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handoutMasterIdLst>
    <p:handoutMasterId r:id="rId19"/>
  </p:handoutMasterIdLst>
  <p:sldIdLst>
    <p:sldId id="365" r:id="rId2"/>
    <p:sldId id="257" r:id="rId3"/>
    <p:sldId id="268" r:id="rId4"/>
    <p:sldId id="269" r:id="rId5"/>
    <p:sldId id="258" r:id="rId6"/>
    <p:sldId id="259" r:id="rId7"/>
    <p:sldId id="363" r:id="rId8"/>
    <p:sldId id="260" r:id="rId9"/>
    <p:sldId id="261" r:id="rId10"/>
    <p:sldId id="364" r:id="rId11"/>
    <p:sldId id="262" r:id="rId12"/>
    <p:sldId id="272" r:id="rId13"/>
    <p:sldId id="263" r:id="rId14"/>
    <p:sldId id="264" r:id="rId15"/>
    <p:sldId id="265" r:id="rId16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39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924" y="4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017B84FE-742F-4474-A24C-ED295B8AA8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840C6FE-701A-440A-B2D7-2613892A6B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E1F65334-8E89-4AF9-9537-D51A8E7625EC}" type="datetimeFigureOut">
              <a:rPr lang="zh-CN" altLang="en-US"/>
              <a:pPr>
                <a:defRPr/>
              </a:pPr>
              <a:t>2023/11/21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1502F21-D0F9-4D5B-A76A-0665CD8A2F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F4A72AB-1AD7-4B2B-AE9C-5B6F7719C16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EFEE8209-F828-4BB3-8014-7D76922C590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>
            <a:extLst>
              <a:ext uri="{FF2B5EF4-FFF2-40B4-BE49-F238E27FC236}">
                <a16:creationId xmlns:a16="http://schemas.microsoft.com/office/drawing/2014/main" id="{AF1CD4C5-3B54-F171-441C-C5441E4121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6B559B4-65BE-AD1A-E196-D7AB8004FB16}"/>
              </a:ext>
            </a:extLst>
          </p:cNvPr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>
            <a:extLst>
              <a:ext uri="{FF2B5EF4-FFF2-40B4-BE49-F238E27FC236}">
                <a16:creationId xmlns:a16="http://schemas.microsoft.com/office/drawing/2014/main" id="{BAFB335D-9C46-2798-6338-83CBFF99FF6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A09F984C-0855-7B4B-062A-702FFABDE66A}"/>
              </a:ext>
            </a:extLst>
          </p:cNvPr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C527066-00F5-A4C6-B4AF-A13DCEDFCF4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B699A57-156B-0C07-B2A2-A341697414F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8CD96E0-F4D6-31FB-3F47-1885137D8D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/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DDF88B5-BB33-6C77-8FEC-F53371E90E7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BBEC2B5F-40C3-9AEF-49DA-5D7D5F9C53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67968"/>
          <a:stretch/>
        </p:blipFill>
        <p:spPr>
          <a:xfrm>
            <a:off x="6996184" y="1451341"/>
            <a:ext cx="1010809" cy="925649"/>
          </a:xfrm>
          <a:prstGeom prst="rect">
            <a:avLst/>
          </a:prstGeom>
        </p:spPr>
      </p:pic>
      <p:pic>
        <p:nvPicPr>
          <p:cNvPr id="14" name="图片 27">
            <a:extLst>
              <a:ext uri="{FF2B5EF4-FFF2-40B4-BE49-F238E27FC236}">
                <a16:creationId xmlns:a16="http://schemas.microsoft.com/office/drawing/2014/main" id="{299EE9A1-457F-493C-9B59-33BE931D16F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6807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B65650B6-FA2D-44B4-A3A9-6AF43748B3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>
            <a:extLst>
              <a:ext uri="{FF2B5EF4-FFF2-40B4-BE49-F238E27FC236}">
                <a16:creationId xmlns:a16="http://schemas.microsoft.com/office/drawing/2014/main" id="{83729601-40E2-4876-BA86-EA69EDC1715B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>
              <a:extLst>
                <a:ext uri="{FF2B5EF4-FFF2-40B4-BE49-F238E27FC236}">
                  <a16:creationId xmlns:a16="http://schemas.microsoft.com/office/drawing/2014/main" id="{A36E5EAF-3B78-444D-B467-F06B8F263E32}"/>
                </a:ext>
              </a:extLst>
            </p:cNvPr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>
              <a:extLst>
                <a:ext uri="{FF2B5EF4-FFF2-40B4-BE49-F238E27FC236}">
                  <a16:creationId xmlns:a16="http://schemas.microsoft.com/office/drawing/2014/main" id="{67040FCD-18CB-4185-8975-A8A58E7F4415}"/>
                </a:ext>
              </a:extLst>
            </p:cNvPr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>
            <a:extLst>
              <a:ext uri="{FF2B5EF4-FFF2-40B4-BE49-F238E27FC236}">
                <a16:creationId xmlns:a16="http://schemas.microsoft.com/office/drawing/2014/main" id="{AF1EC420-9CA3-4935-AE9D-E10D4F55C3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F09E76F-356C-424D-A9AC-337B1644A47B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>
            <a:extLst>
              <a:ext uri="{FF2B5EF4-FFF2-40B4-BE49-F238E27FC236}">
                <a16:creationId xmlns:a16="http://schemas.microsoft.com/office/drawing/2014/main" id="{7B402AF6-86E0-4C78-8CBA-1A6B2436360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D8E92ED8-C496-4646-B870-175DD8907DF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863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B99975-DCCB-4DA1-A019-5E8BF1F443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443B8D-8631-4CA7-9A05-E18407D13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194A5-B6CB-4465-A1C7-8BDE4343A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E42A455-ED3F-474D-95E3-4300892AA16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779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9ACC0F8-1BB1-4BB5-86C7-DE722BD33B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52CA52E-806F-4AF7-B7F0-396FF03E8F9A}"/>
              </a:ext>
            </a:extLst>
          </p:cNvPr>
          <p:cNvSpPr txBox="1"/>
          <p:nvPr userDrawn="1"/>
        </p:nvSpPr>
        <p:spPr>
          <a:xfrm rot="19856675">
            <a:off x="2289332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275C2DD-C8B2-46D3-913F-2857074CC4B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0902" r="6726" b="10902"/>
          <a:stretch>
            <a:fillRect/>
          </a:stretch>
        </p:blipFill>
        <p:spPr bwMode="auto">
          <a:xfrm>
            <a:off x="617538" y="20955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7">
            <a:extLst>
              <a:ext uri="{FF2B5EF4-FFF2-40B4-BE49-F238E27FC236}">
                <a16:creationId xmlns:a16="http://schemas.microsoft.com/office/drawing/2014/main" id="{B351EB94-6677-4AB9-8A7E-24FA6E2732F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036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0">
            <a:extLst>
              <a:ext uri="{FF2B5EF4-FFF2-40B4-BE49-F238E27FC236}">
                <a16:creationId xmlns:a16="http://schemas.microsoft.com/office/drawing/2014/main" id="{8542D592-4F21-4B0C-995C-34C7F57BA494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03585">
            <a:off x="1417638" y="1073150"/>
            <a:ext cx="1385887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3" name="文本框 12">
            <a:extLst>
              <a:ext uri="{FF2B5EF4-FFF2-40B4-BE49-F238E27FC236}">
                <a16:creationId xmlns:a16="http://schemas.microsoft.com/office/drawing/2014/main" id="{822C3C43-DFDB-411F-9D13-2C85A4374239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03585">
            <a:off x="3146425" y="1093788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4" name="文本框 13">
            <a:extLst>
              <a:ext uri="{FF2B5EF4-FFF2-40B4-BE49-F238E27FC236}">
                <a16:creationId xmlns:a16="http://schemas.microsoft.com/office/drawing/2014/main" id="{0E678D8E-2D05-4B69-8854-3F6AC59261CB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03585">
            <a:off x="4802188" y="1093788"/>
            <a:ext cx="1385887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5" name="文本框 14">
            <a:extLst>
              <a:ext uri="{FF2B5EF4-FFF2-40B4-BE49-F238E27FC236}">
                <a16:creationId xmlns:a16="http://schemas.microsoft.com/office/drawing/2014/main" id="{7D89A34C-8E46-4D48-ABDC-C7C3B62C9505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03585">
            <a:off x="7177088" y="784225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6" name="文本框 16">
            <a:extLst>
              <a:ext uri="{FF2B5EF4-FFF2-40B4-BE49-F238E27FC236}">
                <a16:creationId xmlns:a16="http://schemas.microsoft.com/office/drawing/2014/main" id="{3D5978E8-994D-42D6-AC02-F1C339894A8A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03585">
            <a:off x="1209675" y="2498725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7" name="文本框 18">
            <a:extLst>
              <a:ext uri="{FF2B5EF4-FFF2-40B4-BE49-F238E27FC236}">
                <a16:creationId xmlns:a16="http://schemas.microsoft.com/office/drawing/2014/main" id="{E5947FA3-8CF7-4B84-B456-12D190D26BCE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03585">
            <a:off x="3578225" y="1936750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8" name="文本框 20">
            <a:extLst>
              <a:ext uri="{FF2B5EF4-FFF2-40B4-BE49-F238E27FC236}">
                <a16:creationId xmlns:a16="http://schemas.microsoft.com/office/drawing/2014/main" id="{25056272-C865-4C54-8577-E8D04B0E0D10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03585">
            <a:off x="4686300" y="3006725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9" name="文本框 21">
            <a:extLst>
              <a:ext uri="{FF2B5EF4-FFF2-40B4-BE49-F238E27FC236}">
                <a16:creationId xmlns:a16="http://schemas.microsoft.com/office/drawing/2014/main" id="{7100D2B8-2DC4-4056-A5BA-09F9015720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03585">
            <a:off x="6559550" y="1647825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0" name="文本框 22">
            <a:extLst>
              <a:ext uri="{FF2B5EF4-FFF2-40B4-BE49-F238E27FC236}">
                <a16:creationId xmlns:a16="http://schemas.microsoft.com/office/drawing/2014/main" id="{CC2D8BB9-A094-47B7-9B61-4B8FA2CDCC28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03585">
            <a:off x="635000" y="3884613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1" name="文本框 23">
            <a:extLst>
              <a:ext uri="{FF2B5EF4-FFF2-40B4-BE49-F238E27FC236}">
                <a16:creationId xmlns:a16="http://schemas.microsoft.com/office/drawing/2014/main" id="{99E86DF1-8497-4765-BCD7-C230555E1E62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03585">
            <a:off x="2886075" y="4446588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2" name="文本框 24">
            <a:extLst>
              <a:ext uri="{FF2B5EF4-FFF2-40B4-BE49-F238E27FC236}">
                <a16:creationId xmlns:a16="http://schemas.microsoft.com/office/drawing/2014/main" id="{2445AE50-1227-4BE6-90E7-D92049006A2E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03585">
            <a:off x="4657725" y="3702050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3" name="文本框 25">
            <a:extLst>
              <a:ext uri="{FF2B5EF4-FFF2-40B4-BE49-F238E27FC236}">
                <a16:creationId xmlns:a16="http://schemas.microsoft.com/office/drawing/2014/main" id="{F6089549-3661-4AFF-82AE-09137C3160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03585">
            <a:off x="5622925" y="4086225"/>
            <a:ext cx="1385888" cy="2016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4" name="文本框 22">
            <a:extLst>
              <a:ext uri="{FF2B5EF4-FFF2-40B4-BE49-F238E27FC236}">
                <a16:creationId xmlns:a16="http://schemas.microsoft.com/office/drawing/2014/main" id="{F5ECBC1F-4E79-41C5-BE59-297ACEAD4EEC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03585">
            <a:off x="568325" y="3152775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88D9FBD-68F7-4D75-B7FD-A2617C66D90C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03585">
            <a:off x="2306638" y="2755900"/>
            <a:ext cx="1382712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24F0D98-2C1D-4E16-9AEC-D03524AB1861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03585">
            <a:off x="1454150" y="1244600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641DC15-9BFF-4075-B3EB-3B276F53A6FC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03585">
            <a:off x="1414463" y="369888"/>
            <a:ext cx="1382712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>
                <a:solidFill>
                  <a:schemeClr val="bg1">
                    <a:lumMod val="95000"/>
                  </a:schemeClr>
                </a:solidFill>
              </a:rPr>
              <a:t>状元成才路</a:t>
            </a:r>
          </a:p>
        </p:txBody>
      </p:sp>
      <p:pic>
        <p:nvPicPr>
          <p:cNvPr id="1042" name="图片 17">
            <a:extLst>
              <a:ext uri="{FF2B5EF4-FFF2-40B4-BE49-F238E27FC236}">
                <a16:creationId xmlns:a16="http://schemas.microsoft.com/office/drawing/2014/main" id="{6ED81D6E-22D8-4048-BA3D-197DCD75487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3">
            <a:extLst>
              <a:ext uri="{FF2B5EF4-FFF2-40B4-BE49-F238E27FC236}">
                <a16:creationId xmlns:a16="http://schemas.microsoft.com/office/drawing/2014/main" id="{A3B4F57E-9B98-4340-ACAF-7A7E35541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0925" y="2829365"/>
            <a:ext cx="33297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800" b="1" dirty="0">
                <a:latin typeface="Times New Roman" panose="02020603050405020304" pitchFamily="18" charset="0"/>
              </a:rPr>
              <a:t>（选自教材</a:t>
            </a:r>
            <a:r>
              <a:rPr lang="en-US" altLang="zh-CN" sz="1800" b="1" dirty="0">
                <a:latin typeface="Times New Roman" panose="02020603050405020304" pitchFamily="18" charset="0"/>
              </a:rPr>
              <a:t>P77-P78</a:t>
            </a:r>
            <a:r>
              <a:rPr lang="zh-CN" altLang="en-US" sz="1800" b="1" dirty="0">
                <a:latin typeface="Times New Roman" panose="02020603050405020304" pitchFamily="18" charset="0"/>
              </a:rPr>
              <a:t>练习十九）</a:t>
            </a:r>
          </a:p>
        </p:txBody>
      </p:sp>
      <p:sp>
        <p:nvSpPr>
          <p:cNvPr id="9219" name="标题 5">
            <a:extLst>
              <a:ext uri="{FF2B5EF4-FFF2-40B4-BE49-F238E27FC236}">
                <a16:creationId xmlns:a16="http://schemas.microsoft.com/office/drawing/2014/main" id="{2D4BAC2A-9D98-477B-B58E-6DC573AFA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1070" y="1614974"/>
            <a:ext cx="3249613" cy="80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 algn="dist" eaLnBrk="1" hangingPunct="1">
              <a:lnSpc>
                <a:spcPct val="90000"/>
              </a:lnSpc>
              <a:defRPr/>
            </a:pPr>
            <a:r>
              <a:rPr lang="zh-CN" altLang="en-US" sz="5400" b="1" dirty="0">
                <a:latin typeface="+mn-lt"/>
              </a:rPr>
              <a:t>练习十九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689863F-E84F-450D-A565-0AB37D560DF4}"/>
              </a:ext>
            </a:extLst>
          </p:cNvPr>
          <p:cNvSpPr txBox="1"/>
          <p:nvPr/>
        </p:nvSpPr>
        <p:spPr>
          <a:xfrm>
            <a:off x="441325" y="654050"/>
            <a:ext cx="33766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+mn-ea"/>
              </a:rPr>
              <a:t>1.</a:t>
            </a:r>
            <a:r>
              <a:rPr lang="zh-CN" altLang="en-US" sz="3200" b="1" dirty="0">
                <a:latin typeface="+mn-lt"/>
                <a:ea typeface="+mn-ea"/>
              </a:rPr>
              <a:t>计算下面各题。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2049D5B-D037-49FD-9505-E38D3C6ECE74}"/>
              </a:ext>
            </a:extLst>
          </p:cNvPr>
          <p:cNvSpPr txBox="1"/>
          <p:nvPr/>
        </p:nvSpPr>
        <p:spPr>
          <a:xfrm>
            <a:off x="1365250" y="1498600"/>
            <a:ext cx="219233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5.6+2.7+4.5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80F3FC4-F946-4780-A333-2FCE9F9115EB}"/>
              </a:ext>
            </a:extLst>
          </p:cNvPr>
          <p:cNvSpPr txBox="1"/>
          <p:nvPr/>
        </p:nvSpPr>
        <p:spPr>
          <a:xfrm>
            <a:off x="4572000" y="1498600"/>
            <a:ext cx="261143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9.14-1.43-4.57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9B163CF-B98B-4E83-83E7-B80099A3B231}"/>
              </a:ext>
            </a:extLst>
          </p:cNvPr>
          <p:cNvSpPr txBox="1"/>
          <p:nvPr/>
        </p:nvSpPr>
        <p:spPr>
          <a:xfrm>
            <a:off x="1131888" y="2139950"/>
            <a:ext cx="1677987" cy="10779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=8.3+4.5</a:t>
            </a: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=12.8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E0EC69C-4EF0-41CB-A7AE-479D16823A0A}"/>
              </a:ext>
            </a:extLst>
          </p:cNvPr>
          <p:cNvSpPr txBox="1"/>
          <p:nvPr/>
        </p:nvSpPr>
        <p:spPr>
          <a:xfrm>
            <a:off x="4376738" y="2144713"/>
            <a:ext cx="3767137" cy="1568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=9.14-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1.43+4.57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=9.14-6</a:t>
            </a: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=3.14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6844E47-1A2A-49C3-B4F1-55415019A3DD}"/>
              </a:ext>
            </a:extLst>
          </p:cNvPr>
          <p:cNvSpPr txBox="1"/>
          <p:nvPr/>
        </p:nvSpPr>
        <p:spPr>
          <a:xfrm>
            <a:off x="838200" y="412750"/>
            <a:ext cx="27336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77+2.7+2.8+25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F58D9C2-1F2E-4973-BCCA-0270DC7663C6}"/>
              </a:ext>
            </a:extLst>
          </p:cNvPr>
          <p:cNvSpPr txBox="1"/>
          <p:nvPr/>
        </p:nvSpPr>
        <p:spPr>
          <a:xfrm>
            <a:off x="311150" y="1079500"/>
            <a:ext cx="4614863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77+25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+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2.7+2.8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=102+5.5</a:t>
            </a: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=107.5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29F0F84-A9CC-4AB5-B37D-41347E9AC739}"/>
              </a:ext>
            </a:extLst>
          </p:cNvPr>
          <p:cNvSpPr txBox="1"/>
          <p:nvPr/>
        </p:nvSpPr>
        <p:spPr>
          <a:xfrm>
            <a:off x="5035550" y="387350"/>
            <a:ext cx="2806700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0.38+0.36+2.64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5081B56-0F59-4C85-AD2E-ACD1EA0D03AF}"/>
              </a:ext>
            </a:extLst>
          </p:cNvPr>
          <p:cNvSpPr txBox="1"/>
          <p:nvPr/>
        </p:nvSpPr>
        <p:spPr>
          <a:xfrm>
            <a:off x="4718050" y="1079500"/>
            <a:ext cx="3865563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=0.38+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0.36+2.64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=0.38+3</a:t>
            </a: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=3.38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0F4162E-765C-4ECE-AB5A-BC9A60B508CD}"/>
              </a:ext>
            </a:extLst>
          </p:cNvPr>
          <p:cNvSpPr txBox="1"/>
          <p:nvPr/>
        </p:nvSpPr>
        <p:spPr>
          <a:xfrm>
            <a:off x="838200" y="2725738"/>
            <a:ext cx="25034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8.7-5.69+2.03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44F2154-C4BD-46D5-9325-AE3DC6EC7741}"/>
              </a:ext>
            </a:extLst>
          </p:cNvPr>
          <p:cNvSpPr txBox="1"/>
          <p:nvPr/>
        </p:nvSpPr>
        <p:spPr>
          <a:xfrm>
            <a:off x="622300" y="3309938"/>
            <a:ext cx="2089150" cy="1077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=3.01+2.03</a:t>
            </a: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=5.04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D0D8D86-1E13-4A05-B820-400C9CAA6879}"/>
              </a:ext>
            </a:extLst>
          </p:cNvPr>
          <p:cNvSpPr txBox="1"/>
          <p:nvPr/>
        </p:nvSpPr>
        <p:spPr>
          <a:xfrm>
            <a:off x="5035550" y="2725738"/>
            <a:ext cx="28067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5.26+3.43+0.74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73DECFB-1916-4CD3-BE40-26FDF75B941F}"/>
              </a:ext>
            </a:extLst>
          </p:cNvPr>
          <p:cNvSpPr txBox="1"/>
          <p:nvPr/>
        </p:nvSpPr>
        <p:spPr>
          <a:xfrm>
            <a:off x="4718050" y="3279775"/>
            <a:ext cx="3865563" cy="1568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5.26+0.74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+3.43</a:t>
            </a: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=6+3.43</a:t>
            </a: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=9.43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07697E5-4969-4E57-9A53-5608EE6F8420}"/>
              </a:ext>
            </a:extLst>
          </p:cNvPr>
          <p:cNvSpPr txBox="1"/>
          <p:nvPr/>
        </p:nvSpPr>
        <p:spPr>
          <a:xfrm>
            <a:off x="838200" y="412750"/>
            <a:ext cx="28162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51.27-8.03-1.34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D233A1E-C752-4858-9029-3325295B1A54}"/>
              </a:ext>
            </a:extLst>
          </p:cNvPr>
          <p:cNvSpPr txBox="1"/>
          <p:nvPr/>
        </p:nvSpPr>
        <p:spPr>
          <a:xfrm>
            <a:off x="311150" y="1079500"/>
            <a:ext cx="3971925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=51.27-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8.03+1.34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=51.27-9.37</a:t>
            </a: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=41.9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5EC4E8F-EA3A-46C9-BEF2-C7D14DEE0733}"/>
              </a:ext>
            </a:extLst>
          </p:cNvPr>
          <p:cNvSpPr txBox="1"/>
          <p:nvPr/>
        </p:nvSpPr>
        <p:spPr>
          <a:xfrm>
            <a:off x="4495800" y="387350"/>
            <a:ext cx="3349625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1.29+3.7+0.71+6.3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89267FB-3622-455D-85B2-5D58CB8C1E62}"/>
              </a:ext>
            </a:extLst>
          </p:cNvPr>
          <p:cNvSpPr txBox="1"/>
          <p:nvPr/>
        </p:nvSpPr>
        <p:spPr>
          <a:xfrm>
            <a:off x="4178300" y="1079500"/>
            <a:ext cx="5230813" cy="15700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1.29+0.71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+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3.7+6.3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=2+10</a:t>
            </a: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=12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DB81D6A-DC56-44AA-ABB6-CD3F9252A4E8}"/>
              </a:ext>
            </a:extLst>
          </p:cNvPr>
          <p:cNvSpPr txBox="1"/>
          <p:nvPr/>
        </p:nvSpPr>
        <p:spPr>
          <a:xfrm>
            <a:off x="838200" y="2725738"/>
            <a:ext cx="27098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10.75+0.4-9.86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72DBDC9-BB20-4676-ADEA-92F1F0689F08}"/>
              </a:ext>
            </a:extLst>
          </p:cNvPr>
          <p:cNvSpPr txBox="1"/>
          <p:nvPr/>
        </p:nvSpPr>
        <p:spPr>
          <a:xfrm>
            <a:off x="622300" y="3309938"/>
            <a:ext cx="2173288" cy="1077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=11.15-9.86</a:t>
            </a: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=1.29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88606AC-0754-487F-A264-811997192C5D}"/>
              </a:ext>
            </a:extLst>
          </p:cNvPr>
          <p:cNvSpPr txBox="1"/>
          <p:nvPr/>
        </p:nvSpPr>
        <p:spPr>
          <a:xfrm>
            <a:off x="4495800" y="2725738"/>
            <a:ext cx="334962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3.9+4.08+3.92+1.1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92BB0AC-D20E-4540-97F0-99018B9FE2E5}"/>
              </a:ext>
            </a:extLst>
          </p:cNvPr>
          <p:cNvSpPr txBox="1"/>
          <p:nvPr/>
        </p:nvSpPr>
        <p:spPr>
          <a:xfrm>
            <a:off x="4178300" y="3279775"/>
            <a:ext cx="5230813" cy="1568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3.9+1.1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+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4.08+3.92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=5+8</a:t>
            </a: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=13</a:t>
            </a:r>
            <a:endParaRPr lang="zh-CN" altLang="en-US" sz="32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4895D7F-CDE7-4C69-A439-883F767C17A6}"/>
              </a:ext>
            </a:extLst>
          </p:cNvPr>
          <p:cNvSpPr txBox="1"/>
          <p:nvPr/>
        </p:nvSpPr>
        <p:spPr>
          <a:xfrm>
            <a:off x="685799" y="656388"/>
            <a:ext cx="663421" cy="584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</a:rPr>
              <a:t>2.</a:t>
            </a:r>
            <a:endParaRPr lang="zh-CN" altLang="en-US" sz="3200" b="1" dirty="0">
              <a:latin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562664C-219F-DAED-0123-F8EE7482D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76375" y="675570"/>
            <a:ext cx="6735763" cy="3825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C9AD476-C7D3-FD74-3C70-04F1B8497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6825" y="3517060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7.75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531A1A4-D819-D5AA-6CB1-6358BB08EC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6825" y="4066335"/>
            <a:ext cx="7239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DB40018-C1D5-3BB2-BBE1-340B904CD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8139" y="3485090"/>
            <a:ext cx="8771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82.55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1230BD2-C91E-C888-2A82-1E73A03C4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8206" y="4033116"/>
            <a:ext cx="8771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17.45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9A619F5-08CC-6719-0F4F-D19CF1E6851B}"/>
              </a:ext>
            </a:extLst>
          </p:cNvPr>
          <p:cNvSpPr txBox="1"/>
          <p:nvPr/>
        </p:nvSpPr>
        <p:spPr>
          <a:xfrm>
            <a:off x="683568" y="2894948"/>
            <a:ext cx="806489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spcBef>
                <a:spcPct val="20000"/>
              </a:spcBef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）选择一条路线算一算：李老师骑行的路程是多少？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33A0005-2A8F-2211-EB84-B75C42D30254}"/>
              </a:ext>
            </a:extLst>
          </p:cNvPr>
          <p:cNvSpPr txBox="1"/>
          <p:nvPr/>
        </p:nvSpPr>
        <p:spPr>
          <a:xfrm>
            <a:off x="683568" y="731512"/>
            <a:ext cx="806489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spcBef>
                <a:spcPct val="20000"/>
              </a:spcBef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星期六李老师骑车从家出发，经过学校到公园，可以怎样走？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45C8EBF-47E0-6D37-54FD-0BA80F29D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768" y="3534361"/>
            <a:ext cx="35189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1.55+2.65=4.2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1FC5181-15CD-7C81-BF2F-865339731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4057581"/>
            <a:ext cx="54425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答：李老师骑行的路程是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4.2km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59A7568-DF55-839B-7E3A-096B8826763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148" y="1732315"/>
            <a:ext cx="5677705" cy="1115937"/>
          </a:xfrm>
          <a:prstGeom prst="rect">
            <a:avLst/>
          </a:prstGeom>
        </p:spPr>
      </p:pic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7E382019-1B83-15E4-4130-E5B954A4B9A8}"/>
              </a:ext>
            </a:extLst>
          </p:cNvPr>
          <p:cNvSpPr/>
          <p:nvPr/>
        </p:nvSpPr>
        <p:spPr>
          <a:xfrm>
            <a:off x="1905533" y="2321169"/>
            <a:ext cx="2046210" cy="173703"/>
          </a:xfrm>
          <a:custGeom>
            <a:avLst/>
            <a:gdLst>
              <a:gd name="connsiteX0" fmla="*/ 0 w 2046210"/>
              <a:gd name="connsiteY0" fmla="*/ 0 h 173703"/>
              <a:gd name="connsiteX1" fmla="*/ 434819 w 2046210"/>
              <a:gd name="connsiteY1" fmla="*/ 134283 h 173703"/>
              <a:gd name="connsiteX2" fmla="*/ 1393980 w 2046210"/>
              <a:gd name="connsiteY2" fmla="*/ 166255 h 173703"/>
              <a:gd name="connsiteX3" fmla="*/ 2046210 w 2046210"/>
              <a:gd name="connsiteY3" fmla="*/ 12789 h 17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6210" h="173703">
                <a:moveTo>
                  <a:pt x="0" y="0"/>
                </a:moveTo>
                <a:cubicBezTo>
                  <a:pt x="101244" y="53287"/>
                  <a:pt x="202489" y="106574"/>
                  <a:pt x="434819" y="134283"/>
                </a:cubicBezTo>
                <a:cubicBezTo>
                  <a:pt x="667149" y="161992"/>
                  <a:pt x="1125415" y="186504"/>
                  <a:pt x="1393980" y="166255"/>
                </a:cubicBezTo>
                <a:cubicBezTo>
                  <a:pt x="1662545" y="146006"/>
                  <a:pt x="1937505" y="36235"/>
                  <a:pt x="2046210" y="12789"/>
                </a:cubicBezTo>
              </a:path>
            </a:pathLst>
          </a:custGeom>
          <a:noFill/>
          <a:ln w="38100" cap="flat" cmpd="sng" algn="ctr">
            <a:solidFill>
              <a:srgbClr val="B50B8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3CA40CA4-8AEE-44AB-8EE4-B3966ED857C6}"/>
              </a:ext>
            </a:extLst>
          </p:cNvPr>
          <p:cNvSpPr/>
          <p:nvPr/>
        </p:nvSpPr>
        <p:spPr>
          <a:xfrm>
            <a:off x="3951743" y="2308380"/>
            <a:ext cx="3120470" cy="217483"/>
          </a:xfrm>
          <a:custGeom>
            <a:avLst/>
            <a:gdLst>
              <a:gd name="connsiteX0" fmla="*/ 3120470 w 3120470"/>
              <a:gd name="connsiteY0" fmla="*/ 0 h 217483"/>
              <a:gd name="connsiteX1" fmla="*/ 2826327 w 3120470"/>
              <a:gd name="connsiteY1" fmla="*/ 108705 h 217483"/>
              <a:gd name="connsiteX2" fmla="*/ 2244436 w 3120470"/>
              <a:gd name="connsiteY2" fmla="*/ 185438 h 217483"/>
              <a:gd name="connsiteX3" fmla="*/ 1560235 w 3120470"/>
              <a:gd name="connsiteY3" fmla="*/ 217410 h 217483"/>
              <a:gd name="connsiteX4" fmla="*/ 908005 w 3120470"/>
              <a:gd name="connsiteY4" fmla="*/ 191833 h 217483"/>
              <a:gd name="connsiteX5" fmla="*/ 338903 w 3120470"/>
              <a:gd name="connsiteY5" fmla="*/ 121494 h 217483"/>
              <a:gd name="connsiteX6" fmla="*/ 0 w 3120470"/>
              <a:gd name="connsiteY6" fmla="*/ 25578 h 217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20470" h="217483">
                <a:moveTo>
                  <a:pt x="3120470" y="0"/>
                </a:moveTo>
                <a:cubicBezTo>
                  <a:pt x="3046401" y="38899"/>
                  <a:pt x="2972333" y="77799"/>
                  <a:pt x="2826327" y="108705"/>
                </a:cubicBezTo>
                <a:cubicBezTo>
                  <a:pt x="2680321" y="139611"/>
                  <a:pt x="2455451" y="167321"/>
                  <a:pt x="2244436" y="185438"/>
                </a:cubicBezTo>
                <a:cubicBezTo>
                  <a:pt x="2033421" y="203555"/>
                  <a:pt x="1560235" y="217410"/>
                  <a:pt x="1560235" y="217410"/>
                </a:cubicBezTo>
                <a:cubicBezTo>
                  <a:pt x="1337497" y="218476"/>
                  <a:pt x="1111560" y="207819"/>
                  <a:pt x="908005" y="191833"/>
                </a:cubicBezTo>
                <a:cubicBezTo>
                  <a:pt x="704450" y="175847"/>
                  <a:pt x="490237" y="149203"/>
                  <a:pt x="338903" y="121494"/>
                </a:cubicBezTo>
                <a:cubicBezTo>
                  <a:pt x="187569" y="93785"/>
                  <a:pt x="93784" y="59681"/>
                  <a:pt x="0" y="25578"/>
                </a:cubicBezTo>
              </a:path>
            </a:pathLst>
          </a:custGeom>
          <a:noFill/>
          <a:ln w="38100" cap="flat" cmpd="sng" algn="ctr">
            <a:solidFill>
              <a:srgbClr val="B50B8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69515B0-5F8C-ADB3-15A5-FAD29A0358FF}"/>
              </a:ext>
            </a:extLst>
          </p:cNvPr>
          <p:cNvSpPr txBox="1"/>
          <p:nvPr/>
        </p:nvSpPr>
        <p:spPr>
          <a:xfrm>
            <a:off x="683568" y="2894948"/>
            <a:ext cx="806489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spcBef>
                <a:spcPct val="20000"/>
              </a:spcBef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）怎样走最近？最近的路程有多远？用彩笔描出路线。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590C5EF-DDAE-97B0-7DC6-333319B767DE}"/>
              </a:ext>
            </a:extLst>
          </p:cNvPr>
          <p:cNvSpPr txBox="1"/>
          <p:nvPr/>
        </p:nvSpPr>
        <p:spPr>
          <a:xfrm>
            <a:off x="683568" y="731512"/>
            <a:ext cx="806489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spcBef>
                <a:spcPct val="20000"/>
              </a:spcBef>
              <a:defRPr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星期六李老师骑车从家出发，经过学校到公园，可以怎样走？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26B6CD7-EDA2-3984-92F5-F9BD78AE40A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148" y="1732315"/>
            <a:ext cx="5677705" cy="111593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BE800038-AED3-D468-D9B3-356A28176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768" y="3534361"/>
            <a:ext cx="36984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1.55+2.30=3.85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68C735B-B6F8-13C2-7D69-F59FFBE91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736" y="4057581"/>
            <a:ext cx="45448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答：最近的路程是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3.85km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700DD41D-5CAE-202F-1AF5-B46F8864228D}"/>
              </a:ext>
            </a:extLst>
          </p:cNvPr>
          <p:cNvSpPr/>
          <p:nvPr/>
        </p:nvSpPr>
        <p:spPr>
          <a:xfrm>
            <a:off x="1905533" y="2321169"/>
            <a:ext cx="2046210" cy="173703"/>
          </a:xfrm>
          <a:custGeom>
            <a:avLst/>
            <a:gdLst>
              <a:gd name="connsiteX0" fmla="*/ 0 w 2046210"/>
              <a:gd name="connsiteY0" fmla="*/ 0 h 173703"/>
              <a:gd name="connsiteX1" fmla="*/ 434819 w 2046210"/>
              <a:gd name="connsiteY1" fmla="*/ 134283 h 173703"/>
              <a:gd name="connsiteX2" fmla="*/ 1393980 w 2046210"/>
              <a:gd name="connsiteY2" fmla="*/ 166255 h 173703"/>
              <a:gd name="connsiteX3" fmla="*/ 2046210 w 2046210"/>
              <a:gd name="connsiteY3" fmla="*/ 12789 h 173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6210" h="173703">
                <a:moveTo>
                  <a:pt x="0" y="0"/>
                </a:moveTo>
                <a:cubicBezTo>
                  <a:pt x="101244" y="53287"/>
                  <a:pt x="202489" y="106574"/>
                  <a:pt x="434819" y="134283"/>
                </a:cubicBezTo>
                <a:cubicBezTo>
                  <a:pt x="667149" y="161992"/>
                  <a:pt x="1125415" y="186504"/>
                  <a:pt x="1393980" y="166255"/>
                </a:cubicBezTo>
                <a:cubicBezTo>
                  <a:pt x="1662545" y="146006"/>
                  <a:pt x="1937505" y="36235"/>
                  <a:pt x="2046210" y="12789"/>
                </a:cubicBezTo>
              </a:path>
            </a:pathLst>
          </a:custGeom>
          <a:noFill/>
          <a:ln w="38100" cap="flat" cmpd="sng" algn="ctr">
            <a:solidFill>
              <a:srgbClr val="B50B88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6A3B0B62-7583-FBE6-A44B-8329FB1B6EA7}"/>
              </a:ext>
            </a:extLst>
          </p:cNvPr>
          <p:cNvCxnSpPr>
            <a:cxnSpLocks/>
          </p:cNvCxnSpPr>
          <p:nvPr/>
        </p:nvCxnSpPr>
        <p:spPr>
          <a:xfrm>
            <a:off x="3938954" y="2330150"/>
            <a:ext cx="3094892" cy="0"/>
          </a:xfrm>
          <a:prstGeom prst="line">
            <a:avLst/>
          </a:prstGeom>
          <a:noFill/>
          <a:ln w="38100" cap="flat" cmpd="sng" algn="ctr">
            <a:solidFill>
              <a:srgbClr val="B50B88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47073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8DD6933-EC3F-ADE3-DBFA-4ED1B0770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842963"/>
            <a:ext cx="66479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把下面的分数改写成小数再计算。</a:t>
            </a:r>
          </a:p>
        </p:txBody>
      </p:sp>
      <p:grpSp>
        <p:nvGrpSpPr>
          <p:cNvPr id="3" name="组合 16">
            <a:extLst>
              <a:ext uri="{FF2B5EF4-FFF2-40B4-BE49-F238E27FC236}">
                <a16:creationId xmlns:a16="http://schemas.microsoft.com/office/drawing/2014/main" id="{088AAB23-6312-AF86-488C-2A71FA08137F}"/>
              </a:ext>
            </a:extLst>
          </p:cNvPr>
          <p:cNvGrpSpPr>
            <a:grpSpLocks/>
          </p:cNvGrpSpPr>
          <p:nvPr/>
        </p:nvGrpSpPr>
        <p:grpSpPr bwMode="auto">
          <a:xfrm>
            <a:off x="944563" y="1569988"/>
            <a:ext cx="1608137" cy="1077912"/>
            <a:chOff x="812800" y="1308099"/>
            <a:chExt cx="1608773" cy="1077219"/>
          </a:xfrm>
        </p:grpSpPr>
        <p:grpSp>
          <p:nvGrpSpPr>
            <p:cNvPr id="4" name="组合 11">
              <a:extLst>
                <a:ext uri="{FF2B5EF4-FFF2-40B4-BE49-F238E27FC236}">
                  <a16:creationId xmlns:a16="http://schemas.microsoft.com/office/drawing/2014/main" id="{728CC17A-9FBD-0418-94D2-6833AA648B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2800" y="1308100"/>
              <a:ext cx="595035" cy="1077218"/>
              <a:chOff x="812800" y="1308100"/>
              <a:chExt cx="595035" cy="1077218"/>
            </a:xfrm>
          </p:grpSpPr>
          <p:sp>
            <p:nvSpPr>
              <p:cNvPr id="12" name="文本框 8">
                <a:extLst>
                  <a:ext uri="{FF2B5EF4-FFF2-40B4-BE49-F238E27FC236}">
                    <a16:creationId xmlns:a16="http://schemas.microsoft.com/office/drawing/2014/main" id="{D91EBA04-74F0-F37B-BD10-AB7CF4D2C1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2800" y="1308099"/>
                <a:ext cx="595548" cy="1077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9CBC2A87-AE35-F1D6-0658-83D293E986E3}"/>
                  </a:ext>
                </a:extLst>
              </p:cNvPr>
              <p:cNvCxnSpPr/>
              <p:nvPr/>
            </p:nvCxnSpPr>
            <p:spPr>
              <a:xfrm>
                <a:off x="871560" y="1847502"/>
                <a:ext cx="478027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87A4FBB5-878D-795A-D2D1-3B6D77CFAA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8348" y="1554004"/>
              <a:ext cx="417677" cy="585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+</a:t>
              </a: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6" name="组合 13">
              <a:extLst>
                <a:ext uri="{FF2B5EF4-FFF2-40B4-BE49-F238E27FC236}">
                  <a16:creationId xmlns:a16="http://schemas.microsoft.com/office/drawing/2014/main" id="{86A53004-CED5-8EB5-7F18-95DB9EC177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6538" y="1308099"/>
              <a:ext cx="595035" cy="1077218"/>
              <a:chOff x="812800" y="1308100"/>
              <a:chExt cx="595035" cy="1077218"/>
            </a:xfrm>
          </p:grpSpPr>
          <p:sp>
            <p:nvSpPr>
              <p:cNvPr id="7" name="文本框 14">
                <a:extLst>
                  <a:ext uri="{FF2B5EF4-FFF2-40B4-BE49-F238E27FC236}">
                    <a16:creationId xmlns:a16="http://schemas.microsoft.com/office/drawing/2014/main" id="{9B7D5A30-66A7-5FDE-61DC-8BF2FC8913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2287" y="1308100"/>
                <a:ext cx="595548" cy="1077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4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B41ACD64-D38C-CA6B-E57A-E0B80A012EAA}"/>
                  </a:ext>
                </a:extLst>
              </p:cNvPr>
              <p:cNvCxnSpPr/>
              <p:nvPr/>
            </p:nvCxnSpPr>
            <p:spPr>
              <a:xfrm>
                <a:off x="871048" y="1847503"/>
                <a:ext cx="478027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</p:grpSp>
      <p:grpSp>
        <p:nvGrpSpPr>
          <p:cNvPr id="17" name="组合 17">
            <a:extLst>
              <a:ext uri="{FF2B5EF4-FFF2-40B4-BE49-F238E27FC236}">
                <a16:creationId xmlns:a16="http://schemas.microsoft.com/office/drawing/2014/main" id="{733DE8E8-B678-A485-2E8A-D815012F03FA}"/>
              </a:ext>
            </a:extLst>
          </p:cNvPr>
          <p:cNvGrpSpPr>
            <a:grpSpLocks/>
          </p:cNvGrpSpPr>
          <p:nvPr/>
        </p:nvGrpSpPr>
        <p:grpSpPr bwMode="auto">
          <a:xfrm>
            <a:off x="2759075" y="1563638"/>
            <a:ext cx="1814513" cy="1077912"/>
            <a:chOff x="710208" y="1308099"/>
            <a:chExt cx="1813957" cy="1077219"/>
          </a:xfrm>
        </p:grpSpPr>
        <p:grpSp>
          <p:nvGrpSpPr>
            <p:cNvPr id="18" name="组合 18">
              <a:extLst>
                <a:ext uri="{FF2B5EF4-FFF2-40B4-BE49-F238E27FC236}">
                  <a16:creationId xmlns:a16="http://schemas.microsoft.com/office/drawing/2014/main" id="{CDAB9B92-A9EA-EE22-D712-51926D398A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0208" y="1308100"/>
              <a:ext cx="800219" cy="1077218"/>
              <a:chOff x="710208" y="1308100"/>
              <a:chExt cx="800219" cy="1077218"/>
            </a:xfrm>
          </p:grpSpPr>
          <p:sp>
            <p:nvSpPr>
              <p:cNvPr id="28" name="文本框 16">
                <a:extLst>
                  <a:ext uri="{FF2B5EF4-FFF2-40B4-BE49-F238E27FC236}">
                    <a16:creationId xmlns:a16="http://schemas.microsoft.com/office/drawing/2014/main" id="{564FB14E-8B8E-DB59-70E0-0662545158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0208" y="1308099"/>
                <a:ext cx="799855" cy="1077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93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100</a:t>
                </a: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E7BCA45E-7367-0142-851F-F6E19E2A03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8603" y="1845915"/>
                <a:ext cx="601479" cy="1587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9" name="文本框 12">
              <a:extLst>
                <a:ext uri="{FF2B5EF4-FFF2-40B4-BE49-F238E27FC236}">
                  <a16:creationId xmlns:a16="http://schemas.microsoft.com/office/drawing/2014/main" id="{81A80A99-8C1D-AB58-6A85-ED334549D0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8494" y="1554004"/>
              <a:ext cx="320577" cy="585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-</a:t>
              </a: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54CA1289-C5E7-71B3-9DB3-FA2C3FBF57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23946" y="1308099"/>
              <a:ext cx="800219" cy="1077218"/>
              <a:chOff x="710208" y="1308100"/>
              <a:chExt cx="800219" cy="1077218"/>
            </a:xfrm>
          </p:grpSpPr>
          <p:sp>
            <p:nvSpPr>
              <p:cNvPr id="26" name="文本框 14">
                <a:extLst>
                  <a:ext uri="{FF2B5EF4-FFF2-40B4-BE49-F238E27FC236}">
                    <a16:creationId xmlns:a16="http://schemas.microsoft.com/office/drawing/2014/main" id="{061CA6CA-A4B7-9348-7EDD-13F3207AF3A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0572" y="1308100"/>
                <a:ext cx="799855" cy="1077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76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100</a:t>
                </a: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id="{AFABEF9A-58B4-0A48-D5C6-9D3EF96BA4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8967" y="1847503"/>
                <a:ext cx="637980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</p:grpSp>
      <p:grpSp>
        <p:nvGrpSpPr>
          <p:cNvPr id="30" name="组合 28">
            <a:extLst>
              <a:ext uri="{FF2B5EF4-FFF2-40B4-BE49-F238E27FC236}">
                <a16:creationId xmlns:a16="http://schemas.microsoft.com/office/drawing/2014/main" id="{2AEC3680-0D51-6ED6-DE2D-7F58A47F5236}"/>
              </a:ext>
            </a:extLst>
          </p:cNvPr>
          <p:cNvGrpSpPr>
            <a:grpSpLocks/>
          </p:cNvGrpSpPr>
          <p:nvPr/>
        </p:nvGrpSpPr>
        <p:grpSpPr bwMode="auto">
          <a:xfrm>
            <a:off x="4810125" y="1569988"/>
            <a:ext cx="1751013" cy="1077912"/>
            <a:chOff x="710208" y="1308099"/>
            <a:chExt cx="1750457" cy="1077219"/>
          </a:xfrm>
        </p:grpSpPr>
        <p:grpSp>
          <p:nvGrpSpPr>
            <p:cNvPr id="32" name="组合 29">
              <a:extLst>
                <a:ext uri="{FF2B5EF4-FFF2-40B4-BE49-F238E27FC236}">
                  <a16:creationId xmlns:a16="http://schemas.microsoft.com/office/drawing/2014/main" id="{31F332D8-4582-4C74-3306-430698D599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0208" y="1308100"/>
              <a:ext cx="800219" cy="1077218"/>
              <a:chOff x="710208" y="1308100"/>
              <a:chExt cx="800219" cy="1077218"/>
            </a:xfrm>
          </p:grpSpPr>
          <p:sp>
            <p:nvSpPr>
              <p:cNvPr id="50" name="文本框 34">
                <a:extLst>
                  <a:ext uri="{FF2B5EF4-FFF2-40B4-BE49-F238E27FC236}">
                    <a16:creationId xmlns:a16="http://schemas.microsoft.com/office/drawing/2014/main" id="{123F89A3-D6BB-23AC-6E08-E95C2A4E52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0208" y="1308099"/>
                <a:ext cx="799846" cy="1077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3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100</a:t>
                </a: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EE7178D7-8516-E674-CEBC-F82A292799D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8602" y="1845915"/>
                <a:ext cx="601472" cy="1587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37" name="文本框 20">
              <a:extLst>
                <a:ext uri="{FF2B5EF4-FFF2-40B4-BE49-F238E27FC236}">
                  <a16:creationId xmlns:a16="http://schemas.microsoft.com/office/drawing/2014/main" id="{CC365DEC-0A92-2F30-210F-F782B15FBD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8487" y="1554004"/>
              <a:ext cx="417380" cy="585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+</a:t>
              </a: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8" name="组合 31">
              <a:extLst>
                <a:ext uri="{FF2B5EF4-FFF2-40B4-BE49-F238E27FC236}">
                  <a16:creationId xmlns:a16="http://schemas.microsoft.com/office/drawing/2014/main" id="{1ED86060-BC01-3EC6-5D88-80FAA9E323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22430" y="1308099"/>
              <a:ext cx="638235" cy="1077218"/>
              <a:chOff x="808692" y="1308100"/>
              <a:chExt cx="638235" cy="1077218"/>
            </a:xfrm>
          </p:grpSpPr>
          <p:sp>
            <p:nvSpPr>
              <p:cNvPr id="40" name="文本框 32">
                <a:extLst>
                  <a:ext uri="{FF2B5EF4-FFF2-40B4-BE49-F238E27FC236}">
                    <a16:creationId xmlns:a16="http://schemas.microsoft.com/office/drawing/2014/main" id="{749555EB-C967-BB7B-3F62-27BA94D4E3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3715" y="1308100"/>
                <a:ext cx="593537" cy="1077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5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436166D8-43DC-7B13-8FC7-508AD817BF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8955" y="1847503"/>
                <a:ext cx="637972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</p:grpSp>
      <p:grpSp>
        <p:nvGrpSpPr>
          <p:cNvPr id="52" name="组合 36">
            <a:extLst>
              <a:ext uri="{FF2B5EF4-FFF2-40B4-BE49-F238E27FC236}">
                <a16:creationId xmlns:a16="http://schemas.microsoft.com/office/drawing/2014/main" id="{A0CF088D-9C4E-7FF5-B461-8756A8EE3517}"/>
              </a:ext>
            </a:extLst>
          </p:cNvPr>
          <p:cNvGrpSpPr>
            <a:grpSpLocks/>
          </p:cNvGrpSpPr>
          <p:nvPr/>
        </p:nvGrpSpPr>
        <p:grpSpPr bwMode="auto">
          <a:xfrm>
            <a:off x="6940550" y="1563638"/>
            <a:ext cx="1714500" cy="1077912"/>
            <a:chOff x="808692" y="1308099"/>
            <a:chExt cx="1715473" cy="1077219"/>
          </a:xfrm>
        </p:grpSpPr>
        <p:grpSp>
          <p:nvGrpSpPr>
            <p:cNvPr id="53" name="组合 37">
              <a:extLst>
                <a:ext uri="{FF2B5EF4-FFF2-40B4-BE49-F238E27FC236}">
                  <a16:creationId xmlns:a16="http://schemas.microsoft.com/office/drawing/2014/main" id="{ACF1719F-A240-4E58-5FCA-86735C9876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8692" y="1308100"/>
              <a:ext cx="601008" cy="1077218"/>
              <a:chOff x="808692" y="1308100"/>
              <a:chExt cx="601008" cy="1077218"/>
            </a:xfrm>
          </p:grpSpPr>
          <p:sp>
            <p:nvSpPr>
              <p:cNvPr id="58" name="文本框 42">
                <a:extLst>
                  <a:ext uri="{FF2B5EF4-FFF2-40B4-BE49-F238E27FC236}">
                    <a16:creationId xmlns:a16="http://schemas.microsoft.com/office/drawing/2014/main" id="{DA01BC93-91F5-A4ED-B3A2-5109E36071F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13457" y="1308099"/>
                <a:ext cx="594062" cy="1077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7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B2BE2EF4-B2C5-8508-1D9A-82C46E67F29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8692" y="1845915"/>
                <a:ext cx="600416" cy="1587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54" name="文本框 28">
              <a:extLst>
                <a:ext uri="{FF2B5EF4-FFF2-40B4-BE49-F238E27FC236}">
                  <a16:creationId xmlns:a16="http://schemas.microsoft.com/office/drawing/2014/main" id="{9B771080-6055-6DD2-F125-78C9CE4BE5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7519" y="1554004"/>
              <a:ext cx="320857" cy="585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-</a:t>
              </a: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55" name="组合 39">
              <a:extLst>
                <a:ext uri="{FF2B5EF4-FFF2-40B4-BE49-F238E27FC236}">
                  <a16:creationId xmlns:a16="http://schemas.microsoft.com/office/drawing/2014/main" id="{E519812C-A563-5435-450C-BFE70AF4D2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23946" y="1308099"/>
              <a:ext cx="800219" cy="1077218"/>
              <a:chOff x="710208" y="1308100"/>
              <a:chExt cx="800219" cy="1077218"/>
            </a:xfrm>
          </p:grpSpPr>
          <p:sp>
            <p:nvSpPr>
              <p:cNvPr id="56" name="文本框 30">
                <a:extLst>
                  <a:ext uri="{FF2B5EF4-FFF2-40B4-BE49-F238E27FC236}">
                    <a16:creationId xmlns:a16="http://schemas.microsoft.com/office/drawing/2014/main" id="{47EDEBA6-3FD3-73E2-82DC-BE730E0AABE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09873" y="1308100"/>
                <a:ext cx="800554" cy="10772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61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等线" panose="02010600030101010101" pitchFamily="2" charset="-122"/>
                    <a:cs typeface="Times New Roman" panose="02020603050405020304" pitchFamily="18" charset="0"/>
                  </a:rPr>
                  <a:t>100</a:t>
                </a:r>
                <a:endParaRPr kumimoji="0" lang="zh-CN" altLang="en-US" sz="32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375622D6-0BCA-F93A-A529-D3BE08B709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8354" y="1847503"/>
                <a:ext cx="638537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</p:grpSp>
      <p:sp>
        <p:nvSpPr>
          <p:cNvPr id="60" name="文本框 59">
            <a:extLst>
              <a:ext uri="{FF2B5EF4-FFF2-40B4-BE49-F238E27FC236}">
                <a16:creationId xmlns:a16="http://schemas.microsoft.com/office/drawing/2014/main" id="{56E5C946-F022-5A6A-8311-E3C32AB2F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2717353"/>
            <a:ext cx="1677988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=0.1+0.4</a:t>
            </a:r>
          </a:p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DA0A92AB-06D6-990F-337D-908B268BB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6038" y="2726878"/>
            <a:ext cx="19907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=0.93-0.76</a:t>
            </a:r>
            <a:b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=0.17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5E78C365-EB9E-B340-31DF-12E4E8C59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2325" y="2717353"/>
            <a:ext cx="188277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=0.03+0.5</a:t>
            </a:r>
          </a:p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=0.53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1F5EEF97-21B8-73CC-791A-067E1311B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7188" y="2715766"/>
            <a:ext cx="1785937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=0.7-0.61</a:t>
            </a:r>
          </a:p>
          <a:p>
            <a:pPr defTabSz="914400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=0.09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1" grpId="0"/>
      <p:bldP spid="62" grpId="0"/>
      <p:bldP spid="6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>
            <a:extLst>
              <a:ext uri="{FF2B5EF4-FFF2-40B4-BE49-F238E27FC236}">
                <a16:creationId xmlns:a16="http://schemas.microsoft.com/office/drawing/2014/main" id="{A34EBA39-7D6C-FF1B-5D4C-5AC1A9893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477" y="1131590"/>
            <a:ext cx="33650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计算下面各题。</a:t>
            </a:r>
          </a:p>
        </p:txBody>
      </p:sp>
      <p:sp>
        <p:nvSpPr>
          <p:cNvPr id="3" name="文本框 3">
            <a:extLst>
              <a:ext uri="{FF2B5EF4-FFF2-40B4-BE49-F238E27FC236}">
                <a16:creationId xmlns:a16="http://schemas.microsoft.com/office/drawing/2014/main" id="{40B4406B-5DED-C9C5-94EB-E383211267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477" y="1897902"/>
            <a:ext cx="270939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36.7-19.4+35.8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17">
            <a:extLst>
              <a:ext uri="{FF2B5EF4-FFF2-40B4-BE49-F238E27FC236}">
                <a16:creationId xmlns:a16="http://schemas.microsoft.com/office/drawing/2014/main" id="{E2F33151-D25B-70B1-CC5D-8B23CB7B8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780" y="1897902"/>
            <a:ext cx="26019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1.28+3.7+2.46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17">
            <a:extLst>
              <a:ext uri="{FF2B5EF4-FFF2-40B4-BE49-F238E27FC236}">
                <a16:creationId xmlns:a16="http://schemas.microsoft.com/office/drawing/2014/main" id="{DC7CD5C9-C678-35AA-1747-79C4A44AD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6165" y="1897902"/>
            <a:ext cx="168828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2-0.4-0.8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15CE26C-38B3-7F0A-D80E-FE7E306C7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779" y="2386886"/>
            <a:ext cx="208903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=17.3+35.8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=53.1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2C36BC4-5106-6FDD-B536-6FD7BB63B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6101" y="2386886"/>
            <a:ext cx="208903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=4.98+2.46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=7.44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D9D9EF1-0249-CB2C-FB08-7BE32A6AF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5789" y="2386886"/>
            <a:ext cx="158088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=1.6-0.8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=0.8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14" grpId="0" autoUpdateAnimBg="0"/>
      <p:bldP spid="1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>
            <a:extLst>
              <a:ext uri="{FF2B5EF4-FFF2-40B4-BE49-F238E27FC236}">
                <a16:creationId xmlns:a16="http://schemas.microsoft.com/office/drawing/2014/main" id="{764EFA34-1B95-E2F5-DCEA-E06E2B004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6793" y="750947"/>
            <a:ext cx="2504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6.07+0.4-0.08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17">
            <a:extLst>
              <a:ext uri="{FF2B5EF4-FFF2-40B4-BE49-F238E27FC236}">
                <a16:creationId xmlns:a16="http://schemas.microsoft.com/office/drawing/2014/main" id="{4A53A3E7-D875-30C5-F695-17993DBDD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048" y="750947"/>
            <a:ext cx="25042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4.01-3.5+0.31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17">
            <a:extLst>
              <a:ext uri="{FF2B5EF4-FFF2-40B4-BE49-F238E27FC236}">
                <a16:creationId xmlns:a16="http://schemas.microsoft.com/office/drawing/2014/main" id="{CC496219-9223-0F4B-1B55-221BB751C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6793" y="2690519"/>
            <a:ext cx="28167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15.06-3.94-2.06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661039A-76D3-A039-100C-84BB37566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6095" y="1239931"/>
            <a:ext cx="199125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=6.47-0.08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=6.39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11373BB-8FCB-0F5B-C946-9E1DCDA59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4369" y="1239931"/>
            <a:ext cx="208903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=0.51+0.31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=0.82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A3EC96C-DDA7-5BCF-9C3F-FF33A00FB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3997" y="3222724"/>
            <a:ext cx="21738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=11.12-2.06</a:t>
            </a:r>
          </a:p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=9.06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24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>
            <a:extLst>
              <a:ext uri="{FF2B5EF4-FFF2-40B4-BE49-F238E27FC236}">
                <a16:creationId xmlns:a16="http://schemas.microsoft.com/office/drawing/2014/main" id="{073CF5A9-9FEB-10D3-8474-F2E8E50586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592" y="739843"/>
            <a:ext cx="4921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1">
            <a:extLst>
              <a:ext uri="{FF2B5EF4-FFF2-40B4-BE49-F238E27FC236}">
                <a16:creationId xmlns:a16="http://schemas.microsoft.com/office/drawing/2014/main" id="{23DA4F87-CAF1-19B2-A8F8-F25BCE5942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655" y="3876343"/>
            <a:ext cx="77588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Calibri" panose="020F0502020204030204" pitchFamily="34" charset="0"/>
                <a:ea typeface="黑体" panose="02010609060101010101" pitchFamily="49" charset="-122"/>
                <a:cs typeface="Times New Roman" panose="02020603050405020304" pitchFamily="18" charset="0"/>
              </a:rPr>
              <a:t>结合上面的数据，你能提出数学问题并解答吗？</a:t>
            </a:r>
          </a:p>
        </p:txBody>
      </p:sp>
      <p:graphicFrame>
        <p:nvGraphicFramePr>
          <p:cNvPr id="6" name="表格 2">
            <a:extLst>
              <a:ext uri="{FF2B5EF4-FFF2-40B4-BE49-F238E27FC236}">
                <a16:creationId xmlns:a16="http://schemas.microsoft.com/office/drawing/2014/main" id="{A7DE97F9-0455-7047-A49E-6EA8C3745F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104359"/>
              </p:ext>
            </p:extLst>
          </p:nvPr>
        </p:nvGraphicFramePr>
        <p:xfrm>
          <a:off x="1285080" y="3032088"/>
          <a:ext cx="6573840" cy="7921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0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1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2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82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水星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金星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地球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火星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木星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土星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天王星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海王星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0.58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1.08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1.50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2.28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7.78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14.29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28.71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45.04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Rectangle 21">
            <a:extLst>
              <a:ext uri="{FF2B5EF4-FFF2-40B4-BE49-F238E27FC236}">
                <a16:creationId xmlns:a16="http://schemas.microsoft.com/office/drawing/2014/main" id="{1F8D2D1A-35B3-4CF3-A79F-250F31647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041" y="2295934"/>
            <a:ext cx="40559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太阳系各大行星与太阳的平均距离</a:t>
            </a:r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BB1D3215-2CEC-8CB9-3C96-B376429B2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6825" y="2586476"/>
            <a:ext cx="1579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单位：亿千米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3434CB8-206F-BB67-CBC7-7DF5E9AFFD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05272" y="740797"/>
            <a:ext cx="6360467" cy="158152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5">
            <a:extLst>
              <a:ext uri="{FF2B5EF4-FFF2-40B4-BE49-F238E27FC236}">
                <a16:creationId xmlns:a16="http://schemas.microsoft.com/office/drawing/2014/main" id="{55D39378-C432-0FD4-28EB-967BB71C2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92350"/>
            <a:ext cx="7632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问题：海王星与木星之间的距离是多少？</a:t>
            </a:r>
          </a:p>
        </p:txBody>
      </p:sp>
      <p:sp>
        <p:nvSpPr>
          <p:cNvPr id="7" name="TextBox 45">
            <a:extLst>
              <a:ext uri="{FF2B5EF4-FFF2-40B4-BE49-F238E27FC236}">
                <a16:creationId xmlns:a16="http://schemas.microsoft.com/office/drawing/2014/main" id="{F57478DC-0881-99FE-8B15-CFD1B301D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3101975"/>
            <a:ext cx="7632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解答：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45.04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7.78=37.26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（亿千米）</a:t>
            </a:r>
          </a:p>
        </p:txBody>
      </p:sp>
      <p:sp>
        <p:nvSpPr>
          <p:cNvPr id="8" name="TextBox 45">
            <a:extLst>
              <a:ext uri="{FF2B5EF4-FFF2-40B4-BE49-F238E27FC236}">
                <a16:creationId xmlns:a16="http://schemas.microsoft.com/office/drawing/2014/main" id="{5724835F-E8DB-66BF-B8B5-827944938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313" y="3800475"/>
            <a:ext cx="3168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（答案不唯一）</a:t>
            </a:r>
          </a:p>
        </p:txBody>
      </p:sp>
      <p:graphicFrame>
        <p:nvGraphicFramePr>
          <p:cNvPr id="9" name="表格 2">
            <a:extLst>
              <a:ext uri="{FF2B5EF4-FFF2-40B4-BE49-F238E27FC236}">
                <a16:creationId xmlns:a16="http://schemas.microsoft.com/office/drawing/2014/main" id="{7B7937E8-38C0-BC1D-2CA2-677B33AD24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035029"/>
              </p:ext>
            </p:extLst>
          </p:nvPr>
        </p:nvGraphicFramePr>
        <p:xfrm>
          <a:off x="1285080" y="1291680"/>
          <a:ext cx="6573840" cy="7921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0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1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1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82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82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60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水星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金星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地球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火星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木星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土星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天王星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/>
                        <a:t>海王星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>
                    <a:solidFill>
                      <a:srgbClr val="FFF6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0.58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1.08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1.50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2.28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7.78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14.29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28.71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45.04</a:t>
                      </a:r>
                      <a:endParaRPr lang="zh-CN" altLang="en-US" sz="20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50" marR="91450" marT="45644" marB="4564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Rectangle 21">
            <a:extLst>
              <a:ext uri="{FF2B5EF4-FFF2-40B4-BE49-F238E27FC236}">
                <a16:creationId xmlns:a16="http://schemas.microsoft.com/office/drawing/2014/main" id="{14707175-B7C2-2546-BA2A-95F8FCCB9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041" y="555526"/>
            <a:ext cx="405591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太阳系各大行星与太阳的平均距离</a:t>
            </a: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4731797-8FC4-1B5E-AF2F-640504405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6825" y="884433"/>
            <a:ext cx="1579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单位：亿千米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DE9263A-3CE7-4CD2-5443-6A97B5C90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663" y="536344"/>
            <a:ext cx="7940675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indent="0" eaLnBrk="1" hangingPunct="1">
              <a:lnSpc>
                <a:spcPct val="120000"/>
              </a:lnSpc>
            </a:pPr>
            <a:r>
              <a:rPr lang="en-US" altLang="zh-CN" sz="3200" b="1">
                <a:latin typeface="+mn-lt"/>
                <a:ea typeface="+mn-ea"/>
                <a:cs typeface="Times New Roman" panose="02020603050405020304" pitchFamily="18" charset="0"/>
              </a:rPr>
              <a:t>7.</a:t>
            </a:r>
            <a:r>
              <a:rPr lang="zh-CN" altLang="en-US" sz="3200" b="1">
                <a:latin typeface="+mn-lt"/>
                <a:ea typeface="+mn-ea"/>
                <a:cs typeface="Times New Roman" panose="02020603050405020304" pitchFamily="18" charset="0"/>
              </a:rPr>
              <a:t>某商场举办促销活动，一种袜子买</a:t>
            </a:r>
            <a:r>
              <a:rPr lang="en-US" altLang="zh-CN" sz="3200" b="1">
                <a:latin typeface="+mn-lt"/>
                <a:ea typeface="+mn-ea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+mn-lt"/>
                <a:ea typeface="+mn-ea"/>
                <a:cs typeface="Times New Roman" panose="02020603050405020304" pitchFamily="18" charset="0"/>
              </a:rPr>
              <a:t>双送</a:t>
            </a:r>
            <a:r>
              <a:rPr lang="en-US" altLang="zh-CN" sz="3200" b="1"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+mn-lt"/>
                <a:ea typeface="+mn-ea"/>
                <a:cs typeface="Times New Roman" panose="02020603050405020304" pitchFamily="18" charset="0"/>
              </a:rPr>
              <a:t>双。这种袜子每双</a:t>
            </a:r>
            <a:r>
              <a:rPr lang="en-US" altLang="zh-CN" sz="3200" b="1">
                <a:latin typeface="+mn-lt"/>
                <a:ea typeface="+mn-ea"/>
                <a:cs typeface="Times New Roman" panose="02020603050405020304" pitchFamily="18" charset="0"/>
              </a:rPr>
              <a:t>4.68</a:t>
            </a:r>
            <a:r>
              <a:rPr lang="zh-CN" altLang="en-US" sz="3200" b="1">
                <a:latin typeface="+mn-lt"/>
                <a:ea typeface="+mn-ea"/>
                <a:cs typeface="Times New Roman" panose="02020603050405020304" pitchFamily="18" charset="0"/>
              </a:rPr>
              <a:t>元，张阿姨想买</a:t>
            </a:r>
            <a:r>
              <a:rPr lang="en-US" altLang="zh-CN" sz="3200" b="1">
                <a:latin typeface="+mn-lt"/>
                <a:ea typeface="+mn-ea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latin typeface="+mn-lt"/>
                <a:ea typeface="+mn-ea"/>
                <a:cs typeface="Times New Roman" panose="02020603050405020304" pitchFamily="18" charset="0"/>
              </a:rPr>
              <a:t>双，需要花多少钱？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65D0F1A-E2A2-0EC0-6B0C-7DBEE9B69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2333394"/>
            <a:ext cx="24495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双的钱：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500A9DE-88D9-D3F6-2E00-2B3C9C230E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150" y="2912831"/>
            <a:ext cx="6913314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4.68+4.68+4.68+4.68+4.68=23.4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66FBBFD-E9AD-2617-DBB1-8A281270A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0" y="3508144"/>
            <a:ext cx="26543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双的钱：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7D29483-3B4F-718D-FCD9-EDBCF4316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6488" y="3508144"/>
            <a:ext cx="41767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23.4+23.4=46.8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32B7327-2D54-DF2E-D0C4-F6FEAF9D0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1840" y="4103456"/>
            <a:ext cx="377539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答：需要花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46.8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88D710F-1BEA-45BC-B050-5C662F7C5838}"/>
              </a:ext>
            </a:extLst>
          </p:cNvPr>
          <p:cNvSpPr txBox="1"/>
          <p:nvPr/>
        </p:nvSpPr>
        <p:spPr>
          <a:xfrm>
            <a:off x="682625" y="374826"/>
            <a:ext cx="7778750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>
                <a:latin typeface="+mn-lt"/>
              </a:rPr>
              <a:t>8*.</a:t>
            </a:r>
            <a:r>
              <a:rPr lang="zh-CN" altLang="en-US" sz="3200" b="1" dirty="0">
                <a:latin typeface="+mn-lt"/>
              </a:rPr>
              <a:t>一个物体从高空落下，经过</a:t>
            </a:r>
            <a:r>
              <a:rPr lang="en-US" altLang="zh-CN" sz="3200" b="1" dirty="0">
                <a:latin typeface="+mn-lt"/>
              </a:rPr>
              <a:t>4</a:t>
            </a:r>
            <a:r>
              <a:rPr lang="zh-CN" altLang="en-US" sz="3200" b="1" dirty="0">
                <a:latin typeface="+mn-lt"/>
              </a:rPr>
              <a:t>秒落地。已知第</a:t>
            </a:r>
            <a:r>
              <a:rPr lang="en-US" altLang="zh-CN" sz="3200" b="1" dirty="0">
                <a:latin typeface="+mn-lt"/>
              </a:rPr>
              <a:t>1</a:t>
            </a:r>
            <a:r>
              <a:rPr lang="zh-CN" altLang="en-US" sz="3200" b="1" dirty="0">
                <a:latin typeface="+mn-lt"/>
              </a:rPr>
              <a:t>秒下落的距离是</a:t>
            </a:r>
            <a:r>
              <a:rPr lang="en-US" altLang="zh-CN" sz="3200" b="1" dirty="0">
                <a:latin typeface="+mn-lt"/>
              </a:rPr>
              <a:t>4.9m</a:t>
            </a:r>
            <a:r>
              <a:rPr lang="zh-CN" altLang="en-US" sz="3200" b="1" dirty="0">
                <a:latin typeface="+mn-lt"/>
              </a:rPr>
              <a:t>，以后每一秒下落的距离都比前一秒多</a:t>
            </a:r>
            <a:r>
              <a:rPr lang="en-US" altLang="zh-CN" sz="3200" b="1" dirty="0">
                <a:latin typeface="+mn-lt"/>
              </a:rPr>
              <a:t>9.8m</a:t>
            </a:r>
            <a:r>
              <a:rPr lang="zh-CN" altLang="en-US" sz="3200" b="1" dirty="0">
                <a:latin typeface="+mn-lt"/>
              </a:rPr>
              <a:t>。这个物体在下落前距地面多少米？</a:t>
            </a:r>
          </a:p>
        </p:txBody>
      </p:sp>
      <p:pic>
        <p:nvPicPr>
          <p:cNvPr id="19459" name="图片 6">
            <a:extLst>
              <a:ext uri="{FF2B5EF4-FFF2-40B4-BE49-F238E27FC236}">
                <a16:creationId xmlns:a16="http://schemas.microsoft.com/office/drawing/2014/main" id="{519A1756-689B-4EDB-8E68-7EAE4AEED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55"/>
          <a:stretch>
            <a:fillRect/>
          </a:stretch>
        </p:blipFill>
        <p:spPr bwMode="auto">
          <a:xfrm>
            <a:off x="5689245" y="2002169"/>
            <a:ext cx="2489200" cy="261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2">
            <a:extLst>
              <a:ext uri="{FF2B5EF4-FFF2-40B4-BE49-F238E27FC236}">
                <a16:creationId xmlns:a16="http://schemas.microsoft.com/office/drawing/2014/main" id="{09D7821A-AA25-4DA3-82E2-C742DBF38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725" y="412006"/>
            <a:ext cx="5162550" cy="198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762BAAD-5B36-4E52-82CE-A55190520AE8}"/>
              </a:ext>
            </a:extLst>
          </p:cNvPr>
          <p:cNvSpPr txBox="1"/>
          <p:nvPr/>
        </p:nvSpPr>
        <p:spPr>
          <a:xfrm>
            <a:off x="634865" y="2396381"/>
            <a:ext cx="7874271" cy="22467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秒下落的距离是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4.9m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，</a:t>
            </a:r>
            <a:endParaRPr lang="en-US" altLang="zh-CN" sz="2800" b="1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秒下落的距离是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4.9+9.8=14.7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秒下落的距离是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14.7+9.8=24.5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第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秒下落的距离是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24.5+9.8=34.3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</a:endParaRPr>
          </a:p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下落前距离地面：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4.9+14.7+24.5+34.3=78.4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</a:rPr>
              <a:t>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606</TotalTime>
  <Words>561</Words>
  <Application>Microsoft Office PowerPoint</Application>
  <PresentationFormat>全屏显示(16:9)</PresentationFormat>
  <Paragraphs>153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等线</vt:lpstr>
      <vt:lpstr>黑体</vt:lpstr>
      <vt:lpstr>楷体</vt:lpstr>
      <vt:lpstr>宋体</vt:lpstr>
      <vt:lpstr>Arial</vt:lpstr>
      <vt:lpstr>Calibri</vt:lpstr>
      <vt:lpstr>Calibri Light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144</cp:revision>
  <dcterms:created xsi:type="dcterms:W3CDTF">2017-10-30T08:14:45Z</dcterms:created>
  <dcterms:modified xsi:type="dcterms:W3CDTF">2023-11-21T05:37:41Z</dcterms:modified>
  <cp:category>状元成才路</cp:category>
  <cp:contentStatus>状元成才路</cp:contentStatus>
</cp:coreProperties>
</file>