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63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16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0" y="13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5"/>
          <a:srcRect r="67968"/>
          <a:stretch>
            <a:fillRect/>
          </a:stretch>
        </p:blipFill>
        <p:spPr>
          <a:xfrm>
            <a:off x="6996184" y="1451341"/>
            <a:ext cx="1010809" cy="925649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97971835-66BC-40FF-9DDB-60B3532FC0D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05601523-14BA-41C9-8A12-8E4DF24560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4243D87-C883-417F-BCE8-566CCB279A2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231A1E79-C416-40DC-8453-EE50917B79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0"/>
          <p:cNvSpPr txBox="1">
            <a:spLocks noChangeArrowheads="1"/>
          </p:cNvSpPr>
          <p:nvPr userDrawn="1"/>
        </p:nvSpPr>
        <p:spPr bwMode="auto">
          <a:xfrm rot="1603585">
            <a:off x="1417638" y="1073150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3" name="文本框 12"/>
          <p:cNvSpPr txBox="1">
            <a:spLocks noChangeArrowheads="1"/>
          </p:cNvSpPr>
          <p:nvPr userDrawn="1"/>
        </p:nvSpPr>
        <p:spPr bwMode="auto">
          <a:xfrm rot="1603585">
            <a:off x="3146425" y="1093788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4" name="文本框 13"/>
          <p:cNvSpPr txBox="1">
            <a:spLocks noChangeArrowheads="1"/>
          </p:cNvSpPr>
          <p:nvPr userDrawn="1"/>
        </p:nvSpPr>
        <p:spPr bwMode="auto">
          <a:xfrm rot="1603585">
            <a:off x="4802188" y="1093788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5" name="文本框 14"/>
          <p:cNvSpPr txBox="1">
            <a:spLocks noChangeArrowheads="1"/>
          </p:cNvSpPr>
          <p:nvPr userDrawn="1"/>
        </p:nvSpPr>
        <p:spPr bwMode="auto">
          <a:xfrm rot="1603585">
            <a:off x="7177088" y="7842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6" name="文本框 16"/>
          <p:cNvSpPr txBox="1">
            <a:spLocks noChangeArrowheads="1"/>
          </p:cNvSpPr>
          <p:nvPr userDrawn="1"/>
        </p:nvSpPr>
        <p:spPr bwMode="auto">
          <a:xfrm rot="1603585">
            <a:off x="1209675" y="2498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7" name="文本框 18"/>
          <p:cNvSpPr txBox="1">
            <a:spLocks noChangeArrowheads="1"/>
          </p:cNvSpPr>
          <p:nvPr userDrawn="1"/>
        </p:nvSpPr>
        <p:spPr bwMode="auto">
          <a:xfrm rot="1603585">
            <a:off x="3578225" y="193675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8" name="文本框 20"/>
          <p:cNvSpPr txBox="1">
            <a:spLocks noChangeArrowheads="1"/>
          </p:cNvSpPr>
          <p:nvPr userDrawn="1"/>
        </p:nvSpPr>
        <p:spPr bwMode="auto">
          <a:xfrm rot="1603585">
            <a:off x="4686300" y="3006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9" name="文本框 21"/>
          <p:cNvSpPr txBox="1">
            <a:spLocks noChangeArrowheads="1"/>
          </p:cNvSpPr>
          <p:nvPr userDrawn="1"/>
        </p:nvSpPr>
        <p:spPr bwMode="auto">
          <a:xfrm rot="1603585">
            <a:off x="6559550" y="16478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0" name="文本框 22"/>
          <p:cNvSpPr txBox="1">
            <a:spLocks noChangeArrowheads="1"/>
          </p:cNvSpPr>
          <p:nvPr userDrawn="1"/>
        </p:nvSpPr>
        <p:spPr bwMode="auto">
          <a:xfrm rot="1603585">
            <a:off x="635000" y="3884613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1" name="文本框 23"/>
          <p:cNvSpPr txBox="1">
            <a:spLocks noChangeArrowheads="1"/>
          </p:cNvSpPr>
          <p:nvPr userDrawn="1"/>
        </p:nvSpPr>
        <p:spPr bwMode="auto">
          <a:xfrm rot="1603585">
            <a:off x="2886075" y="4446588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2" name="文本框 24"/>
          <p:cNvSpPr txBox="1">
            <a:spLocks noChangeArrowheads="1"/>
          </p:cNvSpPr>
          <p:nvPr userDrawn="1"/>
        </p:nvSpPr>
        <p:spPr bwMode="auto">
          <a:xfrm rot="1603585">
            <a:off x="4657725" y="3702050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 rot="1603585">
            <a:off x="5622925" y="4086225"/>
            <a:ext cx="1385888" cy="201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4" name="文本框 22"/>
          <p:cNvSpPr txBox="1">
            <a:spLocks noChangeArrowheads="1"/>
          </p:cNvSpPr>
          <p:nvPr userDrawn="1"/>
        </p:nvSpPr>
        <p:spPr bwMode="auto">
          <a:xfrm rot="1603585">
            <a:off x="568325" y="315277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5" name="文本框 14"/>
          <p:cNvSpPr txBox="1">
            <a:spLocks noChangeArrowheads="1"/>
          </p:cNvSpPr>
          <p:nvPr userDrawn="1"/>
        </p:nvSpPr>
        <p:spPr bwMode="auto">
          <a:xfrm rot="1603585">
            <a:off x="2306638" y="2755900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6" name="文本框 15"/>
          <p:cNvSpPr txBox="1">
            <a:spLocks noChangeArrowheads="1"/>
          </p:cNvSpPr>
          <p:nvPr userDrawn="1"/>
        </p:nvSpPr>
        <p:spPr bwMode="auto">
          <a:xfrm rot="1603585">
            <a:off x="1454150" y="124460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7" name="文本框 16"/>
          <p:cNvSpPr txBox="1">
            <a:spLocks noChangeArrowheads="1"/>
          </p:cNvSpPr>
          <p:nvPr userDrawn="1"/>
        </p:nvSpPr>
        <p:spPr bwMode="auto">
          <a:xfrm rot="1603585">
            <a:off x="1414463" y="369888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pic>
        <p:nvPicPr>
          <p:cNvPr id="1042" name="图片 49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/>
          <p:cNvSpPr>
            <a:spLocks noChangeArrowheads="1"/>
          </p:cNvSpPr>
          <p:nvPr/>
        </p:nvSpPr>
        <p:spPr bwMode="auto">
          <a:xfrm>
            <a:off x="2687271" y="2951285"/>
            <a:ext cx="3329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8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1800" b="1" dirty="0">
                <a:latin typeface="Times New Roman" panose="02020603050405020304" pitchFamily="18" charset="0"/>
              </a:rPr>
              <a:t>P74-P75</a:t>
            </a:r>
            <a:r>
              <a:rPr lang="zh-CN" altLang="en-US" sz="1800" b="1" dirty="0">
                <a:latin typeface="Times New Roman" panose="02020603050405020304" pitchFamily="18" charset="0"/>
              </a:rPr>
              <a:t>练习十八）</a:t>
            </a:r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611070" y="1614974"/>
            <a:ext cx="3249613" cy="8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 eaLnBrk="1" hangingPunct="1">
              <a:lnSpc>
                <a:spcPct val="90000"/>
              </a:lnSpc>
              <a:defRPr/>
            </a:pPr>
            <a:r>
              <a:rPr lang="zh-CN" altLang="en-US" sz="5400" b="1" dirty="0">
                <a:latin typeface="+mn-lt"/>
              </a:rPr>
              <a:t>练习十八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54025" y="1248286"/>
            <a:ext cx="13176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7400" y="2143636"/>
            <a:ext cx="167866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0.4+8.7=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63900" y="2143636"/>
            <a:ext cx="167866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4.5+3.6=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40400" y="2137286"/>
            <a:ext cx="208903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0.28+0.54=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7400" y="2905636"/>
            <a:ext cx="158088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1.4-0.9=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63900" y="2905636"/>
            <a:ext cx="158088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7.1-3.5=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40400" y="2899286"/>
            <a:ext cx="12731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5-2.7=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74900" y="2137286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92663" y="2137286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31125" y="2137286"/>
            <a:ext cx="9028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0.82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79650" y="2900874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83138" y="2900874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918325" y="2897699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/>
          <p:nvPr/>
        </p:nvGrpSpPr>
        <p:grpSpPr bwMode="auto">
          <a:xfrm>
            <a:off x="6173788" y="1468438"/>
            <a:ext cx="1368425" cy="2447925"/>
            <a:chOff x="3106837" y="1563638"/>
            <a:chExt cx="1368524" cy="2448272"/>
          </a:xfrm>
        </p:grpSpPr>
        <p:sp>
          <p:nvSpPr>
            <p:cNvPr id="10" name="矩形: 圆角 9"/>
            <p:cNvSpPr/>
            <p:nvPr/>
          </p:nvSpPr>
          <p:spPr>
            <a:xfrm>
              <a:off x="3106837" y="1563638"/>
              <a:ext cx="1368524" cy="2448272"/>
            </a:xfrm>
            <a:prstGeom prst="roundRect">
              <a:avLst>
                <a:gd name="adj" fmla="val 24163"/>
              </a:avLst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214795" y="1841489"/>
              <a:ext cx="1131969" cy="48108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7478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208444" y="2563905"/>
              <a:ext cx="1130382" cy="48108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7478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208444" y="3308547"/>
              <a:ext cx="1130382" cy="48108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7478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4" name="组合 22"/>
          <p:cNvGrpSpPr/>
          <p:nvPr/>
        </p:nvGrpSpPr>
        <p:grpSpPr bwMode="auto">
          <a:xfrm>
            <a:off x="3754438" y="1450975"/>
            <a:ext cx="1368425" cy="2449513"/>
            <a:chOff x="3106837" y="1563638"/>
            <a:chExt cx="1368524" cy="2448272"/>
          </a:xfrm>
        </p:grpSpPr>
        <p:sp>
          <p:nvSpPr>
            <p:cNvPr id="15" name="矩形: 圆角 14"/>
            <p:cNvSpPr/>
            <p:nvPr/>
          </p:nvSpPr>
          <p:spPr>
            <a:xfrm>
              <a:off x="3106837" y="1563638"/>
              <a:ext cx="1368524" cy="2448272"/>
            </a:xfrm>
            <a:prstGeom prst="roundRect">
              <a:avLst>
                <a:gd name="adj" fmla="val 24163"/>
              </a:avLst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214795" y="1841310"/>
              <a:ext cx="1131969" cy="48076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7478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208444" y="2563256"/>
              <a:ext cx="1130382" cy="48235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7478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208444" y="3309003"/>
              <a:ext cx="1130382" cy="48076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7478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9" name="文本框 2"/>
          <p:cNvSpPr txBox="1">
            <a:spLocks noChangeArrowheads="1"/>
          </p:cNvSpPr>
          <p:nvPr/>
        </p:nvSpPr>
        <p:spPr bwMode="auto">
          <a:xfrm>
            <a:off x="766763" y="842963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3941763" y="1687513"/>
            <a:ext cx="11318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391275" y="1728788"/>
            <a:ext cx="10318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17.21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3938588" y="2413000"/>
            <a:ext cx="113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22.27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373813" y="2436813"/>
            <a:ext cx="103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12.41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3922713" y="3187700"/>
            <a:ext cx="1133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43.29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6391275" y="3176588"/>
            <a:ext cx="103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33.43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组合 2"/>
          <p:cNvGrpSpPr/>
          <p:nvPr/>
        </p:nvGrpSpPr>
        <p:grpSpPr bwMode="auto">
          <a:xfrm>
            <a:off x="1331913" y="1450975"/>
            <a:ext cx="1558925" cy="2449513"/>
            <a:chOff x="2486720" y="2100567"/>
            <a:chExt cx="1559024" cy="2448272"/>
          </a:xfrm>
        </p:grpSpPr>
        <p:sp>
          <p:nvSpPr>
            <p:cNvPr id="27" name="矩形: 圆角 26"/>
            <p:cNvSpPr/>
            <p:nvPr/>
          </p:nvSpPr>
          <p:spPr>
            <a:xfrm>
              <a:off x="2486720" y="2100567"/>
              <a:ext cx="1368512" cy="2448272"/>
            </a:xfrm>
            <a:prstGeom prst="roundRect">
              <a:avLst>
                <a:gd name="adj" fmla="val 24163"/>
              </a:avLst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728035" y="2275104"/>
              <a:ext cx="1317709" cy="5839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charset="-122"/>
                  <a:cs typeface="Times New Roman" panose="02020603050405020304" pitchFamily="18" charset="0"/>
                </a:rPr>
                <a:t>21.6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728035" y="3019264"/>
              <a:ext cx="1317709" cy="5839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charset="-122"/>
                  <a:cs typeface="Times New Roman" panose="02020603050405020304" pitchFamily="18" charset="0"/>
                </a:rPr>
                <a:t>16.8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645480" y="3715823"/>
              <a:ext cx="1317709" cy="5854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charset="-122"/>
                  <a:cs typeface="Times New Roman" panose="02020603050405020304" pitchFamily="18" charset="0"/>
                </a:rPr>
                <a:t>37.82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20"/>
          <p:cNvGrpSpPr/>
          <p:nvPr/>
        </p:nvGrpSpPr>
        <p:grpSpPr bwMode="auto">
          <a:xfrm>
            <a:off x="2700338" y="1955800"/>
            <a:ext cx="1031875" cy="1439863"/>
            <a:chOff x="2052092" y="2067694"/>
            <a:chExt cx="1296144" cy="1440160"/>
          </a:xfrm>
        </p:grpSpPr>
        <p:cxnSp>
          <p:nvCxnSpPr>
            <p:cNvPr id="32" name="直接箭头连接符 31"/>
            <p:cNvCxnSpPr/>
            <p:nvPr/>
          </p:nvCxnSpPr>
          <p:spPr>
            <a:xfrm>
              <a:off x="2052092" y="2067694"/>
              <a:ext cx="1296144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3" name="直接箭头连接符 32"/>
            <p:cNvCxnSpPr/>
            <p:nvPr/>
          </p:nvCxnSpPr>
          <p:spPr>
            <a:xfrm>
              <a:off x="2052092" y="2788568"/>
              <a:ext cx="1296144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4" name="直接箭头连接符 33"/>
            <p:cNvCxnSpPr/>
            <p:nvPr/>
          </p:nvCxnSpPr>
          <p:spPr>
            <a:xfrm>
              <a:off x="2052092" y="3507854"/>
              <a:ext cx="1296144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5" name="组合 32"/>
          <p:cNvGrpSpPr/>
          <p:nvPr/>
        </p:nvGrpSpPr>
        <p:grpSpPr bwMode="auto">
          <a:xfrm>
            <a:off x="5132388" y="1955800"/>
            <a:ext cx="1031875" cy="1439863"/>
            <a:chOff x="2052092" y="2067694"/>
            <a:chExt cx="1296144" cy="1440160"/>
          </a:xfrm>
        </p:grpSpPr>
        <p:cxnSp>
          <p:nvCxnSpPr>
            <p:cNvPr id="36" name="直接箭头连接符 35"/>
            <p:cNvCxnSpPr/>
            <p:nvPr/>
          </p:nvCxnSpPr>
          <p:spPr>
            <a:xfrm>
              <a:off x="2052092" y="2067694"/>
              <a:ext cx="1296144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7" name="直接箭头连接符 36"/>
            <p:cNvCxnSpPr/>
            <p:nvPr/>
          </p:nvCxnSpPr>
          <p:spPr>
            <a:xfrm>
              <a:off x="2052092" y="2788568"/>
              <a:ext cx="1296144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8" name="直接箭头连接符 37"/>
            <p:cNvCxnSpPr/>
            <p:nvPr/>
          </p:nvCxnSpPr>
          <p:spPr>
            <a:xfrm>
              <a:off x="2052092" y="3507854"/>
              <a:ext cx="1296144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9" name="文本框 2"/>
          <p:cNvSpPr txBox="1">
            <a:spLocks noChangeArrowheads="1"/>
          </p:cNvSpPr>
          <p:nvPr/>
        </p:nvSpPr>
        <p:spPr bwMode="auto">
          <a:xfrm>
            <a:off x="2703513" y="1463675"/>
            <a:ext cx="10175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+5.47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2"/>
          <p:cNvSpPr txBox="1">
            <a:spLocks noChangeArrowheads="1"/>
          </p:cNvSpPr>
          <p:nvPr/>
        </p:nvSpPr>
        <p:spPr bwMode="auto">
          <a:xfrm>
            <a:off x="5167313" y="1427163"/>
            <a:ext cx="933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-9.86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4476" y="471359"/>
            <a:ext cx="3481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>
                <a:latin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dirty="0"/>
              <a:t>3.</a:t>
            </a:r>
            <a:r>
              <a:rPr lang="zh-CN" altLang="en-US" dirty="0"/>
              <a:t>计算下面各题。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2476" y="1131583"/>
            <a:ext cx="319491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7.02+11.38+20.96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55176" y="1131583"/>
            <a:ext cx="261161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12.45-1.96-0.8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32476" y="2820683"/>
            <a:ext cx="291458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19.92+14.4-9.92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55176" y="2820683"/>
            <a:ext cx="323037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85.7-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15.3-4.8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72126" y="1684033"/>
            <a:ext cx="229421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=18.4+20.96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2126" y="2230133"/>
            <a:ext cx="134203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=39.36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77376" y="1682446"/>
            <a:ext cx="19912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=10.49-0.8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77376" y="2228546"/>
            <a:ext cx="1136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=9.69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72126" y="3396946"/>
            <a:ext cx="21964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=34.32-9.92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2126" y="3943046"/>
            <a:ext cx="1136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=24.4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77376" y="3396946"/>
            <a:ext cx="19912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=85.7-10.5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77376" y="3943046"/>
            <a:ext cx="1136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=75.2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49350" y="946150"/>
            <a:ext cx="32258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/>
              <a:t>40-</a:t>
            </a:r>
            <a:r>
              <a:rPr lang="zh-CN" altLang="en-US"/>
              <a:t>（</a:t>
            </a:r>
            <a:r>
              <a:rPr lang="en-US" altLang="zh-CN" dirty="0"/>
              <a:t>2.75+0.86</a:t>
            </a:r>
            <a:r>
              <a:rPr lang="zh-CN" altLang="en-US" dirty="0"/>
              <a:t>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72050" y="946150"/>
            <a:ext cx="25034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9.5+4.85-6.13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60425" y="1603375"/>
            <a:ext cx="16843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=40-3.61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860425" y="2149475"/>
            <a:ext cx="13430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=36.39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765675" y="1601788"/>
            <a:ext cx="219710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=14.35-6.13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765675" y="2147888"/>
            <a:ext cx="1138238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=8.22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682625" y="904329"/>
            <a:ext cx="7634288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marL="0" indent="0" algn="just"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地球表面积大约是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5.1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亿平方千米，其中陆地面积大约是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1.49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亿平方千米。海洋面积比陆地面积大多少亿平方千米？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619250" y="2931790"/>
            <a:ext cx="6242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5.1-1.49-1.49=2.12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（亿平方千米）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04850" y="3645148"/>
            <a:ext cx="82894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答：海洋面积比陆地面积大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亿平方千米。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"/>
          <p:cNvSpPr txBox="1">
            <a:spLocks noChangeArrowheads="1"/>
          </p:cNvSpPr>
          <p:nvPr/>
        </p:nvSpPr>
        <p:spPr bwMode="auto">
          <a:xfrm>
            <a:off x="611560" y="592511"/>
            <a:ext cx="7848872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just">
              <a:lnSpc>
                <a:spcPct val="12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一双运动鞋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元，一根跳绳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13.6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元。买这两件商品，一共需要多少钱？如果付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元，要找回多少钱？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555776" y="2384445"/>
            <a:ext cx="37305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78+13.6=91.6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555776" y="2973223"/>
            <a:ext cx="36327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100-91.6=8.4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043608" y="3557998"/>
            <a:ext cx="712879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答：买这两件商品，一共需要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元。如果付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元，要找回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575556" y="566934"/>
            <a:ext cx="7992888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just">
              <a:lnSpc>
                <a:spcPct val="12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在一次跳高比赛中，张英跳了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1.1m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，王强比张英跳得高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0.15m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，肖红比王强跳得低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0.09m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。肖红跳了多少米？你还能提出其他数学问题并解答吗？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043608" y="2222515"/>
            <a:ext cx="46916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1.16(m)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843808" y="2807290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答：肖红跳了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1.16m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043608" y="3401361"/>
            <a:ext cx="5827356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defTabSz="914400"/>
            <a:r>
              <a:rPr lang="en-US" altLang="zh-CN">
                <a:ea typeface="等线" panose="02010600030101010101" charset="-122"/>
              </a:rPr>
              <a:t>(</a:t>
            </a:r>
            <a:r>
              <a:rPr lang="zh-CN" altLang="en-US">
                <a:ea typeface="等线" panose="02010600030101010101" charset="-122"/>
              </a:rPr>
              <a:t>答案不唯一</a:t>
            </a:r>
            <a:r>
              <a:rPr lang="en-US" altLang="zh-CN">
                <a:ea typeface="等线" panose="02010600030101010101" charset="-122"/>
              </a:rPr>
              <a:t>)</a:t>
            </a:r>
            <a:r>
              <a:rPr lang="zh-CN" altLang="en-US">
                <a:ea typeface="等线" panose="02010600030101010101" charset="-122"/>
              </a:rPr>
              <a:t>王强跳了多少米</a:t>
            </a:r>
            <a:r>
              <a:rPr lang="en-US" altLang="zh-CN">
                <a:ea typeface="等线" panose="02010600030101010101" charset="-122"/>
              </a:rPr>
              <a:t>?</a:t>
            </a:r>
            <a:endParaRPr lang="zh-CN" altLang="en-US">
              <a:ea typeface="等线" panose="02010600030101010101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043608" y="4000447"/>
            <a:ext cx="46916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1.25(m)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283968" y="4000447"/>
            <a:ext cx="39604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王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强跳了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683568" y="771550"/>
            <a:ext cx="77768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完成下表，再说一说每轮动作后，这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对选手的得分和排名情况。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08820" y="1797665"/>
            <a:ext cx="5526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b="1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第</a:t>
            </a:r>
            <a:r>
              <a:rPr lang="en-US" altLang="zh-CN" b="1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32</a:t>
            </a:r>
            <a:r>
              <a:rPr lang="zh-CN" altLang="en-US" b="1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届夏季奥运会跳水女子双人</a:t>
            </a:r>
            <a:r>
              <a:rPr lang="en-US" altLang="zh-CN" b="1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10 m</a:t>
            </a:r>
            <a:r>
              <a:rPr lang="zh-CN" altLang="en-US" b="1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跳台决赛成绩</a:t>
            </a:r>
          </a:p>
        </p:txBody>
      </p:sp>
      <p:graphicFrame>
        <p:nvGraphicFramePr>
          <p:cNvPr id="9" name="表格 9"/>
          <p:cNvGraphicFramePr>
            <a:graphicFrameLocks noGrp="1"/>
          </p:cNvGraphicFramePr>
          <p:nvPr/>
        </p:nvGraphicFramePr>
        <p:xfrm>
          <a:off x="683568" y="2239003"/>
          <a:ext cx="7776866" cy="1828800"/>
        </p:xfrm>
        <a:graphic>
          <a:graphicData uri="http://schemas.openxmlformats.org/drawingml/2006/table">
            <a:tbl>
              <a:tblPr firstRow="1" bandRow="1"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51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09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3780"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各轮动作得分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总成绩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第一轮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第二轮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第三轮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第四轮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第五轮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中国选手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53.40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57.60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81.90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86.40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84.48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363.78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美国选手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45.00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46.80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70.20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70.08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78.72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310.80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1800" b="1">
                          <a:latin typeface="+mn-lt"/>
                          <a:ea typeface="楷体" panose="02010609060101010101" pitchFamily="49" charset="-122"/>
                        </a:rPr>
                        <a:t>墨西哥选手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47.40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43.80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69.30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68.16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latin typeface="+mn-lt"/>
                          <a:ea typeface="楷体" panose="02010609060101010101" pitchFamily="49" charset="-122"/>
                        </a:rPr>
                        <a:t>71.04</a:t>
                      </a:r>
                      <a:endParaRPr lang="zh-CN" altLang="en-US" sz="1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299.70</a:t>
                      </a:r>
                      <a:endParaRPr lang="zh-CN" altLang="en-US" sz="1800" b="1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3005784"/>
            <a:ext cx="864096" cy="29523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3368399"/>
            <a:ext cx="864096" cy="2952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3737283"/>
            <a:ext cx="864096" cy="295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539552" y="608370"/>
            <a:ext cx="80648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某网店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周年店庆促销，购物每满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元减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717595" y="3612034"/>
            <a:ext cx="31085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149+52=201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716253" y="4135254"/>
            <a:ext cx="28777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答：应付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180502"/>
            <a:ext cx="7557025" cy="1786205"/>
          </a:xfrm>
          <a:prstGeom prst="rect">
            <a:avLst/>
          </a:prstGeom>
        </p:spPr>
      </p:pic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539552" y="3015619"/>
            <a:ext cx="8280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defTabSz="914400"/>
            <a:r>
              <a:rPr lang="en-US" altLang="zh-CN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(1)</a:t>
            </a:r>
            <a:r>
              <a:rPr lang="zh-CN" altLang="en-US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王叔叔买了一个        和一个       ，应付多少钱？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532" y="3015619"/>
            <a:ext cx="610506" cy="5793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014103"/>
            <a:ext cx="603030" cy="851781"/>
          </a:xfrm>
          <a:prstGeom prst="rect">
            <a:avLst/>
          </a:prstGeom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717595" y="4135254"/>
            <a:ext cx="30283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201-40=161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539552" y="608370"/>
            <a:ext cx="80648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某网店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周年店庆促销，购物每满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元减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180502"/>
            <a:ext cx="7557025" cy="1786205"/>
          </a:xfrm>
          <a:prstGeom prst="rect">
            <a:avLst/>
          </a:prstGeom>
        </p:spPr>
      </p:pic>
      <p:sp>
        <p:nvSpPr>
          <p:cNvPr id="6" name="文本框 2"/>
          <p:cNvSpPr txBox="1">
            <a:spLocks noChangeArrowheads="1"/>
          </p:cNvSpPr>
          <p:nvPr/>
        </p:nvSpPr>
        <p:spPr bwMode="auto">
          <a:xfrm>
            <a:off x="539552" y="3015619"/>
            <a:ext cx="8280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defTabSz="914400"/>
            <a:r>
              <a:rPr lang="en-US" altLang="zh-CN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(2)</a:t>
            </a:r>
            <a:r>
              <a:rPr lang="zh-CN" altLang="en-US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你还能提出其他数学问题并解答吗？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57732" y="3587751"/>
            <a:ext cx="82285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（答案不唯一）例：买一个电扇和一个水壶，应付多少钱？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382416" y="4155926"/>
            <a:ext cx="36936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69.80+78.99=148.79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004048" y="4155925"/>
            <a:ext cx="3390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148.79-20=128.79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431540" y="555526"/>
            <a:ext cx="828092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n-ea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defTabSz="914400"/>
            <a:r>
              <a:rPr lang="en-US" altLang="zh-CN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9.</a:t>
            </a:r>
            <a:r>
              <a:rPr lang="zh-CN" altLang="en-US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王老师要购买一根长绳、一个篮球和一个足球。他调查的两家商场的价格情况如下表。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378247" y="1635646"/>
          <a:ext cx="6387506" cy="2286000"/>
        </p:xfrm>
        <a:graphic>
          <a:graphicData uri="http://schemas.openxmlformats.org/drawingml/2006/table">
            <a:tbl>
              <a:tblPr firstRow="1" bandRow="1"/>
              <a:tblGrid>
                <a:gridCol w="2605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780"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体育用品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价   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A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B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长绳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25.50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26.20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69.88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72.56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46.70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43.68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文本框 5"/>
          <p:cNvSpPr txBox="1">
            <a:spLocks noChangeArrowheads="1"/>
          </p:cNvSpPr>
          <p:nvPr/>
        </p:nvSpPr>
        <p:spPr bwMode="auto">
          <a:xfrm>
            <a:off x="431540" y="4064754"/>
            <a:ext cx="8280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王老师怎样购买最省钱？需要花多少钱？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9"/>
          <p:cNvGraphicFramePr>
            <a:graphicFrameLocks noGrp="1"/>
          </p:cNvGraphicFramePr>
          <p:nvPr/>
        </p:nvGraphicFramePr>
        <p:xfrm>
          <a:off x="1378247" y="483518"/>
          <a:ext cx="6387506" cy="2286000"/>
        </p:xfrm>
        <a:graphic>
          <a:graphicData uri="http://schemas.openxmlformats.org/drawingml/2006/table">
            <a:tbl>
              <a:tblPr firstRow="1" bandRow="1"/>
              <a:tblGrid>
                <a:gridCol w="2605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780"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体育用品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价   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7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A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B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商场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长绳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25.50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26.20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篮球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69.88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72.56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7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足球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46.70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n-lt"/>
                          <a:ea typeface="楷体" panose="02010609060101010101" pitchFamily="49" charset="-122"/>
                        </a:rPr>
                        <a:t>43.68</a:t>
                      </a:r>
                      <a:r>
                        <a:rPr lang="zh-CN" altLang="en-US" sz="24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6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97188" y="2859782"/>
            <a:ext cx="69496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王老师去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商场买长绳和篮球，去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商场买足球最省钱。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979712" y="3744284"/>
            <a:ext cx="5293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25.50+69.88+43.68=139.06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283968" y="4267504"/>
            <a:ext cx="36968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答：需要花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139.06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611</Words>
  <Application>Microsoft Office PowerPoint</Application>
  <PresentationFormat>全屏显示(16:9)</PresentationFormat>
  <Paragraphs>131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黑体</vt:lpstr>
      <vt:lpstr>楷体</vt:lpstr>
      <vt:lpstr>宋体</vt:lpstr>
      <vt:lpstr>Arial</vt:lpstr>
      <vt:lpstr>Calibri</vt:lpstr>
      <vt:lpstr>Calibri Light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114</cp:revision>
  <dcterms:created xsi:type="dcterms:W3CDTF">2017-10-30T08:14:00Z</dcterms:created>
  <dcterms:modified xsi:type="dcterms:W3CDTF">2023-11-22T06:32:04Z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4E8E4488FDFE4BB6AF105D2DD5980D65</vt:lpwstr>
  </property>
  <property fmtid="{D5CDD505-2E9C-101B-9397-08002B2CF9AE}" pid="3" name="KSOProductBuildVer">
    <vt:lpwstr>2052-11.8.2.11734</vt:lpwstr>
  </property>
</Properties>
</file>