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29"/>
  </p:notesMasterIdLst>
  <p:sldIdLst>
    <p:sldId id="256" r:id="rId3"/>
    <p:sldId id="264" r:id="rId4"/>
    <p:sldId id="359" r:id="rId5"/>
    <p:sldId id="360" r:id="rId6"/>
    <p:sldId id="269" r:id="rId7"/>
    <p:sldId id="348" r:id="rId8"/>
    <p:sldId id="349" r:id="rId9"/>
    <p:sldId id="350" r:id="rId10"/>
    <p:sldId id="351" r:id="rId11"/>
    <p:sldId id="352" r:id="rId12"/>
    <p:sldId id="353" r:id="rId13"/>
    <p:sldId id="345" r:id="rId14"/>
    <p:sldId id="354" r:id="rId15"/>
    <p:sldId id="346" r:id="rId16"/>
    <p:sldId id="347" r:id="rId17"/>
    <p:sldId id="371" r:id="rId18"/>
    <p:sldId id="355" r:id="rId19"/>
    <p:sldId id="372" r:id="rId20"/>
    <p:sldId id="270" r:id="rId21"/>
    <p:sldId id="356" r:id="rId22"/>
    <p:sldId id="357" r:id="rId23"/>
    <p:sldId id="358" r:id="rId24"/>
    <p:sldId id="369" r:id="rId25"/>
    <p:sldId id="370" r:id="rId26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683E"/>
    <a:srgbClr val="FFF6EE"/>
    <a:srgbClr val="1D656C"/>
    <a:srgbClr val="FBE5D7"/>
    <a:srgbClr val="21A0A3"/>
    <a:srgbClr val="24AFB2"/>
    <a:srgbClr val="28C4C8"/>
    <a:srgbClr val="0EB83A"/>
    <a:srgbClr val="BDDD22"/>
    <a:srgbClr val="EAFF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086" y="444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E2C2703-E5B6-413C-9D95-2C9BAA64BB05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BAD57DD-7276-479E-AD09-B50423DD32D9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0BE1BC9D-1887-46D7-AABF-49A0AECB54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D23FE648-06B2-480E-9101-75E69CEA34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21B9632-B028-4CE0-8D5B-EF8FC4B78D1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: 圆角 8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7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15" name="图片 27">
            <a:extLst>
              <a:ext uri="{FF2B5EF4-FFF2-40B4-BE49-F238E27FC236}">
                <a16:creationId xmlns:a16="http://schemas.microsoft.com/office/drawing/2014/main" id="{072B5D3A-A0A8-4462-BAB1-8E0B86B035F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DA980D7F-177A-457B-9790-916F183A44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5543FC2-7C3C-48DB-B950-CDDA9903A19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2289332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7">
            <a:extLst>
              <a:ext uri="{FF2B5EF4-FFF2-40B4-BE49-F238E27FC236}">
                <a16:creationId xmlns:a16="http://schemas.microsoft.com/office/drawing/2014/main" id="{345F3AF4-3B96-402E-8CB4-780F8A21748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0"/>
          <p:cNvSpPr txBox="1">
            <a:spLocks noChangeArrowheads="1"/>
          </p:cNvSpPr>
          <p:nvPr userDrawn="1"/>
        </p:nvSpPr>
        <p:spPr bwMode="auto">
          <a:xfrm rot="1603585">
            <a:off x="1417638" y="1073150"/>
            <a:ext cx="1385887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3" name="文本框 12"/>
          <p:cNvSpPr txBox="1">
            <a:spLocks noChangeArrowheads="1"/>
          </p:cNvSpPr>
          <p:nvPr userDrawn="1"/>
        </p:nvSpPr>
        <p:spPr bwMode="auto">
          <a:xfrm rot="1603585">
            <a:off x="3146425" y="1093788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4" name="文本框 13"/>
          <p:cNvSpPr txBox="1">
            <a:spLocks noChangeArrowheads="1"/>
          </p:cNvSpPr>
          <p:nvPr userDrawn="1"/>
        </p:nvSpPr>
        <p:spPr bwMode="auto">
          <a:xfrm rot="1603585">
            <a:off x="4802188" y="1093788"/>
            <a:ext cx="1385887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5" name="文本框 14"/>
          <p:cNvSpPr txBox="1">
            <a:spLocks noChangeArrowheads="1"/>
          </p:cNvSpPr>
          <p:nvPr userDrawn="1"/>
        </p:nvSpPr>
        <p:spPr bwMode="auto">
          <a:xfrm rot="1603585">
            <a:off x="7177088" y="784225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6" name="文本框 16"/>
          <p:cNvSpPr txBox="1">
            <a:spLocks noChangeArrowheads="1"/>
          </p:cNvSpPr>
          <p:nvPr userDrawn="1"/>
        </p:nvSpPr>
        <p:spPr bwMode="auto">
          <a:xfrm rot="1603585">
            <a:off x="1209675" y="2498725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7" name="文本框 18"/>
          <p:cNvSpPr txBox="1">
            <a:spLocks noChangeArrowheads="1"/>
          </p:cNvSpPr>
          <p:nvPr userDrawn="1"/>
        </p:nvSpPr>
        <p:spPr bwMode="auto">
          <a:xfrm rot="1603585">
            <a:off x="3578225" y="1936750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8" name="文本框 20"/>
          <p:cNvSpPr txBox="1">
            <a:spLocks noChangeArrowheads="1"/>
          </p:cNvSpPr>
          <p:nvPr userDrawn="1"/>
        </p:nvSpPr>
        <p:spPr bwMode="auto">
          <a:xfrm rot="1603585">
            <a:off x="4686300" y="3006725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9" name="文本框 21"/>
          <p:cNvSpPr txBox="1">
            <a:spLocks noChangeArrowheads="1"/>
          </p:cNvSpPr>
          <p:nvPr userDrawn="1"/>
        </p:nvSpPr>
        <p:spPr bwMode="auto">
          <a:xfrm rot="1603585">
            <a:off x="6559550" y="1647825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0" name="文本框 22"/>
          <p:cNvSpPr txBox="1">
            <a:spLocks noChangeArrowheads="1"/>
          </p:cNvSpPr>
          <p:nvPr userDrawn="1"/>
        </p:nvSpPr>
        <p:spPr bwMode="auto">
          <a:xfrm rot="1603585">
            <a:off x="635000" y="3884613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1" name="文本框 23"/>
          <p:cNvSpPr txBox="1">
            <a:spLocks noChangeArrowheads="1"/>
          </p:cNvSpPr>
          <p:nvPr userDrawn="1"/>
        </p:nvSpPr>
        <p:spPr bwMode="auto">
          <a:xfrm rot="1603585">
            <a:off x="2886075" y="4446588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2" name="文本框 24"/>
          <p:cNvSpPr txBox="1">
            <a:spLocks noChangeArrowheads="1"/>
          </p:cNvSpPr>
          <p:nvPr userDrawn="1"/>
        </p:nvSpPr>
        <p:spPr bwMode="auto">
          <a:xfrm rot="1603585">
            <a:off x="4657725" y="3702050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 rot="1603585">
            <a:off x="5622925" y="4086225"/>
            <a:ext cx="1385888" cy="2016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4" name="文本框 22"/>
          <p:cNvSpPr txBox="1">
            <a:spLocks noChangeArrowheads="1"/>
          </p:cNvSpPr>
          <p:nvPr userDrawn="1"/>
        </p:nvSpPr>
        <p:spPr bwMode="auto">
          <a:xfrm rot="1603585">
            <a:off x="568325" y="3152775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5" name="文本框 14"/>
          <p:cNvSpPr txBox="1">
            <a:spLocks noChangeArrowheads="1"/>
          </p:cNvSpPr>
          <p:nvPr userDrawn="1"/>
        </p:nvSpPr>
        <p:spPr bwMode="auto">
          <a:xfrm rot="1603585">
            <a:off x="2306638" y="2755900"/>
            <a:ext cx="1382712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6" name="文本框 15"/>
          <p:cNvSpPr txBox="1">
            <a:spLocks noChangeArrowheads="1"/>
          </p:cNvSpPr>
          <p:nvPr userDrawn="1"/>
        </p:nvSpPr>
        <p:spPr bwMode="auto">
          <a:xfrm rot="1603585">
            <a:off x="1454150" y="1244600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7" name="文本框 16"/>
          <p:cNvSpPr txBox="1">
            <a:spLocks noChangeArrowheads="1"/>
          </p:cNvSpPr>
          <p:nvPr userDrawn="1"/>
        </p:nvSpPr>
        <p:spPr bwMode="auto">
          <a:xfrm rot="1603585">
            <a:off x="1414463" y="369888"/>
            <a:ext cx="1382712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pic>
        <p:nvPicPr>
          <p:cNvPr id="1042" name="图片 17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43608" y="1347614"/>
            <a:ext cx="6336704" cy="148002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>
            <a:defPPr>
              <a:defRPr lang="zh-CN"/>
            </a:defPPr>
            <a:lvl1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40000"/>
              </a:lnSpc>
              <a:defRPr/>
            </a:pPr>
            <a:r>
              <a:rPr lang="zh-CN" altLang="en-US" dirty="0">
                <a:ln w="6350">
                  <a:noFill/>
                </a:ln>
                <a:latin typeface="+mj-ea"/>
                <a:ea typeface="+mj-ea"/>
                <a:sym typeface="+mn-lt"/>
              </a:rPr>
              <a:t>   </a:t>
            </a:r>
            <a:r>
              <a:rPr lang="zh-CN" altLang="en-US" sz="4400" dirty="0">
                <a:ln w="6350">
                  <a:noFill/>
                </a:ln>
                <a:latin typeface="+mj-ea"/>
                <a:ea typeface="+mj-ea"/>
                <a:sym typeface="+mn-lt"/>
              </a:rPr>
              <a:t>练  习  课</a:t>
            </a:r>
            <a:endParaRPr lang="en-US" altLang="zh-CN" sz="4400" dirty="0">
              <a:ln w="6350">
                <a:noFill/>
              </a:ln>
              <a:latin typeface="+mj-ea"/>
              <a:ea typeface="+mj-ea"/>
              <a:sym typeface="+mn-lt"/>
            </a:endParaRPr>
          </a:p>
          <a:p>
            <a:pPr>
              <a:lnSpc>
                <a:spcPct val="140000"/>
              </a:lnSpc>
              <a:defRPr/>
            </a:pPr>
            <a:r>
              <a:rPr lang="zh-CN" altLang="en-US" sz="2400" dirty="0">
                <a:ln w="6350">
                  <a:noFill/>
                </a:ln>
                <a:latin typeface="+mj-ea"/>
                <a:ea typeface="+mj-ea"/>
                <a:sym typeface="+mn-lt"/>
              </a:rPr>
              <a:t>     （小数加减法和小数加减混合运算）</a:t>
            </a:r>
            <a:endParaRPr lang="zh-CN" altLang="en-US" sz="3200" dirty="0">
              <a:ln w="6350">
                <a:noFill/>
              </a:ln>
              <a:latin typeface="+mj-ea"/>
              <a:ea typeface="+mj-ea"/>
              <a:sym typeface="+mn-lt"/>
            </a:endParaRPr>
          </a:p>
        </p:txBody>
      </p:sp>
      <p:sp>
        <p:nvSpPr>
          <p:cNvPr id="3" name="副标题 6"/>
          <p:cNvSpPr txBox="1">
            <a:spLocks noChangeArrowheads="1"/>
          </p:cNvSpPr>
          <p:nvPr/>
        </p:nvSpPr>
        <p:spPr bwMode="auto">
          <a:xfrm>
            <a:off x="33463" y="29439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"/>
          <p:cNvGrpSpPr/>
          <p:nvPr/>
        </p:nvGrpSpPr>
        <p:grpSpPr bwMode="auto">
          <a:xfrm>
            <a:off x="274638" y="292100"/>
            <a:ext cx="4729162" cy="809625"/>
            <a:chOff x="274383" y="292146"/>
            <a:chExt cx="7264382" cy="809623"/>
          </a:xfrm>
        </p:grpSpPr>
        <p:grpSp>
          <p:nvGrpSpPr>
            <p:cNvPr id="9223" name="组合 48"/>
            <p:cNvGrpSpPr/>
            <p:nvPr/>
          </p:nvGrpSpPr>
          <p:grpSpPr bwMode="auto">
            <a:xfrm>
              <a:off x="806375" y="372368"/>
              <a:ext cx="6732390" cy="648175"/>
              <a:chOff x="1619672" y="1419622"/>
              <a:chExt cx="4320480" cy="648072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1619421" y="1420363"/>
                <a:ext cx="4320731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1661673" y="1477504"/>
                <a:ext cx="4236227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10" name="文本框 9"/>
          <p:cNvSpPr txBox="1"/>
          <p:nvPr/>
        </p:nvSpPr>
        <p:spPr>
          <a:xfrm>
            <a:off x="1043608" y="361823"/>
            <a:ext cx="3384376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</a:rPr>
              <a:t>一、谈话导入</a:t>
            </a:r>
          </a:p>
        </p:txBody>
      </p:sp>
      <p:sp>
        <p:nvSpPr>
          <p:cNvPr id="4" name="圆角矩形标注 5"/>
          <p:cNvSpPr/>
          <p:nvPr/>
        </p:nvSpPr>
        <p:spPr bwMode="auto">
          <a:xfrm>
            <a:off x="1547813" y="1058863"/>
            <a:ext cx="6840537" cy="895350"/>
          </a:xfrm>
          <a:prstGeom prst="wedgeRoundRectCallout">
            <a:avLst>
              <a:gd name="adj1" fmla="val -55287"/>
              <a:gd name="adj2" fmla="val 43433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关于小数的加减法，你知道了什么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221" name="图片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9043"/>
            <a:ext cx="1064767" cy="108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1797050" y="2100263"/>
            <a:ext cx="6738938" cy="2651125"/>
          </a:xfrm>
          <a:prstGeom prst="rect">
            <a:avLst/>
          </a:prstGeom>
          <a:solidFill>
            <a:srgbClr val="FBE5D7"/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小数加减法计算方法：先把各数的小数点对齐，再按整数加减法的法则进行计算，最后在得数里点上小数点，与横线上方的小数点对齐。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标注 5"/>
          <p:cNvSpPr/>
          <p:nvPr/>
        </p:nvSpPr>
        <p:spPr bwMode="auto">
          <a:xfrm>
            <a:off x="1547813" y="1058863"/>
            <a:ext cx="6840537" cy="895350"/>
          </a:xfrm>
          <a:prstGeom prst="wedgeRoundRectCallout">
            <a:avLst>
              <a:gd name="adj1" fmla="val -55287"/>
              <a:gd name="adj2" fmla="val 43433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关于小数的加减法，你知道了什么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74838" y="2355850"/>
            <a:ext cx="6729412" cy="1943100"/>
          </a:xfrm>
          <a:prstGeom prst="rect">
            <a:avLst/>
          </a:prstGeom>
          <a:solidFill>
            <a:srgbClr val="FBE5D7"/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计算时注意：一定要把小数点对齐，得数的小数部分末尾有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的，一般要根据小数的性质把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去掉。</a:t>
            </a:r>
          </a:p>
        </p:txBody>
      </p:sp>
      <p:pic>
        <p:nvPicPr>
          <p:cNvPr id="2" name="图片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9043"/>
            <a:ext cx="1064767" cy="108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标注 5"/>
          <p:cNvSpPr/>
          <p:nvPr/>
        </p:nvSpPr>
        <p:spPr bwMode="auto">
          <a:xfrm>
            <a:off x="1547813" y="1058863"/>
            <a:ext cx="6840537" cy="895350"/>
          </a:xfrm>
          <a:prstGeom prst="wedgeRoundRectCallout">
            <a:avLst>
              <a:gd name="adj1" fmla="val -55287"/>
              <a:gd name="adj2" fmla="val 43433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关于小数的加减法，你知道了什么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75656" y="2427734"/>
            <a:ext cx="7206555" cy="1922065"/>
          </a:xfrm>
          <a:prstGeom prst="rect">
            <a:avLst/>
          </a:prstGeom>
          <a:solidFill>
            <a:srgbClr val="FBE5D7"/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小数加减混合运算的顺序：没有括号的，按从左往右的顺序计算，有括号的，先算括号里面的，再算括号外面的。</a:t>
            </a:r>
          </a:p>
        </p:txBody>
      </p:sp>
      <p:pic>
        <p:nvPicPr>
          <p:cNvPr id="2" name="图片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9043"/>
            <a:ext cx="1064767" cy="108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1"/>
          <p:cNvGrpSpPr/>
          <p:nvPr/>
        </p:nvGrpSpPr>
        <p:grpSpPr bwMode="auto">
          <a:xfrm>
            <a:off x="274638" y="292100"/>
            <a:ext cx="4729162" cy="809625"/>
            <a:chOff x="274383" y="292146"/>
            <a:chExt cx="7264382" cy="809623"/>
          </a:xfrm>
        </p:grpSpPr>
        <p:grpSp>
          <p:nvGrpSpPr>
            <p:cNvPr id="12325" name="组合 48"/>
            <p:cNvGrpSpPr/>
            <p:nvPr/>
          </p:nvGrpSpPr>
          <p:grpSpPr bwMode="auto">
            <a:xfrm>
              <a:off x="806375" y="372368"/>
              <a:ext cx="6732390" cy="648175"/>
              <a:chOff x="1619672" y="1419622"/>
              <a:chExt cx="4320480" cy="648072"/>
            </a:xfrm>
          </p:grpSpPr>
          <p:sp>
            <p:nvSpPr>
              <p:cNvPr id="48" name="圆角矩形 47"/>
              <p:cNvSpPr/>
              <p:nvPr/>
            </p:nvSpPr>
            <p:spPr>
              <a:xfrm>
                <a:off x="1619421" y="1420363"/>
                <a:ext cx="4320731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1661673" y="1477504"/>
                <a:ext cx="4236227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21" name="文本框 20"/>
          <p:cNvSpPr txBox="1"/>
          <p:nvPr/>
        </p:nvSpPr>
        <p:spPr>
          <a:xfrm>
            <a:off x="1043608" y="361823"/>
            <a:ext cx="3312368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</a:rPr>
              <a:t>二、基础练习</a:t>
            </a:r>
          </a:p>
        </p:txBody>
      </p:sp>
      <p:sp>
        <p:nvSpPr>
          <p:cNvPr id="3" name="TextBox 12"/>
          <p:cNvSpPr txBox="1">
            <a:spLocks noChangeArrowheads="1"/>
          </p:cNvSpPr>
          <p:nvPr/>
        </p:nvSpPr>
        <p:spPr bwMode="auto">
          <a:xfrm>
            <a:off x="623888" y="946150"/>
            <a:ext cx="8264525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1.计算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下面各题</a:t>
            </a:r>
            <a:r>
              <a:rPr lang="en-US" altLang="zh-CN" sz="3200" b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并验算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9.38+0.46                           13.63+5.3</a:t>
            </a:r>
          </a:p>
        </p:txBody>
      </p:sp>
      <p:grpSp>
        <p:nvGrpSpPr>
          <p:cNvPr id="4" name="组合 6"/>
          <p:cNvGrpSpPr/>
          <p:nvPr/>
        </p:nvGrpSpPr>
        <p:grpSpPr bwMode="auto">
          <a:xfrm>
            <a:off x="600075" y="2527300"/>
            <a:ext cx="1852613" cy="1905000"/>
            <a:chOff x="1600184" y="4367293"/>
            <a:chExt cx="1853524" cy="1904854"/>
          </a:xfrm>
        </p:grpSpPr>
        <p:sp>
          <p:nvSpPr>
            <p:cNvPr id="12319" name="Rectangle 25"/>
            <p:cNvSpPr>
              <a:spLocks noChangeArrowheads="1"/>
            </p:cNvSpPr>
            <p:nvPr/>
          </p:nvSpPr>
          <p:spPr bwMode="auto">
            <a:xfrm>
              <a:off x="1618146" y="5034632"/>
              <a:ext cx="412793" cy="633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2320" name="Text Box 31"/>
            <p:cNvSpPr txBox="1">
              <a:spLocks noChangeArrowheads="1"/>
            </p:cNvSpPr>
            <p:nvPr/>
          </p:nvSpPr>
          <p:spPr bwMode="auto">
            <a:xfrm>
              <a:off x="1987864" y="4973686"/>
              <a:ext cx="1310916" cy="633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0 . 4 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2321" name="Line 32"/>
            <p:cNvSpPr>
              <a:spLocks noChangeShapeType="1"/>
            </p:cNvSpPr>
            <p:nvPr/>
          </p:nvSpPr>
          <p:spPr bwMode="auto">
            <a:xfrm>
              <a:off x="1600184" y="5638961"/>
              <a:ext cx="1853524" cy="63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2" name="Text Box 31"/>
            <p:cNvSpPr txBox="1">
              <a:spLocks noChangeArrowheads="1"/>
            </p:cNvSpPr>
            <p:nvPr/>
          </p:nvSpPr>
          <p:spPr bwMode="auto">
            <a:xfrm>
              <a:off x="1987864" y="4367293"/>
              <a:ext cx="1310916" cy="633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9 .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 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12323" name="Text Box 31"/>
            <p:cNvSpPr txBox="1">
              <a:spLocks noChangeArrowheads="1"/>
            </p:cNvSpPr>
            <p:nvPr/>
          </p:nvSpPr>
          <p:spPr bwMode="auto">
            <a:xfrm>
              <a:off x="2002880" y="5638517"/>
              <a:ext cx="1310916" cy="633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9 .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8  4</a:t>
              </a:r>
            </a:p>
          </p:txBody>
        </p:sp>
        <p:sp>
          <p:nvSpPr>
            <p:cNvPr id="12324" name="Text Box 31"/>
            <p:cNvSpPr txBox="1">
              <a:spLocks noChangeArrowheads="1"/>
            </p:cNvSpPr>
            <p:nvPr/>
          </p:nvSpPr>
          <p:spPr bwMode="auto">
            <a:xfrm>
              <a:off x="2785679" y="5261840"/>
              <a:ext cx="284490" cy="364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1" name="组合 8"/>
          <p:cNvGrpSpPr/>
          <p:nvPr/>
        </p:nvGrpSpPr>
        <p:grpSpPr bwMode="auto">
          <a:xfrm>
            <a:off x="4875213" y="2527300"/>
            <a:ext cx="1852612" cy="1905000"/>
            <a:chOff x="1600184" y="4367293"/>
            <a:chExt cx="1853524" cy="1905370"/>
          </a:xfrm>
        </p:grpSpPr>
        <p:sp>
          <p:nvSpPr>
            <p:cNvPr id="12314" name="Rectangle 25"/>
            <p:cNvSpPr>
              <a:spLocks noChangeArrowheads="1"/>
            </p:cNvSpPr>
            <p:nvPr/>
          </p:nvSpPr>
          <p:spPr bwMode="auto">
            <a:xfrm>
              <a:off x="1618146" y="5034632"/>
              <a:ext cx="412793" cy="634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2315" name="Text Box 31"/>
            <p:cNvSpPr txBox="1">
              <a:spLocks noChangeArrowheads="1"/>
            </p:cNvSpPr>
            <p:nvPr/>
          </p:nvSpPr>
          <p:spPr bwMode="auto">
            <a:xfrm>
              <a:off x="2188852" y="4973686"/>
              <a:ext cx="1105631" cy="634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5. 3 0</a:t>
              </a:r>
            </a:p>
          </p:txBody>
        </p:sp>
        <p:sp>
          <p:nvSpPr>
            <p:cNvPr id="12316" name="Line 32"/>
            <p:cNvSpPr>
              <a:spLocks noChangeShapeType="1"/>
            </p:cNvSpPr>
            <p:nvPr/>
          </p:nvSpPr>
          <p:spPr bwMode="auto">
            <a:xfrm>
              <a:off x="1600184" y="5638961"/>
              <a:ext cx="1853524" cy="63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7" name="Text Box 31"/>
            <p:cNvSpPr txBox="1">
              <a:spLocks noChangeArrowheads="1"/>
            </p:cNvSpPr>
            <p:nvPr/>
          </p:nvSpPr>
          <p:spPr bwMode="auto">
            <a:xfrm>
              <a:off x="1880924" y="4367293"/>
              <a:ext cx="1413559" cy="634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1 3.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 </a:t>
              </a:r>
              <a:r>
                <a:rPr lang="en-US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2318" name="Text Box 31"/>
            <p:cNvSpPr txBox="1">
              <a:spLocks noChangeArrowheads="1"/>
            </p:cNvSpPr>
            <p:nvPr/>
          </p:nvSpPr>
          <p:spPr bwMode="auto">
            <a:xfrm>
              <a:off x="1880924" y="5638517"/>
              <a:ext cx="1413559" cy="634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1 8.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9 3</a:t>
              </a:r>
            </a:p>
          </p:txBody>
        </p:sp>
      </p:grpSp>
      <p:grpSp>
        <p:nvGrpSpPr>
          <p:cNvPr id="2" name="组合 1"/>
          <p:cNvGrpSpPr/>
          <p:nvPr/>
        </p:nvGrpSpPr>
        <p:grpSpPr bwMode="auto">
          <a:xfrm>
            <a:off x="2811463" y="2157413"/>
            <a:ext cx="1852612" cy="2274887"/>
            <a:chOff x="2663237" y="2157121"/>
            <a:chExt cx="1852613" cy="2274426"/>
          </a:xfrm>
        </p:grpSpPr>
        <p:grpSp>
          <p:nvGrpSpPr>
            <p:cNvPr id="12307" name="组合 6"/>
            <p:cNvGrpSpPr/>
            <p:nvPr/>
          </p:nvGrpSpPr>
          <p:grpSpPr bwMode="auto">
            <a:xfrm>
              <a:off x="2663237" y="2525904"/>
              <a:ext cx="1852613" cy="1905643"/>
              <a:chOff x="1600184" y="4367293"/>
              <a:chExt cx="1853524" cy="1904854"/>
            </a:xfrm>
          </p:grpSpPr>
          <p:sp>
            <p:nvSpPr>
              <p:cNvPr id="12309" name="Rectangle 25"/>
              <p:cNvSpPr>
                <a:spLocks noChangeArrowheads="1"/>
              </p:cNvSpPr>
              <p:nvPr/>
            </p:nvSpPr>
            <p:spPr bwMode="auto">
              <a:xfrm>
                <a:off x="1618146" y="5034632"/>
                <a:ext cx="318170" cy="633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2310" name="Text Box 31"/>
              <p:cNvSpPr txBox="1">
                <a:spLocks noChangeArrowheads="1"/>
              </p:cNvSpPr>
              <p:nvPr/>
            </p:nvSpPr>
            <p:spPr bwMode="auto">
              <a:xfrm>
                <a:off x="1987864" y="4973686"/>
                <a:ext cx="1310916" cy="633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0 . 4 </a:t>
                </a:r>
                <a:r>
                  <a:rPr lang="zh-CN" altLang="en-US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</a:t>
                </a:r>
              </a:p>
            </p:txBody>
          </p:sp>
          <p:sp>
            <p:nvSpPr>
              <p:cNvPr id="12311" name="Line 32"/>
              <p:cNvSpPr>
                <a:spLocks noChangeShapeType="1"/>
              </p:cNvSpPr>
              <p:nvPr/>
            </p:nvSpPr>
            <p:spPr bwMode="auto">
              <a:xfrm>
                <a:off x="1600184" y="5638961"/>
                <a:ext cx="1853524" cy="635"/>
              </a:xfrm>
              <a:prstGeom prst="line">
                <a:avLst/>
              </a:prstGeom>
              <a:noFill/>
              <a:ln w="28575">
                <a:solidFill>
                  <a:srgbClr val="0070C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2" name="Text Box 31"/>
              <p:cNvSpPr txBox="1">
                <a:spLocks noChangeArrowheads="1"/>
              </p:cNvSpPr>
              <p:nvPr/>
            </p:nvSpPr>
            <p:spPr bwMode="auto">
              <a:xfrm>
                <a:off x="1987864" y="4367293"/>
                <a:ext cx="1310916" cy="633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9 .</a:t>
                </a:r>
                <a:r>
                  <a:rPr lang="zh-CN" altLang="en-US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 </a:t>
                </a:r>
                <a:r>
                  <a:rPr lang="zh-CN" altLang="en-US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2313" name="Text Box 31"/>
              <p:cNvSpPr txBox="1">
                <a:spLocks noChangeArrowheads="1"/>
              </p:cNvSpPr>
              <p:nvPr/>
            </p:nvSpPr>
            <p:spPr bwMode="auto">
              <a:xfrm>
                <a:off x="2002880" y="5638517"/>
                <a:ext cx="1310916" cy="633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9 .</a:t>
                </a:r>
                <a:r>
                  <a:rPr lang="zh-CN" altLang="en-US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3  8</a:t>
                </a:r>
              </a:p>
            </p:txBody>
          </p:sp>
        </p:grpSp>
        <p:sp>
          <p:nvSpPr>
            <p:cNvPr id="12308" name="Text Box 31"/>
            <p:cNvSpPr txBox="1">
              <a:spLocks noChangeArrowheads="1"/>
            </p:cNvSpPr>
            <p:nvPr/>
          </p:nvSpPr>
          <p:spPr bwMode="auto">
            <a:xfrm>
              <a:off x="3611488" y="2157121"/>
              <a:ext cx="386942" cy="633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.</a:t>
              </a:r>
              <a:r>
                <a:rPr lang="zh-CN" altLang="en-US" sz="32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endPara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2576513" y="2117725"/>
            <a:ext cx="904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验算</a:t>
            </a:r>
          </a:p>
        </p:txBody>
      </p:sp>
      <p:sp>
        <p:nvSpPr>
          <p:cNvPr id="43" name="Text Box 31"/>
          <p:cNvSpPr txBox="1">
            <a:spLocks noChangeArrowheads="1"/>
          </p:cNvSpPr>
          <p:nvPr/>
        </p:nvSpPr>
        <p:spPr bwMode="auto">
          <a:xfrm>
            <a:off x="2384425" y="1536700"/>
            <a:ext cx="1133475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=9.84</a:t>
            </a:r>
            <a:endParaRPr lang="en-US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5" name="组合 54"/>
          <p:cNvGrpSpPr/>
          <p:nvPr/>
        </p:nvGrpSpPr>
        <p:grpSpPr bwMode="auto">
          <a:xfrm>
            <a:off x="6700838" y="2130425"/>
            <a:ext cx="2068512" cy="2312988"/>
            <a:chOff x="6700160" y="2130558"/>
            <a:chExt cx="2069028" cy="2313552"/>
          </a:xfrm>
        </p:grpSpPr>
        <p:grpSp>
          <p:nvGrpSpPr>
            <p:cNvPr id="12300" name="组合 6"/>
            <p:cNvGrpSpPr/>
            <p:nvPr/>
          </p:nvGrpSpPr>
          <p:grpSpPr bwMode="auto">
            <a:xfrm>
              <a:off x="6796938" y="2604208"/>
              <a:ext cx="1972250" cy="1839902"/>
              <a:chOff x="1480489" y="4433450"/>
              <a:chExt cx="1973219" cy="1839140"/>
            </a:xfrm>
          </p:grpSpPr>
          <p:sp>
            <p:nvSpPr>
              <p:cNvPr id="12302" name="Rectangle 25"/>
              <p:cNvSpPr>
                <a:spLocks noChangeArrowheads="1"/>
              </p:cNvSpPr>
              <p:nvPr/>
            </p:nvSpPr>
            <p:spPr bwMode="auto">
              <a:xfrm>
                <a:off x="1480489" y="4981182"/>
                <a:ext cx="318170" cy="633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2303" name="Text Box 31"/>
              <p:cNvSpPr txBox="1">
                <a:spLocks noChangeArrowheads="1"/>
              </p:cNvSpPr>
              <p:nvPr/>
            </p:nvSpPr>
            <p:spPr bwMode="auto">
              <a:xfrm>
                <a:off x="1987864" y="4973686"/>
                <a:ext cx="1310916" cy="633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5 . 3  0</a:t>
                </a:r>
              </a:p>
            </p:txBody>
          </p:sp>
          <p:sp>
            <p:nvSpPr>
              <p:cNvPr id="12304" name="Line 32"/>
              <p:cNvSpPr>
                <a:spLocks noChangeShapeType="1"/>
              </p:cNvSpPr>
              <p:nvPr/>
            </p:nvSpPr>
            <p:spPr bwMode="auto">
              <a:xfrm>
                <a:off x="1600184" y="5638961"/>
                <a:ext cx="1853524" cy="635"/>
              </a:xfrm>
              <a:prstGeom prst="line">
                <a:avLst/>
              </a:prstGeom>
              <a:noFill/>
              <a:ln w="28575">
                <a:solidFill>
                  <a:srgbClr val="0070C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5" name="Text Box 31"/>
              <p:cNvSpPr txBox="1">
                <a:spLocks noChangeArrowheads="1"/>
              </p:cNvSpPr>
              <p:nvPr/>
            </p:nvSpPr>
            <p:spPr bwMode="auto">
              <a:xfrm>
                <a:off x="1679936" y="4433450"/>
                <a:ext cx="1618844" cy="6336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1 8 .</a:t>
                </a:r>
                <a:r>
                  <a:rPr lang="zh-CN" altLang="en-US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9 </a:t>
                </a:r>
                <a:r>
                  <a:rPr lang="zh-CN" altLang="en-US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2306" name="Text Box 31"/>
              <p:cNvSpPr txBox="1">
                <a:spLocks noChangeArrowheads="1"/>
              </p:cNvSpPr>
              <p:nvPr/>
            </p:nvSpPr>
            <p:spPr bwMode="auto">
              <a:xfrm>
                <a:off x="1679935" y="5638961"/>
                <a:ext cx="1618844" cy="633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1 3 .</a:t>
                </a:r>
                <a:r>
                  <a:rPr lang="zh-CN" altLang="en-US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6  3</a:t>
                </a:r>
              </a:p>
            </p:txBody>
          </p:sp>
        </p:grpSp>
        <p:sp>
          <p:nvSpPr>
            <p:cNvPr id="12301" name="文本框 52"/>
            <p:cNvSpPr txBox="1">
              <a:spLocks noChangeArrowheads="1"/>
            </p:cNvSpPr>
            <p:nvPr/>
          </p:nvSpPr>
          <p:spPr bwMode="auto">
            <a:xfrm>
              <a:off x="6700160" y="2130558"/>
              <a:ext cx="90601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验算</a:t>
              </a:r>
            </a:p>
          </p:txBody>
        </p:sp>
      </p:grpSp>
      <p:sp>
        <p:nvSpPr>
          <p:cNvPr id="54" name="Text Box 31"/>
          <p:cNvSpPr txBox="1">
            <a:spLocks noChangeArrowheads="1"/>
          </p:cNvSpPr>
          <p:nvPr/>
        </p:nvSpPr>
        <p:spPr bwMode="auto">
          <a:xfrm>
            <a:off x="6762750" y="1525588"/>
            <a:ext cx="13382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=18.93</a:t>
            </a:r>
            <a:endParaRPr lang="en-US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2" grpId="0"/>
      <p:bldP spid="4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1"/>
          <p:cNvSpPr>
            <a:spLocks noChangeArrowheads="1"/>
          </p:cNvSpPr>
          <p:nvPr/>
        </p:nvSpPr>
        <p:spPr bwMode="auto">
          <a:xfrm>
            <a:off x="1195486" y="944637"/>
            <a:ext cx="59975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7.05 - 0.75                      18.5 - 9.67</a:t>
            </a:r>
            <a:endParaRPr lang="zh-CN" altLang="en-US" sz="3200"/>
          </a:p>
        </p:txBody>
      </p:sp>
      <p:grpSp>
        <p:nvGrpSpPr>
          <p:cNvPr id="10" name="组合 51"/>
          <p:cNvGrpSpPr/>
          <p:nvPr/>
        </p:nvGrpSpPr>
        <p:grpSpPr bwMode="auto">
          <a:xfrm>
            <a:off x="4735611" y="1811412"/>
            <a:ext cx="1852613" cy="2281237"/>
            <a:chOff x="6716713" y="1977835"/>
            <a:chExt cx="1852612" cy="2281740"/>
          </a:xfrm>
        </p:grpSpPr>
        <p:sp>
          <p:nvSpPr>
            <p:cNvPr id="13348" name="Rectangle 25"/>
            <p:cNvSpPr>
              <a:spLocks noChangeArrowheads="1"/>
            </p:cNvSpPr>
            <p:nvPr/>
          </p:nvSpPr>
          <p:spPr bwMode="auto">
            <a:xfrm>
              <a:off x="6734666" y="2958734"/>
              <a:ext cx="318014" cy="634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13349" name="Text Box 31"/>
            <p:cNvSpPr txBox="1">
              <a:spLocks noChangeArrowheads="1"/>
            </p:cNvSpPr>
            <p:nvPr/>
          </p:nvSpPr>
          <p:spPr bwMode="auto">
            <a:xfrm>
              <a:off x="7352845" y="2948576"/>
              <a:ext cx="1097073" cy="6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9. 6 7</a:t>
              </a:r>
            </a:p>
          </p:txBody>
        </p:sp>
        <p:sp>
          <p:nvSpPr>
            <p:cNvPr id="13350" name="Line 32"/>
            <p:cNvSpPr>
              <a:spLocks noChangeShapeType="1"/>
            </p:cNvSpPr>
            <p:nvPr/>
          </p:nvSpPr>
          <p:spPr bwMode="auto">
            <a:xfrm>
              <a:off x="6716713" y="3613944"/>
              <a:ext cx="1852612" cy="63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51" name="Text Box 31"/>
            <p:cNvSpPr txBox="1">
              <a:spLocks noChangeArrowheads="1"/>
            </p:cNvSpPr>
            <p:nvPr/>
          </p:nvSpPr>
          <p:spPr bwMode="auto">
            <a:xfrm>
              <a:off x="7013814" y="2342099"/>
              <a:ext cx="1412864" cy="634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1 8.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 </a:t>
              </a:r>
              <a:r>
                <a:rPr lang="en-US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13352" name="Text Box 31"/>
            <p:cNvSpPr txBox="1">
              <a:spLocks noChangeArrowheads="1"/>
            </p:cNvSpPr>
            <p:nvPr/>
          </p:nvSpPr>
          <p:spPr bwMode="auto">
            <a:xfrm>
              <a:off x="7352845" y="3613500"/>
              <a:ext cx="1097073" cy="6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8.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8 3</a:t>
              </a:r>
            </a:p>
          </p:txBody>
        </p:sp>
        <p:sp>
          <p:nvSpPr>
            <p:cNvPr id="13353" name="Text Box 31"/>
            <p:cNvSpPr txBox="1">
              <a:spLocks noChangeArrowheads="1"/>
            </p:cNvSpPr>
            <p:nvPr/>
          </p:nvSpPr>
          <p:spPr bwMode="auto">
            <a:xfrm>
              <a:off x="7841065" y="1989771"/>
              <a:ext cx="284350" cy="634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3354" name="Text Box 31"/>
            <p:cNvSpPr txBox="1">
              <a:spLocks noChangeArrowheads="1"/>
            </p:cNvSpPr>
            <p:nvPr/>
          </p:nvSpPr>
          <p:spPr bwMode="auto">
            <a:xfrm>
              <a:off x="7088721" y="1979613"/>
              <a:ext cx="284350" cy="634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3355" name="矩形 50"/>
            <p:cNvSpPr>
              <a:spLocks noChangeArrowheads="1"/>
            </p:cNvSpPr>
            <p:nvPr/>
          </p:nvSpPr>
          <p:spPr bwMode="auto">
            <a:xfrm>
              <a:off x="7345320" y="1977835"/>
              <a:ext cx="288862" cy="643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2419449" y="1757437"/>
            <a:ext cx="2068512" cy="2335212"/>
            <a:chOff x="2796441" y="1944895"/>
            <a:chExt cx="2069028" cy="2334637"/>
          </a:xfrm>
        </p:grpSpPr>
        <p:grpSp>
          <p:nvGrpSpPr>
            <p:cNvPr id="13339" name="组合 18"/>
            <p:cNvGrpSpPr/>
            <p:nvPr/>
          </p:nvGrpSpPr>
          <p:grpSpPr bwMode="auto">
            <a:xfrm>
              <a:off x="2796441" y="1944895"/>
              <a:ext cx="2069028" cy="2334637"/>
              <a:chOff x="6700160" y="2130558"/>
              <a:chExt cx="2069028" cy="2334637"/>
            </a:xfrm>
          </p:grpSpPr>
          <p:grpSp>
            <p:nvGrpSpPr>
              <p:cNvPr id="13341" name="组合 6"/>
              <p:cNvGrpSpPr/>
              <p:nvPr/>
            </p:nvGrpSpPr>
            <p:grpSpPr bwMode="auto">
              <a:xfrm>
                <a:off x="6916574" y="2566396"/>
                <a:ext cx="1852614" cy="1898799"/>
                <a:chOff x="1600184" y="4395653"/>
                <a:chExt cx="1853524" cy="1898012"/>
              </a:xfrm>
            </p:grpSpPr>
            <p:sp>
              <p:nvSpPr>
                <p:cNvPr id="13343" name="Rectangle 25"/>
                <p:cNvSpPr>
                  <a:spLocks noChangeArrowheads="1"/>
                </p:cNvSpPr>
                <p:nvPr/>
              </p:nvSpPr>
              <p:spPr bwMode="auto">
                <a:xfrm>
                  <a:off x="1618146" y="5034632"/>
                  <a:ext cx="416104" cy="6334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70C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+</a:t>
                  </a:r>
                </a:p>
              </p:txBody>
            </p:sp>
            <p:sp>
              <p:nvSpPr>
                <p:cNvPr id="13344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987864" y="4973686"/>
                  <a:ext cx="1310916" cy="6336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70C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0 . 7  5</a:t>
                  </a:r>
                </a:p>
              </p:txBody>
            </p:sp>
            <p:sp>
              <p:nvSpPr>
                <p:cNvPr id="13345" name="Line 32"/>
                <p:cNvSpPr>
                  <a:spLocks noChangeShapeType="1"/>
                </p:cNvSpPr>
                <p:nvPr/>
              </p:nvSpPr>
              <p:spPr bwMode="auto">
                <a:xfrm>
                  <a:off x="1600184" y="5638961"/>
                  <a:ext cx="1853524" cy="635"/>
                </a:xfrm>
                <a:prstGeom prst="line">
                  <a:avLst/>
                </a:prstGeom>
                <a:noFill/>
                <a:ln w="28575">
                  <a:solidFill>
                    <a:srgbClr val="0070C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3346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2011260" y="4395653"/>
                  <a:ext cx="1310916" cy="6336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70C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6 .</a:t>
                  </a:r>
                  <a:r>
                    <a:rPr lang="zh-CN" altLang="en-US" sz="3200" b="1">
                      <a:solidFill>
                        <a:srgbClr val="0070C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3200" b="1">
                      <a:solidFill>
                        <a:srgbClr val="0070C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3  0</a:t>
                  </a:r>
                </a:p>
              </p:txBody>
            </p:sp>
            <p:sp>
              <p:nvSpPr>
                <p:cNvPr id="13347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963624" y="5660036"/>
                  <a:ext cx="1310916" cy="6336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70C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7 . 0  5</a:t>
                  </a:r>
                </a:p>
              </p:txBody>
            </p:sp>
          </p:grpSp>
          <p:sp>
            <p:nvSpPr>
              <p:cNvPr id="13342" name="文本框 20"/>
              <p:cNvSpPr txBox="1">
                <a:spLocks noChangeArrowheads="1"/>
              </p:cNvSpPr>
              <p:nvPr/>
            </p:nvSpPr>
            <p:spPr bwMode="auto">
              <a:xfrm>
                <a:off x="6700160" y="2130558"/>
                <a:ext cx="90601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8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验算</a:t>
                </a:r>
              </a:p>
            </p:txBody>
          </p:sp>
        </p:grpSp>
        <p:sp>
          <p:nvSpPr>
            <p:cNvPr id="13340" name="Text Box 31"/>
            <p:cNvSpPr txBox="1">
              <a:spLocks noChangeArrowheads="1"/>
            </p:cNvSpPr>
            <p:nvPr/>
          </p:nvSpPr>
          <p:spPr bwMode="auto">
            <a:xfrm>
              <a:off x="3589330" y="3275952"/>
              <a:ext cx="284350" cy="364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9" name="Text Box 31"/>
          <p:cNvSpPr txBox="1">
            <a:spLocks noChangeArrowheads="1"/>
          </p:cNvSpPr>
          <p:nvPr/>
        </p:nvSpPr>
        <p:spPr bwMode="auto">
          <a:xfrm>
            <a:off x="3002061" y="895424"/>
            <a:ext cx="928688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=6.3</a:t>
            </a:r>
            <a:endParaRPr lang="en-US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" name="组合 29"/>
          <p:cNvGrpSpPr/>
          <p:nvPr/>
        </p:nvGrpSpPr>
        <p:grpSpPr bwMode="auto">
          <a:xfrm>
            <a:off x="6588224" y="1779662"/>
            <a:ext cx="2068512" cy="2303462"/>
            <a:chOff x="2796441" y="1944895"/>
            <a:chExt cx="2069027" cy="2303476"/>
          </a:xfrm>
        </p:grpSpPr>
        <p:grpSp>
          <p:nvGrpSpPr>
            <p:cNvPr id="13329" name="组合 30"/>
            <p:cNvGrpSpPr/>
            <p:nvPr/>
          </p:nvGrpSpPr>
          <p:grpSpPr bwMode="auto">
            <a:xfrm>
              <a:off x="2796441" y="1944895"/>
              <a:ext cx="2069027" cy="2303476"/>
              <a:chOff x="6700160" y="2130558"/>
              <a:chExt cx="2069027" cy="2303476"/>
            </a:xfrm>
          </p:grpSpPr>
          <p:grpSp>
            <p:nvGrpSpPr>
              <p:cNvPr id="13332" name="组合 6"/>
              <p:cNvGrpSpPr/>
              <p:nvPr/>
            </p:nvGrpSpPr>
            <p:grpSpPr bwMode="auto">
              <a:xfrm>
                <a:off x="6889346" y="2566396"/>
                <a:ext cx="1879841" cy="1867638"/>
                <a:chOff x="1572943" y="4395653"/>
                <a:chExt cx="1880765" cy="1866864"/>
              </a:xfrm>
            </p:grpSpPr>
            <p:sp>
              <p:nvSpPr>
                <p:cNvPr id="13334" name="Rectangle 25"/>
                <p:cNvSpPr>
                  <a:spLocks noChangeArrowheads="1"/>
                </p:cNvSpPr>
                <p:nvPr/>
              </p:nvSpPr>
              <p:spPr bwMode="auto">
                <a:xfrm>
                  <a:off x="1572943" y="5034632"/>
                  <a:ext cx="416104" cy="6336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70C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+</a:t>
                  </a:r>
                </a:p>
              </p:txBody>
            </p:sp>
            <p:sp>
              <p:nvSpPr>
                <p:cNvPr id="13335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987864" y="4973686"/>
                  <a:ext cx="1310916" cy="6336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70C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9 . 6  7</a:t>
                  </a:r>
                </a:p>
              </p:txBody>
            </p:sp>
            <p:sp>
              <p:nvSpPr>
                <p:cNvPr id="13336" name="Line 32"/>
                <p:cNvSpPr>
                  <a:spLocks noChangeShapeType="1"/>
                </p:cNvSpPr>
                <p:nvPr/>
              </p:nvSpPr>
              <p:spPr bwMode="auto">
                <a:xfrm>
                  <a:off x="1600184" y="5638961"/>
                  <a:ext cx="1853524" cy="635"/>
                </a:xfrm>
                <a:prstGeom prst="line">
                  <a:avLst/>
                </a:prstGeom>
                <a:noFill/>
                <a:ln w="28575">
                  <a:solidFill>
                    <a:srgbClr val="0070C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3337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2011260" y="4395653"/>
                  <a:ext cx="1310916" cy="6336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70C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8 .</a:t>
                  </a:r>
                  <a:r>
                    <a:rPr lang="zh-CN" altLang="en-US" sz="3200" b="1">
                      <a:solidFill>
                        <a:srgbClr val="0070C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3200" b="1">
                      <a:solidFill>
                        <a:srgbClr val="0070C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8  3</a:t>
                  </a:r>
                </a:p>
              </p:txBody>
            </p:sp>
            <p:sp>
              <p:nvSpPr>
                <p:cNvPr id="13338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586574" y="5628888"/>
                  <a:ext cx="1721486" cy="6336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70C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1  8 . 5  0</a:t>
                  </a:r>
                </a:p>
              </p:txBody>
            </p:sp>
          </p:grpSp>
          <p:sp>
            <p:nvSpPr>
              <p:cNvPr id="13333" name="文本框 33"/>
              <p:cNvSpPr txBox="1">
                <a:spLocks noChangeArrowheads="1"/>
              </p:cNvSpPr>
              <p:nvPr/>
            </p:nvSpPr>
            <p:spPr bwMode="auto">
              <a:xfrm>
                <a:off x="6700160" y="2130558"/>
                <a:ext cx="90601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8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验算</a:t>
                </a:r>
              </a:p>
            </p:txBody>
          </p:sp>
        </p:grpSp>
        <p:sp>
          <p:nvSpPr>
            <p:cNvPr id="13330" name="Text Box 31"/>
            <p:cNvSpPr txBox="1">
              <a:spLocks noChangeArrowheads="1"/>
            </p:cNvSpPr>
            <p:nvPr/>
          </p:nvSpPr>
          <p:spPr bwMode="auto">
            <a:xfrm>
              <a:off x="3589330" y="3275952"/>
              <a:ext cx="284350" cy="364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3331" name="Text Box 31"/>
            <p:cNvSpPr txBox="1">
              <a:spLocks noChangeArrowheads="1"/>
            </p:cNvSpPr>
            <p:nvPr/>
          </p:nvSpPr>
          <p:spPr bwMode="auto">
            <a:xfrm>
              <a:off x="4121067" y="3289667"/>
              <a:ext cx="284350" cy="364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41" name="Text Box 31"/>
          <p:cNvSpPr txBox="1">
            <a:spLocks noChangeArrowheads="1"/>
          </p:cNvSpPr>
          <p:nvPr/>
        </p:nvSpPr>
        <p:spPr bwMode="auto">
          <a:xfrm>
            <a:off x="7024786" y="889074"/>
            <a:ext cx="1133475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=8.83</a:t>
            </a:r>
            <a:endParaRPr lang="en-US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412849" y="1801887"/>
            <a:ext cx="1852612" cy="2279650"/>
            <a:chOff x="620713" y="1989138"/>
            <a:chExt cx="1852612" cy="2279420"/>
          </a:xfrm>
        </p:grpSpPr>
        <p:grpSp>
          <p:nvGrpSpPr>
            <p:cNvPr id="13321" name="组合 21"/>
            <p:cNvGrpSpPr/>
            <p:nvPr/>
          </p:nvGrpSpPr>
          <p:grpSpPr bwMode="auto">
            <a:xfrm>
              <a:off x="620713" y="1989138"/>
              <a:ext cx="1852612" cy="2279420"/>
              <a:chOff x="1600184" y="3993983"/>
              <a:chExt cx="1853524" cy="2278043"/>
            </a:xfrm>
          </p:grpSpPr>
          <p:sp>
            <p:nvSpPr>
              <p:cNvPr id="13323" name="Rectangle 25"/>
              <p:cNvSpPr>
                <a:spLocks noChangeArrowheads="1"/>
              </p:cNvSpPr>
              <p:nvPr/>
            </p:nvSpPr>
            <p:spPr bwMode="auto">
              <a:xfrm>
                <a:off x="1618146" y="4973684"/>
                <a:ext cx="318171" cy="633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</a:p>
            </p:txBody>
          </p:sp>
          <p:sp>
            <p:nvSpPr>
              <p:cNvPr id="13324" name="Text Box 31"/>
              <p:cNvSpPr txBox="1">
                <a:spLocks noChangeArrowheads="1"/>
              </p:cNvSpPr>
              <p:nvPr/>
            </p:nvSpPr>
            <p:spPr bwMode="auto">
              <a:xfrm>
                <a:off x="1987864" y="4973686"/>
                <a:ext cx="1310917" cy="633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0 . 7 </a:t>
                </a:r>
                <a:r>
                  <a: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3325" name="Line 32"/>
              <p:cNvSpPr>
                <a:spLocks noChangeShapeType="1"/>
              </p:cNvSpPr>
              <p:nvPr/>
            </p:nvSpPr>
            <p:spPr bwMode="auto">
              <a:xfrm>
                <a:off x="1600184" y="5638961"/>
                <a:ext cx="1853524" cy="635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26" name="Text Box 31"/>
              <p:cNvSpPr txBox="1">
                <a:spLocks noChangeArrowheads="1"/>
              </p:cNvSpPr>
              <p:nvPr/>
            </p:nvSpPr>
            <p:spPr bwMode="auto">
              <a:xfrm>
                <a:off x="1987864" y="4367293"/>
                <a:ext cx="1310917" cy="633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7 .</a:t>
                </a:r>
                <a:r>
                  <a: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0 </a:t>
                </a:r>
                <a:r>
                  <a: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13327" name="Text Box 31"/>
              <p:cNvSpPr txBox="1">
                <a:spLocks noChangeArrowheads="1"/>
              </p:cNvSpPr>
              <p:nvPr/>
            </p:nvSpPr>
            <p:spPr bwMode="auto">
              <a:xfrm>
                <a:off x="1999610" y="5638517"/>
                <a:ext cx="1310917" cy="6335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6 .</a:t>
                </a:r>
                <a:r>
                  <a: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3  0</a:t>
                </a:r>
              </a:p>
            </p:txBody>
          </p:sp>
          <p:sp>
            <p:nvSpPr>
              <p:cNvPr id="13328" name="Text Box 31"/>
              <p:cNvSpPr txBox="1">
                <a:spLocks noChangeArrowheads="1"/>
              </p:cNvSpPr>
              <p:nvPr/>
            </p:nvSpPr>
            <p:spPr bwMode="auto">
              <a:xfrm>
                <a:off x="2059005" y="3993983"/>
                <a:ext cx="387132" cy="633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1908175" y="3724100"/>
              <a:ext cx="422275" cy="54445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"/>
          <p:cNvSpPr txBox="1">
            <a:spLocks noChangeArrowheads="1"/>
          </p:cNvSpPr>
          <p:nvPr/>
        </p:nvSpPr>
        <p:spPr bwMode="auto">
          <a:xfrm>
            <a:off x="827088" y="620713"/>
            <a:ext cx="74959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下面的计算正确吗？把错误的改正确。</a:t>
            </a:r>
          </a:p>
        </p:txBody>
      </p:sp>
      <p:grpSp>
        <p:nvGrpSpPr>
          <p:cNvPr id="14339" name="组合 7"/>
          <p:cNvGrpSpPr/>
          <p:nvPr/>
        </p:nvGrpSpPr>
        <p:grpSpPr bwMode="auto">
          <a:xfrm>
            <a:off x="625475" y="1266825"/>
            <a:ext cx="1893888" cy="1557338"/>
            <a:chOff x="1800122" y="4223385"/>
            <a:chExt cx="1893281" cy="1555673"/>
          </a:xfrm>
        </p:grpSpPr>
        <p:sp>
          <p:nvSpPr>
            <p:cNvPr id="14379" name="Rectangle 51"/>
            <p:cNvSpPr>
              <a:spLocks noChangeArrowheads="1"/>
            </p:cNvSpPr>
            <p:nvPr/>
          </p:nvSpPr>
          <p:spPr bwMode="auto">
            <a:xfrm>
              <a:off x="2145789" y="5181071"/>
              <a:ext cx="1547614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5   1 . 2</a:t>
              </a:r>
              <a:endPara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80" name="Text Box 39"/>
            <p:cNvSpPr txBox="1">
              <a:spLocks noChangeArrowheads="1"/>
            </p:cNvSpPr>
            <p:nvPr/>
          </p:nvSpPr>
          <p:spPr bwMode="auto">
            <a:xfrm>
              <a:off x="2165786" y="4223385"/>
              <a:ext cx="1459118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3 . 5   8</a:t>
              </a:r>
            </a:p>
          </p:txBody>
        </p:sp>
        <p:sp>
          <p:nvSpPr>
            <p:cNvPr id="14381" name="Text Box 40"/>
            <p:cNvSpPr txBox="1">
              <a:spLocks noChangeArrowheads="1"/>
            </p:cNvSpPr>
            <p:nvPr/>
          </p:nvSpPr>
          <p:spPr bwMode="auto">
            <a:xfrm>
              <a:off x="1828265" y="4622853"/>
              <a:ext cx="1796640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30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0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1   5 . 4</a:t>
              </a:r>
            </a:p>
          </p:txBody>
        </p:sp>
        <p:sp>
          <p:nvSpPr>
            <p:cNvPr id="14382" name="Line 41"/>
            <p:cNvSpPr>
              <a:spLocks noChangeShapeType="1"/>
            </p:cNvSpPr>
            <p:nvPr/>
          </p:nvSpPr>
          <p:spPr bwMode="auto">
            <a:xfrm>
              <a:off x="1800122" y="5194940"/>
              <a:ext cx="17400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40" name="组合 12"/>
          <p:cNvGrpSpPr/>
          <p:nvPr/>
        </p:nvGrpSpPr>
        <p:grpSpPr bwMode="auto">
          <a:xfrm>
            <a:off x="2625725" y="1266825"/>
            <a:ext cx="1866900" cy="1549400"/>
            <a:chOff x="1800122" y="4223385"/>
            <a:chExt cx="1866801" cy="1549748"/>
          </a:xfrm>
        </p:grpSpPr>
        <p:sp>
          <p:nvSpPr>
            <p:cNvPr id="14375" name="Rectangle 51"/>
            <p:cNvSpPr>
              <a:spLocks noChangeArrowheads="1"/>
            </p:cNvSpPr>
            <p:nvPr/>
          </p:nvSpPr>
          <p:spPr bwMode="auto">
            <a:xfrm>
              <a:off x="2119309" y="5175146"/>
              <a:ext cx="1547614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2   0   0</a:t>
              </a:r>
              <a:endPara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76" name="Text Box 39"/>
            <p:cNvSpPr txBox="1">
              <a:spLocks noChangeArrowheads="1"/>
            </p:cNvSpPr>
            <p:nvPr/>
          </p:nvSpPr>
          <p:spPr bwMode="auto">
            <a:xfrm>
              <a:off x="2165786" y="4223385"/>
              <a:ext cx="1459118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9 . 3   1</a:t>
              </a:r>
            </a:p>
          </p:txBody>
        </p:sp>
        <p:sp>
          <p:nvSpPr>
            <p:cNvPr id="14377" name="Text Box 40"/>
            <p:cNvSpPr txBox="1">
              <a:spLocks noChangeArrowheads="1"/>
            </p:cNvSpPr>
            <p:nvPr/>
          </p:nvSpPr>
          <p:spPr bwMode="auto">
            <a:xfrm>
              <a:off x="1828265" y="4622853"/>
              <a:ext cx="1796640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30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0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 </a:t>
              </a: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7 . 3   1</a:t>
              </a:r>
            </a:p>
          </p:txBody>
        </p:sp>
        <p:sp>
          <p:nvSpPr>
            <p:cNvPr id="14378" name="Line 41"/>
            <p:cNvSpPr>
              <a:spLocks noChangeShapeType="1"/>
            </p:cNvSpPr>
            <p:nvPr/>
          </p:nvSpPr>
          <p:spPr bwMode="auto">
            <a:xfrm>
              <a:off x="1800122" y="5194940"/>
              <a:ext cx="17400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41" name="组合 17"/>
          <p:cNvGrpSpPr/>
          <p:nvPr/>
        </p:nvGrpSpPr>
        <p:grpSpPr bwMode="auto">
          <a:xfrm>
            <a:off x="4794250" y="1266825"/>
            <a:ext cx="1866900" cy="1550988"/>
            <a:chOff x="1800122" y="4223385"/>
            <a:chExt cx="1866801" cy="1549748"/>
          </a:xfrm>
        </p:grpSpPr>
        <p:sp>
          <p:nvSpPr>
            <p:cNvPr id="14371" name="Rectangle 51"/>
            <p:cNvSpPr>
              <a:spLocks noChangeArrowheads="1"/>
            </p:cNvSpPr>
            <p:nvPr/>
          </p:nvSpPr>
          <p:spPr bwMode="auto">
            <a:xfrm>
              <a:off x="2119309" y="5175146"/>
              <a:ext cx="1547614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6 . 7   8</a:t>
              </a:r>
              <a:endPara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72" name="Text Box 39"/>
            <p:cNvSpPr txBox="1">
              <a:spLocks noChangeArrowheads="1"/>
            </p:cNvSpPr>
            <p:nvPr/>
          </p:nvSpPr>
          <p:spPr bwMode="auto">
            <a:xfrm>
              <a:off x="2165786" y="4223385"/>
              <a:ext cx="1459118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14373" name="Text Box 40"/>
            <p:cNvSpPr txBox="1">
              <a:spLocks noChangeArrowheads="1"/>
            </p:cNvSpPr>
            <p:nvPr/>
          </p:nvSpPr>
          <p:spPr bwMode="auto">
            <a:xfrm>
              <a:off x="1828265" y="4622853"/>
              <a:ext cx="1796640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30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0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 </a:t>
              </a: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3 . 7   8</a:t>
              </a:r>
            </a:p>
          </p:txBody>
        </p:sp>
        <p:sp>
          <p:nvSpPr>
            <p:cNvPr id="14374" name="Line 41"/>
            <p:cNvSpPr>
              <a:spLocks noChangeShapeType="1"/>
            </p:cNvSpPr>
            <p:nvPr/>
          </p:nvSpPr>
          <p:spPr bwMode="auto">
            <a:xfrm>
              <a:off x="1800122" y="5194940"/>
              <a:ext cx="17400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42" name="组合 22"/>
          <p:cNvGrpSpPr/>
          <p:nvPr/>
        </p:nvGrpSpPr>
        <p:grpSpPr bwMode="auto">
          <a:xfrm>
            <a:off x="6804025" y="1266825"/>
            <a:ext cx="1866900" cy="1550988"/>
            <a:chOff x="1800122" y="4223385"/>
            <a:chExt cx="1866801" cy="1549748"/>
          </a:xfrm>
        </p:grpSpPr>
        <p:sp>
          <p:nvSpPr>
            <p:cNvPr id="14367" name="Rectangle 51"/>
            <p:cNvSpPr>
              <a:spLocks noChangeArrowheads="1"/>
            </p:cNvSpPr>
            <p:nvPr/>
          </p:nvSpPr>
          <p:spPr bwMode="auto">
            <a:xfrm>
              <a:off x="2119309" y="5175146"/>
              <a:ext cx="1547614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4 . 8   0</a:t>
              </a:r>
              <a:endPara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68" name="Text Box 39"/>
            <p:cNvSpPr txBox="1">
              <a:spLocks noChangeArrowheads="1"/>
            </p:cNvSpPr>
            <p:nvPr/>
          </p:nvSpPr>
          <p:spPr bwMode="auto">
            <a:xfrm>
              <a:off x="2143846" y="4223385"/>
              <a:ext cx="1459118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4 . 8   2</a:t>
              </a:r>
            </a:p>
          </p:txBody>
        </p:sp>
        <p:sp>
          <p:nvSpPr>
            <p:cNvPr id="14369" name="Text Box 40"/>
            <p:cNvSpPr txBox="1">
              <a:spLocks noChangeArrowheads="1"/>
            </p:cNvSpPr>
            <p:nvPr/>
          </p:nvSpPr>
          <p:spPr bwMode="auto">
            <a:xfrm>
              <a:off x="1828265" y="4622853"/>
              <a:ext cx="1796640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30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0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           </a:t>
              </a: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4370" name="Line 41"/>
            <p:cNvSpPr>
              <a:spLocks noChangeShapeType="1"/>
            </p:cNvSpPr>
            <p:nvPr/>
          </p:nvSpPr>
          <p:spPr bwMode="auto">
            <a:xfrm>
              <a:off x="1800122" y="5194940"/>
              <a:ext cx="17400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1254125" y="2686050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" name="组合 28"/>
          <p:cNvGrpSpPr/>
          <p:nvPr/>
        </p:nvGrpSpPr>
        <p:grpSpPr bwMode="auto">
          <a:xfrm>
            <a:off x="323850" y="3152775"/>
            <a:ext cx="2368550" cy="1581150"/>
            <a:chOff x="1731269" y="4192159"/>
            <a:chExt cx="2368697" cy="1580974"/>
          </a:xfrm>
        </p:grpSpPr>
        <p:sp>
          <p:nvSpPr>
            <p:cNvPr id="14363" name="Rectangle 51"/>
            <p:cNvSpPr>
              <a:spLocks noChangeArrowheads="1"/>
            </p:cNvSpPr>
            <p:nvPr/>
          </p:nvSpPr>
          <p:spPr bwMode="auto">
            <a:xfrm>
              <a:off x="2104682" y="5175146"/>
              <a:ext cx="1995284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1   8 . 9   8</a:t>
              </a:r>
              <a:endParaRPr lang="zh-CN" altLang="en-US" sz="30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64" name="Text Box 39"/>
            <p:cNvSpPr txBox="1">
              <a:spLocks noChangeArrowheads="1"/>
            </p:cNvSpPr>
            <p:nvPr/>
          </p:nvSpPr>
          <p:spPr bwMode="auto">
            <a:xfrm>
              <a:off x="2640848" y="4192159"/>
              <a:ext cx="1459118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en-US" altLang="zh-CN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3 . 5   8</a:t>
              </a:r>
            </a:p>
          </p:txBody>
        </p:sp>
        <p:sp>
          <p:nvSpPr>
            <p:cNvPr id="14365" name="Text Box 40"/>
            <p:cNvSpPr txBox="1">
              <a:spLocks noChangeArrowheads="1"/>
            </p:cNvSpPr>
            <p:nvPr/>
          </p:nvSpPr>
          <p:spPr bwMode="auto">
            <a:xfrm>
              <a:off x="1731269" y="4622853"/>
              <a:ext cx="1796640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+ 1   5 . 4</a:t>
              </a:r>
            </a:p>
          </p:txBody>
        </p:sp>
        <p:sp>
          <p:nvSpPr>
            <p:cNvPr id="14366" name="Line 41"/>
            <p:cNvSpPr>
              <a:spLocks noChangeShapeType="1"/>
            </p:cNvSpPr>
            <p:nvPr/>
          </p:nvSpPr>
          <p:spPr bwMode="auto">
            <a:xfrm>
              <a:off x="1800122" y="5194940"/>
              <a:ext cx="2087755" cy="0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3371850" y="2686050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6" name="组合 35"/>
          <p:cNvGrpSpPr/>
          <p:nvPr/>
        </p:nvGrpSpPr>
        <p:grpSpPr bwMode="auto">
          <a:xfrm>
            <a:off x="2773363" y="3201988"/>
            <a:ext cx="1889125" cy="1535112"/>
            <a:chOff x="1800122" y="4223385"/>
            <a:chExt cx="1888741" cy="1535118"/>
          </a:xfrm>
        </p:grpSpPr>
        <p:sp>
          <p:nvSpPr>
            <p:cNvPr id="14359" name="Rectangle 51"/>
            <p:cNvSpPr>
              <a:spLocks noChangeArrowheads="1"/>
            </p:cNvSpPr>
            <p:nvPr/>
          </p:nvSpPr>
          <p:spPr bwMode="auto">
            <a:xfrm>
              <a:off x="2141249" y="5160516"/>
              <a:ext cx="1547614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2 . 0   0</a:t>
              </a:r>
              <a:endParaRPr lang="zh-CN" altLang="en-US" sz="30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60" name="Text Box 39"/>
            <p:cNvSpPr txBox="1">
              <a:spLocks noChangeArrowheads="1"/>
            </p:cNvSpPr>
            <p:nvPr/>
          </p:nvSpPr>
          <p:spPr bwMode="auto">
            <a:xfrm>
              <a:off x="2165786" y="4223385"/>
              <a:ext cx="1459118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en-US" altLang="zh-CN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9 . 3   1</a:t>
              </a:r>
            </a:p>
          </p:txBody>
        </p:sp>
        <p:sp>
          <p:nvSpPr>
            <p:cNvPr id="14361" name="Text Box 40"/>
            <p:cNvSpPr txBox="1">
              <a:spLocks noChangeArrowheads="1"/>
            </p:cNvSpPr>
            <p:nvPr/>
          </p:nvSpPr>
          <p:spPr bwMode="auto">
            <a:xfrm>
              <a:off x="1828265" y="4622853"/>
              <a:ext cx="1796640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- 7 . 3   1</a:t>
              </a:r>
            </a:p>
          </p:txBody>
        </p:sp>
        <p:sp>
          <p:nvSpPr>
            <p:cNvPr id="14362" name="Line 41"/>
            <p:cNvSpPr>
              <a:spLocks noChangeShapeType="1"/>
            </p:cNvSpPr>
            <p:nvPr/>
          </p:nvSpPr>
          <p:spPr bwMode="auto">
            <a:xfrm>
              <a:off x="1800122" y="5194940"/>
              <a:ext cx="1740048" cy="0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5510213" y="2686050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2" name="组合 41"/>
          <p:cNvGrpSpPr/>
          <p:nvPr/>
        </p:nvGrpSpPr>
        <p:grpSpPr bwMode="auto">
          <a:xfrm>
            <a:off x="4860925" y="3219450"/>
            <a:ext cx="1889125" cy="1535113"/>
            <a:chOff x="1800122" y="4223385"/>
            <a:chExt cx="1888741" cy="1535118"/>
          </a:xfrm>
        </p:grpSpPr>
        <p:sp>
          <p:nvSpPr>
            <p:cNvPr id="14355" name="Rectangle 51"/>
            <p:cNvSpPr>
              <a:spLocks noChangeArrowheads="1"/>
            </p:cNvSpPr>
            <p:nvPr/>
          </p:nvSpPr>
          <p:spPr bwMode="auto">
            <a:xfrm>
              <a:off x="2141249" y="5160516"/>
              <a:ext cx="1547614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5 . 2   2</a:t>
              </a:r>
              <a:endParaRPr lang="zh-CN" altLang="en-US" sz="30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56" name="Text Box 39"/>
            <p:cNvSpPr txBox="1">
              <a:spLocks noChangeArrowheads="1"/>
            </p:cNvSpPr>
            <p:nvPr/>
          </p:nvSpPr>
          <p:spPr bwMode="auto">
            <a:xfrm>
              <a:off x="2165786" y="4223385"/>
              <a:ext cx="1459118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en-US" altLang="zh-CN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9 . 0   0</a:t>
              </a:r>
            </a:p>
          </p:txBody>
        </p:sp>
        <p:sp>
          <p:nvSpPr>
            <p:cNvPr id="14357" name="Text Box 40"/>
            <p:cNvSpPr txBox="1">
              <a:spLocks noChangeArrowheads="1"/>
            </p:cNvSpPr>
            <p:nvPr/>
          </p:nvSpPr>
          <p:spPr bwMode="auto">
            <a:xfrm>
              <a:off x="1828265" y="4622853"/>
              <a:ext cx="1796640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- 3 . 7   8</a:t>
              </a:r>
            </a:p>
          </p:txBody>
        </p:sp>
        <p:sp>
          <p:nvSpPr>
            <p:cNvPr id="14358" name="Line 41"/>
            <p:cNvSpPr>
              <a:spLocks noChangeShapeType="1"/>
            </p:cNvSpPr>
            <p:nvPr/>
          </p:nvSpPr>
          <p:spPr bwMode="auto">
            <a:xfrm>
              <a:off x="1800122" y="5194940"/>
              <a:ext cx="1740048" cy="0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7508875" y="2636838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8" name="组合 47"/>
          <p:cNvGrpSpPr/>
          <p:nvPr/>
        </p:nvGrpSpPr>
        <p:grpSpPr bwMode="auto">
          <a:xfrm>
            <a:off x="6862763" y="3221038"/>
            <a:ext cx="1889125" cy="1535112"/>
            <a:chOff x="1800122" y="4223385"/>
            <a:chExt cx="1888741" cy="1535118"/>
          </a:xfrm>
        </p:grpSpPr>
        <p:sp>
          <p:nvSpPr>
            <p:cNvPr id="14351" name="Rectangle 51"/>
            <p:cNvSpPr>
              <a:spLocks noChangeArrowheads="1"/>
            </p:cNvSpPr>
            <p:nvPr/>
          </p:nvSpPr>
          <p:spPr bwMode="auto">
            <a:xfrm>
              <a:off x="2141249" y="5160516"/>
              <a:ext cx="1547614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2 . 8   2</a:t>
              </a:r>
              <a:endParaRPr lang="zh-CN" altLang="en-US" sz="30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52" name="Text Box 39"/>
            <p:cNvSpPr txBox="1">
              <a:spLocks noChangeArrowheads="1"/>
            </p:cNvSpPr>
            <p:nvPr/>
          </p:nvSpPr>
          <p:spPr bwMode="auto">
            <a:xfrm>
              <a:off x="2165786" y="4223385"/>
              <a:ext cx="1459118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en-US" altLang="zh-CN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4 . 8   2</a:t>
              </a:r>
            </a:p>
          </p:txBody>
        </p:sp>
        <p:sp>
          <p:nvSpPr>
            <p:cNvPr id="14353" name="Text Box 40"/>
            <p:cNvSpPr txBox="1">
              <a:spLocks noChangeArrowheads="1"/>
            </p:cNvSpPr>
            <p:nvPr/>
          </p:nvSpPr>
          <p:spPr bwMode="auto">
            <a:xfrm>
              <a:off x="1828265" y="4622853"/>
              <a:ext cx="1796640" cy="59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000" b="1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- 2</a:t>
              </a:r>
            </a:p>
          </p:txBody>
        </p:sp>
        <p:sp>
          <p:nvSpPr>
            <p:cNvPr id="14354" name="Line 41"/>
            <p:cNvSpPr>
              <a:spLocks noChangeShapeType="1"/>
            </p:cNvSpPr>
            <p:nvPr/>
          </p:nvSpPr>
          <p:spPr bwMode="auto">
            <a:xfrm>
              <a:off x="1800122" y="5194940"/>
              <a:ext cx="1740048" cy="0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5" grpId="0"/>
      <p:bldP spid="41" grpId="0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827088" y="484188"/>
            <a:ext cx="7704137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计算下面各题。</a:t>
            </a:r>
          </a:p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1.4+6.98-3.05               3.17-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4.46-1.54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5.71-2.36+4.09             10-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1.38+2.75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71550" y="1492250"/>
            <a:ext cx="1982788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=8.38-3.05</a:t>
            </a:r>
          </a:p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=5.33 </a:t>
            </a:r>
            <a:endParaRPr lang="zh-CN" altLang="en-US" sz="32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810125" y="1492250"/>
            <a:ext cx="45720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=3.17-2.92  </a:t>
            </a:r>
          </a:p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=0.25</a:t>
            </a:r>
            <a:endParaRPr lang="zh-CN" altLang="en-US" sz="32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66775" y="3541713"/>
            <a:ext cx="219233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=3.35+4.09 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=7.44</a:t>
            </a:r>
            <a:endParaRPr lang="zh-CN" altLang="en-US" sz="32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713288" y="3419475"/>
            <a:ext cx="3005137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=10-4.13</a:t>
            </a:r>
          </a:p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=5.87</a:t>
            </a:r>
            <a:endParaRPr lang="zh-CN" altLang="en-US" sz="32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2781300" y="3176588"/>
            <a:ext cx="2487613" cy="1492250"/>
            <a:chOff x="1093788" y="4223385"/>
            <a:chExt cx="2487294" cy="1493648"/>
          </a:xfrm>
        </p:grpSpPr>
        <p:sp>
          <p:nvSpPr>
            <p:cNvPr id="16398" name="Rectangle 51"/>
            <p:cNvSpPr>
              <a:spLocks noChangeArrowheads="1"/>
            </p:cNvSpPr>
            <p:nvPr/>
          </p:nvSpPr>
          <p:spPr bwMode="auto">
            <a:xfrm>
              <a:off x="1733469" y="5118923"/>
              <a:ext cx="1847613" cy="598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1 7 . 0 0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399" name="Text Box 39"/>
            <p:cNvSpPr txBox="1">
              <a:spLocks noChangeArrowheads="1"/>
            </p:cNvSpPr>
            <p:nvPr/>
          </p:nvSpPr>
          <p:spPr bwMode="auto">
            <a:xfrm>
              <a:off x="1984262" y="4223385"/>
              <a:ext cx="1223805" cy="598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8 . 6 4</a:t>
              </a:r>
            </a:p>
          </p:txBody>
        </p:sp>
        <p:sp>
          <p:nvSpPr>
            <p:cNvPr id="16400" name="Text Box 40"/>
            <p:cNvSpPr txBox="1">
              <a:spLocks noChangeArrowheads="1"/>
            </p:cNvSpPr>
            <p:nvPr/>
          </p:nvSpPr>
          <p:spPr bwMode="auto">
            <a:xfrm>
              <a:off x="1093788" y="4612405"/>
              <a:ext cx="2187294" cy="598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 8 . 3 6</a:t>
              </a:r>
            </a:p>
          </p:txBody>
        </p:sp>
        <p:sp>
          <p:nvSpPr>
            <p:cNvPr id="16401" name="Line 41"/>
            <p:cNvSpPr>
              <a:spLocks noChangeShapeType="1"/>
            </p:cNvSpPr>
            <p:nvPr/>
          </p:nvSpPr>
          <p:spPr bwMode="auto">
            <a:xfrm>
              <a:off x="1603311" y="5195139"/>
              <a:ext cx="1439677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7" name="直线连接符 41"/>
          <p:cNvCxnSpPr/>
          <p:nvPr/>
        </p:nvCxnSpPr>
        <p:spPr>
          <a:xfrm>
            <a:off x="4248150" y="4337050"/>
            <a:ext cx="585788" cy="17780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51"/>
          <p:cNvSpPr>
            <a:spLocks noChangeArrowheads="1"/>
          </p:cNvSpPr>
          <p:nvPr/>
        </p:nvSpPr>
        <p:spPr bwMode="auto">
          <a:xfrm>
            <a:off x="5102225" y="2603500"/>
            <a:ext cx="184785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3032125" y="2613025"/>
            <a:ext cx="267335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8.64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8.36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pic>
        <p:nvPicPr>
          <p:cNvPr id="16390" name="Picture 70" descr="u6jx02_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0" r="22099"/>
          <a:stretch>
            <a:fillRect/>
          </a:stretch>
        </p:blipFill>
        <p:spPr bwMode="auto">
          <a:xfrm>
            <a:off x="3573463" y="777875"/>
            <a:ext cx="8636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71" descr="u6jx02_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1" r="30260"/>
          <a:stretch>
            <a:fillRect/>
          </a:stretch>
        </p:blipFill>
        <p:spPr bwMode="auto">
          <a:xfrm>
            <a:off x="6427788" y="1003300"/>
            <a:ext cx="496887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Text Box 72"/>
          <p:cNvSpPr txBox="1">
            <a:spLocks noChangeArrowheads="1"/>
          </p:cNvSpPr>
          <p:nvPr/>
        </p:nvSpPr>
        <p:spPr bwMode="auto">
          <a:xfrm>
            <a:off x="1547813" y="854075"/>
            <a:ext cx="204628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玫瑰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8.64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枝</a:t>
            </a:r>
          </a:p>
        </p:txBody>
      </p:sp>
      <p:sp>
        <p:nvSpPr>
          <p:cNvPr id="16393" name="Text Box 73"/>
          <p:cNvSpPr txBox="1">
            <a:spLocks noChangeArrowheads="1"/>
          </p:cNvSpPr>
          <p:nvPr/>
        </p:nvSpPr>
        <p:spPr bwMode="auto">
          <a:xfrm>
            <a:off x="4295775" y="854075"/>
            <a:ext cx="20780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向日葵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8.36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枝</a:t>
            </a:r>
          </a:p>
        </p:txBody>
      </p:sp>
      <p:sp>
        <p:nvSpPr>
          <p:cNvPr id="16394" name="Text Box 74"/>
          <p:cNvSpPr txBox="1">
            <a:spLocks noChangeArrowheads="1"/>
          </p:cNvSpPr>
          <p:nvPr/>
        </p:nvSpPr>
        <p:spPr bwMode="auto">
          <a:xfrm>
            <a:off x="6832600" y="854075"/>
            <a:ext cx="185261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月季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5.94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枝</a:t>
            </a:r>
          </a:p>
        </p:txBody>
      </p:sp>
      <p:pic>
        <p:nvPicPr>
          <p:cNvPr id="16395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977900"/>
            <a:ext cx="5715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6" name="文本框 3"/>
          <p:cNvSpPr txBox="1">
            <a:spLocks noChangeArrowheads="1"/>
          </p:cNvSpPr>
          <p:nvPr/>
        </p:nvSpPr>
        <p:spPr bwMode="auto">
          <a:xfrm>
            <a:off x="107950" y="2016125"/>
            <a:ext cx="91440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0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0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）玫瑰和向日葵各买一枝，一共要花多少钱？</a:t>
            </a:r>
          </a:p>
        </p:txBody>
      </p:sp>
      <p:sp>
        <p:nvSpPr>
          <p:cNvPr id="16397" name="文本框 1"/>
          <p:cNvSpPr txBox="1">
            <a:spLocks noChangeArrowheads="1"/>
          </p:cNvSpPr>
          <p:nvPr/>
        </p:nvSpPr>
        <p:spPr bwMode="auto">
          <a:xfrm>
            <a:off x="523875" y="925513"/>
            <a:ext cx="792163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6"/>
          <p:cNvSpPr txBox="1">
            <a:spLocks noChangeArrowheads="1"/>
          </p:cNvSpPr>
          <p:nvPr/>
        </p:nvSpPr>
        <p:spPr bwMode="auto">
          <a:xfrm>
            <a:off x="584200" y="1978025"/>
            <a:ext cx="807402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30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（</a:t>
            </a:r>
            <a:r>
              <a:rPr lang="en-US" altLang="zh-CN" sz="30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</a:t>
            </a:r>
            <a:r>
              <a:rPr lang="zh-CN" altLang="en-US" sz="30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）</a:t>
            </a:r>
            <a:r>
              <a:rPr lang="zh-CN" altLang="en-US" sz="30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一枝月季比一枝玫瑰便宜多少钱？</a:t>
            </a:r>
            <a:endParaRPr lang="zh-CN" altLang="en-US" sz="30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pic>
        <p:nvPicPr>
          <p:cNvPr id="17411" name="Picture 70" descr="u6jx02_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0" r="22099"/>
          <a:stretch>
            <a:fillRect/>
          </a:stretch>
        </p:blipFill>
        <p:spPr bwMode="auto">
          <a:xfrm>
            <a:off x="3573463" y="777875"/>
            <a:ext cx="8636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71" descr="u6jx02_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1" r="30260"/>
          <a:stretch>
            <a:fillRect/>
          </a:stretch>
        </p:blipFill>
        <p:spPr bwMode="auto">
          <a:xfrm>
            <a:off x="6427788" y="1003300"/>
            <a:ext cx="496887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72"/>
          <p:cNvSpPr txBox="1">
            <a:spLocks noChangeArrowheads="1"/>
          </p:cNvSpPr>
          <p:nvPr/>
        </p:nvSpPr>
        <p:spPr bwMode="auto">
          <a:xfrm>
            <a:off x="1547813" y="854075"/>
            <a:ext cx="204628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玫瑰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8.64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枝</a:t>
            </a:r>
          </a:p>
        </p:txBody>
      </p:sp>
      <p:sp>
        <p:nvSpPr>
          <p:cNvPr id="17414" name="Text Box 73"/>
          <p:cNvSpPr txBox="1">
            <a:spLocks noChangeArrowheads="1"/>
          </p:cNvSpPr>
          <p:nvPr/>
        </p:nvSpPr>
        <p:spPr bwMode="auto">
          <a:xfrm>
            <a:off x="4295775" y="854075"/>
            <a:ext cx="20780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向日葵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8.36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枝</a:t>
            </a:r>
          </a:p>
        </p:txBody>
      </p:sp>
      <p:sp>
        <p:nvSpPr>
          <p:cNvPr id="17415" name="Text Box 74"/>
          <p:cNvSpPr txBox="1">
            <a:spLocks noChangeArrowheads="1"/>
          </p:cNvSpPr>
          <p:nvPr/>
        </p:nvSpPr>
        <p:spPr bwMode="auto">
          <a:xfrm>
            <a:off x="6832600" y="854075"/>
            <a:ext cx="185261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月季</a:t>
            </a:r>
          </a:p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5.94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枝</a:t>
            </a:r>
          </a:p>
        </p:txBody>
      </p:sp>
      <p:pic>
        <p:nvPicPr>
          <p:cNvPr id="17416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977900"/>
            <a:ext cx="5715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文本框 1"/>
          <p:cNvSpPr txBox="1">
            <a:spLocks noChangeArrowheads="1"/>
          </p:cNvSpPr>
          <p:nvPr/>
        </p:nvSpPr>
        <p:spPr bwMode="auto">
          <a:xfrm>
            <a:off x="523875" y="925513"/>
            <a:ext cx="792163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</a:p>
        </p:txBody>
      </p:sp>
      <p:grpSp>
        <p:nvGrpSpPr>
          <p:cNvPr id="10" name="组合 11"/>
          <p:cNvGrpSpPr/>
          <p:nvPr/>
        </p:nvGrpSpPr>
        <p:grpSpPr bwMode="auto">
          <a:xfrm>
            <a:off x="2495550" y="3084513"/>
            <a:ext cx="2187575" cy="1565275"/>
            <a:chOff x="4487862" y="4162425"/>
            <a:chExt cx="2187575" cy="1564643"/>
          </a:xfrm>
        </p:grpSpPr>
        <p:sp>
          <p:nvSpPr>
            <p:cNvPr id="11" name="Rectangle 51"/>
            <p:cNvSpPr>
              <a:spLocks noChangeArrowheads="1"/>
            </p:cNvSpPr>
            <p:nvPr/>
          </p:nvSpPr>
          <p:spPr bwMode="auto">
            <a:xfrm>
              <a:off x="5170487" y="5128822"/>
              <a:ext cx="1504950" cy="59824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2 . 7 0</a:t>
              </a:r>
            </a:p>
          </p:txBody>
        </p:sp>
        <p:sp>
          <p:nvSpPr>
            <p:cNvPr id="12" name="Text Box 58"/>
            <p:cNvSpPr txBox="1">
              <a:spLocks noChangeArrowheads="1"/>
            </p:cNvSpPr>
            <p:nvPr/>
          </p:nvSpPr>
          <p:spPr bwMode="auto">
            <a:xfrm>
              <a:off x="5451475" y="4162425"/>
              <a:ext cx="1223962" cy="59824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8 . 6 4</a:t>
              </a:r>
            </a:p>
          </p:txBody>
        </p:sp>
        <p:sp>
          <p:nvSpPr>
            <p:cNvPr id="13" name="Text Box 59"/>
            <p:cNvSpPr txBox="1">
              <a:spLocks noChangeArrowheads="1"/>
            </p:cNvSpPr>
            <p:nvPr/>
          </p:nvSpPr>
          <p:spPr bwMode="auto">
            <a:xfrm>
              <a:off x="4487862" y="4601984"/>
              <a:ext cx="2187575" cy="60776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zh-CN" altLang="en-US" sz="3000" b="1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 </a:t>
              </a:r>
              <a:r>
                <a:rPr lang="zh-CN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－</a:t>
              </a: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5 . 9 4</a:t>
              </a:r>
            </a:p>
          </p:txBody>
        </p:sp>
        <p:sp>
          <p:nvSpPr>
            <p:cNvPr id="14" name="Line 60"/>
            <p:cNvSpPr>
              <a:spLocks noChangeShapeType="1"/>
            </p:cNvSpPr>
            <p:nvPr/>
          </p:nvSpPr>
          <p:spPr bwMode="auto">
            <a:xfrm>
              <a:off x="5091112" y="5204991"/>
              <a:ext cx="1439863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Rectangle 51"/>
          <p:cNvSpPr>
            <a:spLocks noChangeArrowheads="1"/>
          </p:cNvSpPr>
          <p:nvPr/>
        </p:nvSpPr>
        <p:spPr bwMode="auto">
          <a:xfrm>
            <a:off x="4805363" y="2536825"/>
            <a:ext cx="1938337" cy="6080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2.7</a:t>
            </a: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（元）</a:t>
            </a:r>
            <a:endParaRPr lang="en-US" altLang="zh-CN" sz="30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Rectangle 51"/>
          <p:cNvSpPr>
            <a:spLocks noChangeArrowheads="1"/>
          </p:cNvSpPr>
          <p:nvPr/>
        </p:nvSpPr>
        <p:spPr bwMode="auto">
          <a:xfrm>
            <a:off x="2700338" y="2536825"/>
            <a:ext cx="2673350" cy="6080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8.64</a:t>
            </a:r>
            <a:r>
              <a:rPr lang="zh-CN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5.94</a:t>
            </a: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</a:p>
        </p:txBody>
      </p:sp>
      <p:cxnSp>
        <p:nvCxnSpPr>
          <p:cNvPr id="17" name="直线连接符 56"/>
          <p:cNvCxnSpPr/>
          <p:nvPr/>
        </p:nvCxnSpPr>
        <p:spPr>
          <a:xfrm>
            <a:off x="4289425" y="4292600"/>
            <a:ext cx="276225" cy="233363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"/>
          <p:cNvSpPr txBox="1">
            <a:spLocks noChangeArrowheads="1"/>
          </p:cNvSpPr>
          <p:nvPr/>
        </p:nvSpPr>
        <p:spPr bwMode="auto">
          <a:xfrm>
            <a:off x="900113" y="455613"/>
            <a:ext cx="7343775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某超市今天的总收入为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13.2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万元，比昨天多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3.85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万元。这个超市两天一共收入多少万元？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339975" y="2355850"/>
            <a:ext cx="311150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13.2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3.85+13.2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=22.55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（万元）</a:t>
            </a:r>
          </a:p>
        </p:txBody>
      </p:sp>
      <p:sp>
        <p:nvSpPr>
          <p:cNvPr id="4" name="Rectangle 51"/>
          <p:cNvSpPr>
            <a:spLocks noChangeArrowheads="1"/>
          </p:cNvSpPr>
          <p:nvPr/>
        </p:nvSpPr>
        <p:spPr bwMode="auto">
          <a:xfrm>
            <a:off x="901700" y="3665538"/>
            <a:ext cx="786606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答：这个超市两天一共收入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22.55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1"/>
          <p:cNvGrpSpPr/>
          <p:nvPr/>
        </p:nvGrpSpPr>
        <p:grpSpPr bwMode="auto">
          <a:xfrm>
            <a:off x="274638" y="292100"/>
            <a:ext cx="4729162" cy="809625"/>
            <a:chOff x="274383" y="292146"/>
            <a:chExt cx="7264382" cy="809623"/>
          </a:xfrm>
        </p:grpSpPr>
        <p:grpSp>
          <p:nvGrpSpPr>
            <p:cNvPr id="19465" name="组合 48"/>
            <p:cNvGrpSpPr/>
            <p:nvPr/>
          </p:nvGrpSpPr>
          <p:grpSpPr bwMode="auto">
            <a:xfrm>
              <a:off x="806375" y="372368"/>
              <a:ext cx="6732390" cy="648175"/>
              <a:chOff x="1619672" y="1419622"/>
              <a:chExt cx="4320480" cy="648072"/>
            </a:xfrm>
          </p:grpSpPr>
          <p:sp>
            <p:nvSpPr>
              <p:cNvPr id="13" name="圆角矩形 12"/>
              <p:cNvSpPr/>
              <p:nvPr/>
            </p:nvSpPr>
            <p:spPr>
              <a:xfrm>
                <a:off x="1619421" y="1420363"/>
                <a:ext cx="4320731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1661673" y="1477504"/>
                <a:ext cx="4236227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2" name="文本框 1"/>
          <p:cNvSpPr txBox="1"/>
          <p:nvPr/>
        </p:nvSpPr>
        <p:spPr>
          <a:xfrm>
            <a:off x="1043608" y="361823"/>
            <a:ext cx="316803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</a:rPr>
              <a:t>三、综合练习</a:t>
            </a:r>
          </a:p>
        </p:txBody>
      </p:sp>
      <p:sp>
        <p:nvSpPr>
          <p:cNvPr id="3" name="TextBox 12"/>
          <p:cNvSpPr txBox="1">
            <a:spLocks noChangeArrowheads="1"/>
          </p:cNvSpPr>
          <p:nvPr/>
        </p:nvSpPr>
        <p:spPr bwMode="auto">
          <a:xfrm>
            <a:off x="827088" y="946150"/>
            <a:ext cx="8074025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1.用小数计算下面各题。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6元5角2分 + 8元零9分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2 t 20 kg +560 kg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6 m 5 cm + 35 dm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8 km - 5 km 20 m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154613" y="1774825"/>
            <a:ext cx="220821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=14.61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211638" y="2571750"/>
            <a:ext cx="2209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=2.58 t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265613" y="3295650"/>
            <a:ext cx="22082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=9.55 m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211638" y="4019550"/>
            <a:ext cx="2209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=2.98 km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-107950" y="736600"/>
            <a:ext cx="9072563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1158875" indent="-11588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丽丽带了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元到书店，买书花了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89.85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还剩多少钱？</a:t>
            </a:r>
          </a:p>
        </p:txBody>
      </p:sp>
      <p:grpSp>
        <p:nvGrpSpPr>
          <p:cNvPr id="3" name="组合 4"/>
          <p:cNvGrpSpPr/>
          <p:nvPr/>
        </p:nvGrpSpPr>
        <p:grpSpPr bwMode="auto">
          <a:xfrm>
            <a:off x="3144838" y="2465388"/>
            <a:ext cx="2597150" cy="1687512"/>
            <a:chOff x="1536854" y="3973347"/>
            <a:chExt cx="2599148" cy="1687955"/>
          </a:xfrm>
        </p:grpSpPr>
        <p:sp>
          <p:nvSpPr>
            <p:cNvPr id="20487" name="Rectangle 51"/>
            <p:cNvSpPr>
              <a:spLocks noChangeArrowheads="1"/>
            </p:cNvSpPr>
            <p:nvPr/>
          </p:nvSpPr>
          <p:spPr bwMode="auto">
            <a:xfrm>
              <a:off x="2338968" y="5029385"/>
              <a:ext cx="1547615" cy="631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10.15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488" name="Text Box 39"/>
            <p:cNvSpPr txBox="1">
              <a:spLocks noChangeArrowheads="1"/>
            </p:cNvSpPr>
            <p:nvPr/>
          </p:nvSpPr>
          <p:spPr bwMode="auto">
            <a:xfrm>
              <a:off x="2165787" y="3973347"/>
              <a:ext cx="1970215" cy="631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100.00</a:t>
              </a:r>
            </a:p>
          </p:txBody>
        </p:sp>
        <p:sp>
          <p:nvSpPr>
            <p:cNvPr id="20489" name="Text Box 40"/>
            <p:cNvSpPr txBox="1">
              <a:spLocks noChangeArrowheads="1"/>
            </p:cNvSpPr>
            <p:nvPr/>
          </p:nvSpPr>
          <p:spPr bwMode="auto">
            <a:xfrm>
              <a:off x="1536854" y="4460868"/>
              <a:ext cx="2493755" cy="626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32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－  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89.85</a:t>
              </a:r>
            </a:p>
          </p:txBody>
        </p:sp>
        <p:sp>
          <p:nvSpPr>
            <p:cNvPr id="20490" name="Line 41"/>
            <p:cNvSpPr>
              <a:spLocks noChangeShapeType="1"/>
            </p:cNvSpPr>
            <p:nvPr/>
          </p:nvSpPr>
          <p:spPr bwMode="auto">
            <a:xfrm flipV="1">
              <a:off x="1800358" y="5087782"/>
              <a:ext cx="174067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843213" y="1938338"/>
            <a:ext cx="2398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100 - 89.85 =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959100" y="4256088"/>
            <a:ext cx="36560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答：还剩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10.15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094288" y="1943100"/>
            <a:ext cx="2338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10.15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1"/>
          <p:cNvSpPr txBox="1">
            <a:spLocks noChangeArrowheads="1"/>
          </p:cNvSpPr>
          <p:nvPr/>
        </p:nvSpPr>
        <p:spPr bwMode="auto">
          <a:xfrm>
            <a:off x="683568" y="771550"/>
            <a:ext cx="777686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完成下表，再说一说每轮动作后，这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对选手的得分和排名情况。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808820" y="1797665"/>
            <a:ext cx="5526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>
                <a:latin typeface="+mn-lt"/>
                <a:ea typeface="楷体" panose="02010609060101010101" pitchFamily="49" charset="-122"/>
              </a:rPr>
              <a:t>第</a:t>
            </a:r>
            <a:r>
              <a:rPr lang="en-US" altLang="zh-CN" b="1">
                <a:latin typeface="+mn-lt"/>
                <a:ea typeface="楷体" panose="02010609060101010101" pitchFamily="49" charset="-122"/>
              </a:rPr>
              <a:t>32</a:t>
            </a:r>
            <a:r>
              <a:rPr lang="zh-CN" altLang="en-US" b="1">
                <a:latin typeface="+mn-lt"/>
                <a:ea typeface="楷体" panose="02010609060101010101" pitchFamily="49" charset="-122"/>
              </a:rPr>
              <a:t>届夏季奥运会跳水女子双人</a:t>
            </a:r>
            <a:r>
              <a:rPr lang="en-US" altLang="zh-CN" b="1">
                <a:latin typeface="+mn-lt"/>
                <a:ea typeface="楷体" panose="02010609060101010101" pitchFamily="49" charset="-122"/>
              </a:rPr>
              <a:t>10 m</a:t>
            </a:r>
            <a:r>
              <a:rPr lang="zh-CN" altLang="en-US" b="1">
                <a:latin typeface="+mn-lt"/>
                <a:ea typeface="楷体" panose="02010609060101010101" pitchFamily="49" charset="-122"/>
              </a:rPr>
              <a:t>跳台决赛成绩</a:t>
            </a:r>
          </a:p>
        </p:txBody>
      </p:sp>
      <p:graphicFrame>
        <p:nvGraphicFramePr>
          <p:cNvPr id="9" name="表格 9"/>
          <p:cNvGraphicFramePr>
            <a:graphicFrameLocks noGrp="1"/>
          </p:cNvGraphicFramePr>
          <p:nvPr/>
        </p:nvGraphicFramePr>
        <p:xfrm>
          <a:off x="683568" y="2239003"/>
          <a:ext cx="7776866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5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5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51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51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51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09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3780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选手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各轮动作得分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总成绩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7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第一轮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第二轮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第三轮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第四轮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第五轮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7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中国选手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53.40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57.60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81.90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86.40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84.48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363.78</a:t>
                      </a:r>
                      <a:endParaRPr lang="zh-CN" altLang="en-US" sz="1800" b="1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7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美国选手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45.00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46.80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70.20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70.08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78.72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310.80</a:t>
                      </a:r>
                      <a:endParaRPr lang="zh-CN" altLang="en-US" sz="1800" b="1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7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墨西哥选手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47.40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43.80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69.30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68.16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71.04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299.70</a:t>
                      </a:r>
                      <a:endParaRPr lang="zh-CN" altLang="en-US" sz="1800" b="1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20" y="3005784"/>
            <a:ext cx="864096" cy="29523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20" y="3368399"/>
            <a:ext cx="864096" cy="29523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20" y="3737283"/>
            <a:ext cx="864096" cy="295238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4354195" y="339725"/>
            <a:ext cx="39204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P75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练习十八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7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文本框 2"/>
          <p:cNvSpPr txBox="1">
            <a:spLocks noChangeArrowheads="1"/>
          </p:cNvSpPr>
          <p:nvPr/>
        </p:nvSpPr>
        <p:spPr bwMode="auto">
          <a:xfrm>
            <a:off x="539552" y="608370"/>
            <a:ext cx="80648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某网店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周年店庆促销，购物每满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元减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717595" y="3612034"/>
            <a:ext cx="31085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149+52=201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716253" y="4135254"/>
            <a:ext cx="28777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答：应付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88" y="1180502"/>
            <a:ext cx="7557025" cy="1786205"/>
          </a:xfrm>
          <a:prstGeom prst="rect">
            <a:avLst/>
          </a:prstGeom>
        </p:spPr>
      </p:pic>
      <p:sp>
        <p:nvSpPr>
          <p:cNvPr id="9" name="文本框 2"/>
          <p:cNvSpPr txBox="1">
            <a:spLocks noChangeArrowheads="1"/>
          </p:cNvSpPr>
          <p:nvPr/>
        </p:nvSpPr>
        <p:spPr bwMode="auto">
          <a:xfrm>
            <a:off x="539552" y="3015619"/>
            <a:ext cx="82809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>
                <a:latin typeface="+mn-lt"/>
                <a:ea typeface="+mn-ea"/>
              </a:rPr>
              <a:t>(1)</a:t>
            </a:r>
            <a:r>
              <a:rPr lang="zh-CN" altLang="en-US">
                <a:latin typeface="+mn-lt"/>
                <a:ea typeface="+mn-ea"/>
              </a:rPr>
              <a:t>王叔叔买了一个        和一个       ，应付多少钱？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532" y="3015619"/>
            <a:ext cx="610506" cy="57935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014103"/>
            <a:ext cx="603030" cy="851781"/>
          </a:xfrm>
          <a:prstGeom prst="rect">
            <a:avLst/>
          </a:prstGeom>
        </p:spPr>
      </p:pic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717595" y="4135254"/>
            <a:ext cx="30283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201-40=161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354195" y="339725"/>
            <a:ext cx="39204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P75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练习十八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8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539552" y="608370"/>
            <a:ext cx="80648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某网店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周年店庆促销，购物每满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元减</a:t>
            </a: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元。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88" y="1180502"/>
            <a:ext cx="7557025" cy="1786205"/>
          </a:xfrm>
          <a:prstGeom prst="rect">
            <a:avLst/>
          </a:prstGeom>
        </p:spPr>
      </p:pic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539552" y="3015619"/>
            <a:ext cx="82809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>
                <a:latin typeface="+mn-lt"/>
                <a:ea typeface="+mn-ea"/>
              </a:rPr>
              <a:t>(2)</a:t>
            </a:r>
            <a:r>
              <a:rPr lang="zh-CN" altLang="en-US">
                <a:latin typeface="+mn-lt"/>
                <a:ea typeface="+mn-ea"/>
              </a:rPr>
              <a:t>你还能提出其他数学问题并解答吗？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57732" y="3587751"/>
            <a:ext cx="82285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（答案不唯一）例：买一个电扇和一个水壶，应付多少钱？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382416" y="4155926"/>
            <a:ext cx="36936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69.80+78.99=148.79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004048" y="4155925"/>
            <a:ext cx="33906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148.79-20=128.79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354195" y="339725"/>
            <a:ext cx="39204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P75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练习十八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8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文本框 5"/>
          <p:cNvSpPr txBox="1">
            <a:spLocks noChangeArrowheads="1"/>
          </p:cNvSpPr>
          <p:nvPr/>
        </p:nvSpPr>
        <p:spPr bwMode="auto">
          <a:xfrm>
            <a:off x="431540" y="555526"/>
            <a:ext cx="828092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+mn-lt"/>
                <a:ea typeface="+mn-ea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5.</a:t>
            </a:r>
            <a:r>
              <a:rPr lang="zh-CN" altLang="en-US"/>
              <a:t>王老师要购买一根长绳、一个篮球和一个足球。他调查的两家商场的价格情况如下表。</a:t>
            </a:r>
          </a:p>
        </p:txBody>
      </p:sp>
      <p:graphicFrame>
        <p:nvGraphicFramePr>
          <p:cNvPr id="7" name="表格 9"/>
          <p:cNvGraphicFramePr>
            <a:graphicFrameLocks noGrp="1"/>
          </p:cNvGraphicFramePr>
          <p:nvPr/>
        </p:nvGraphicFramePr>
        <p:xfrm>
          <a:off x="1378247" y="1635646"/>
          <a:ext cx="6387506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05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3780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体育用品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价   格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7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A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商场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B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商场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7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长绳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25.50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26.20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7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69.88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72.56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7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46.70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43.68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文本框 5"/>
          <p:cNvSpPr txBox="1">
            <a:spLocks noChangeArrowheads="1"/>
          </p:cNvSpPr>
          <p:nvPr/>
        </p:nvSpPr>
        <p:spPr bwMode="auto">
          <a:xfrm>
            <a:off x="431540" y="4064754"/>
            <a:ext cx="82809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+mn-lt"/>
                <a:ea typeface="+mn-ea"/>
                <a:cs typeface="Times New Roman" panose="02020603050405020304" pitchFamily="18" charset="0"/>
              </a:rPr>
              <a:t>王老师怎样购买最省钱？需要花多少钱？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354195" y="267970"/>
            <a:ext cx="39204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P75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练习十八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9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9"/>
          <p:cNvGraphicFramePr>
            <a:graphicFrameLocks noGrp="1"/>
          </p:cNvGraphicFramePr>
          <p:nvPr/>
        </p:nvGraphicFramePr>
        <p:xfrm>
          <a:off x="1378247" y="483518"/>
          <a:ext cx="6387506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05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3780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体育用品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价   格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7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A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商场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B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商场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7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长绳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25.50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26.20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7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69.88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72.56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7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46.70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43.68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097188" y="2859782"/>
            <a:ext cx="694962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王老师去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商场买长绳和篮球，去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B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商场买足球最省钱。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979712" y="3744284"/>
            <a:ext cx="52934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25.50+69.88+43.68=139.06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283968" y="4267504"/>
            <a:ext cx="36968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答：需要花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139.06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1"/>
          <p:cNvGrpSpPr/>
          <p:nvPr/>
        </p:nvGrpSpPr>
        <p:grpSpPr bwMode="auto">
          <a:xfrm>
            <a:off x="274638" y="292100"/>
            <a:ext cx="4729162" cy="809625"/>
            <a:chOff x="274383" y="292146"/>
            <a:chExt cx="7264382" cy="809623"/>
          </a:xfrm>
        </p:grpSpPr>
        <p:grpSp>
          <p:nvGrpSpPr>
            <p:cNvPr id="24583" name="组合 48"/>
            <p:cNvGrpSpPr/>
            <p:nvPr/>
          </p:nvGrpSpPr>
          <p:grpSpPr bwMode="auto">
            <a:xfrm>
              <a:off x="806375" y="372368"/>
              <a:ext cx="6732390" cy="648175"/>
              <a:chOff x="1619672" y="1419622"/>
              <a:chExt cx="4320480" cy="648072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1619421" y="1420363"/>
                <a:ext cx="4320731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1661673" y="1477504"/>
                <a:ext cx="4236227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5" name="文本框 4"/>
          <p:cNvSpPr txBox="1"/>
          <p:nvPr/>
        </p:nvSpPr>
        <p:spPr>
          <a:xfrm>
            <a:off x="1043608" y="339502"/>
            <a:ext cx="3168352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</a:rPr>
              <a:t>四、拓展练习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flipH="1" flipV="1">
            <a:off x="684213" y="2663825"/>
            <a:ext cx="662463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（1）文具盒比钢笔贵多少元？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570038" y="3286125"/>
            <a:ext cx="5616575" cy="16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11.40－6.80＝4.60（元）</a:t>
            </a:r>
          </a:p>
          <a:p>
            <a:pPr>
              <a:spcBef>
                <a:spcPct val="50000"/>
              </a:spcBef>
            </a:pP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答：文具盒比钢笔贵4.60元。</a:t>
            </a:r>
          </a:p>
        </p:txBody>
      </p:sp>
      <p:pic>
        <p:nvPicPr>
          <p:cNvPr id="24582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1058863"/>
            <a:ext cx="7759700" cy="165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  <p:bldP spid="7" grpId="0" bldLvl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828675" y="3162300"/>
            <a:ext cx="8166100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spcBef>
                <a:spcPts val="50"/>
              </a:spcBef>
            </a:pPr>
            <a:r>
              <a:rPr lang="zh-CN" altLang="en-US" sz="28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11.40＋6.80＋1.20＋0.60</a:t>
            </a:r>
          </a:p>
          <a:p>
            <a:pPr>
              <a:lnSpc>
                <a:spcPct val="80000"/>
              </a:lnSpc>
              <a:spcBef>
                <a:spcPts val="5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(11.40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＋0.60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(6.80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＋1.20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80000"/>
              </a:lnSpc>
              <a:spcBef>
                <a:spcPts val="5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＝20（元）                 </a:t>
            </a:r>
          </a:p>
          <a:p>
            <a:pPr>
              <a:lnSpc>
                <a:spcPct val="80000"/>
              </a:lnSpc>
              <a:spcBef>
                <a:spcPts val="5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答：文具盒、钢笔、三角尺和橡皮一共20元。</a:t>
            </a:r>
          </a:p>
        </p:txBody>
      </p:sp>
      <p:sp>
        <p:nvSpPr>
          <p:cNvPr id="25603" name="Rectangle 7"/>
          <p:cNvSpPr>
            <a:spLocks noChangeArrowheads="1"/>
          </p:cNvSpPr>
          <p:nvPr/>
        </p:nvSpPr>
        <p:spPr bwMode="auto">
          <a:xfrm>
            <a:off x="68263" y="2538413"/>
            <a:ext cx="90074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（2）文具盒、钢笔、三角尺和橡皮一共多少元？</a:t>
            </a:r>
          </a:p>
        </p:txBody>
      </p:sp>
      <p:pic>
        <p:nvPicPr>
          <p:cNvPr id="2560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889000"/>
            <a:ext cx="7759700" cy="16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889000"/>
            <a:ext cx="7759700" cy="16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10"/>
          <p:cNvSpPr>
            <a:spLocks noChangeArrowheads="1"/>
          </p:cNvSpPr>
          <p:nvPr/>
        </p:nvSpPr>
        <p:spPr bwMode="auto">
          <a:xfrm>
            <a:off x="349250" y="2546350"/>
            <a:ext cx="859631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（3）买一个计算器和一个文具盒，50元够吗？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042988" y="3008313"/>
            <a:ext cx="7902575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ts val="6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36.90＋11.40＝48.30（元）        </a:t>
            </a:r>
          </a:p>
          <a:p>
            <a:pPr>
              <a:spcBef>
                <a:spcPts val="6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48.30元＜50元</a:t>
            </a:r>
          </a:p>
          <a:p>
            <a:pPr>
              <a:spcBef>
                <a:spcPts val="6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答：买一个计算器和一个文具盒，50元够。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1"/>
          <p:cNvGrpSpPr/>
          <p:nvPr/>
        </p:nvGrpSpPr>
        <p:grpSpPr bwMode="auto">
          <a:xfrm>
            <a:off x="274638" y="292100"/>
            <a:ext cx="4729162" cy="809625"/>
            <a:chOff x="274383" y="292146"/>
            <a:chExt cx="7264382" cy="809623"/>
          </a:xfrm>
        </p:grpSpPr>
        <p:grpSp>
          <p:nvGrpSpPr>
            <p:cNvPr id="27654" name="组合 48"/>
            <p:cNvGrpSpPr/>
            <p:nvPr/>
          </p:nvGrpSpPr>
          <p:grpSpPr bwMode="auto">
            <a:xfrm>
              <a:off x="806375" y="372368"/>
              <a:ext cx="6732390" cy="648175"/>
              <a:chOff x="1619672" y="1419622"/>
              <a:chExt cx="4320480" cy="648072"/>
            </a:xfrm>
          </p:grpSpPr>
          <p:sp>
            <p:nvSpPr>
              <p:cNvPr id="10" name="圆角矩形 9"/>
              <p:cNvSpPr/>
              <p:nvPr/>
            </p:nvSpPr>
            <p:spPr>
              <a:xfrm>
                <a:off x="1619421" y="1420363"/>
                <a:ext cx="4320731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1661673" y="1477504"/>
                <a:ext cx="4236227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2" name="圆角矩形标注 5"/>
          <p:cNvSpPr/>
          <p:nvPr/>
        </p:nvSpPr>
        <p:spPr bwMode="auto">
          <a:xfrm>
            <a:off x="2555776" y="1419622"/>
            <a:ext cx="5616624" cy="1728192"/>
          </a:xfrm>
          <a:prstGeom prst="wedgeRoundRectCallout">
            <a:avLst>
              <a:gd name="adj1" fmla="val -58952"/>
              <a:gd name="adj2" fmla="val -230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通过本节课的练习，你有什么收获？</a:t>
            </a:r>
            <a:endParaRPr lang="zh-CN" altLang="en-US" sz="36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7652" name="图片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758645"/>
            <a:ext cx="1758950" cy="2131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1043608" y="361823"/>
            <a:ext cx="3672408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</a:rPr>
              <a:t>五、课堂小结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043608" y="361823"/>
            <a:ext cx="2952328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▶备选练习</a:t>
            </a:r>
          </a:p>
        </p:txBody>
      </p:sp>
      <p:sp>
        <p:nvSpPr>
          <p:cNvPr id="28675" name="Rectangle 10"/>
          <p:cNvSpPr>
            <a:spLocks noChangeArrowheads="1"/>
          </p:cNvSpPr>
          <p:nvPr/>
        </p:nvSpPr>
        <p:spPr bwMode="auto">
          <a:xfrm>
            <a:off x="755650" y="1276350"/>
            <a:ext cx="38909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找规律，填一填。</a:t>
            </a:r>
          </a:p>
        </p:txBody>
      </p:sp>
      <p:sp>
        <p:nvSpPr>
          <p:cNvPr id="28676" name="Rectangle 10"/>
          <p:cNvSpPr>
            <a:spLocks noChangeArrowheads="1"/>
          </p:cNvSpPr>
          <p:nvPr/>
        </p:nvSpPr>
        <p:spPr bwMode="auto">
          <a:xfrm>
            <a:off x="260350" y="1931988"/>
            <a:ext cx="86106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3.42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3.49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3.56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3.63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8677" name="Rectangle 10"/>
          <p:cNvSpPr>
            <a:spLocks noChangeArrowheads="1"/>
          </p:cNvSpPr>
          <p:nvPr/>
        </p:nvSpPr>
        <p:spPr bwMode="auto">
          <a:xfrm>
            <a:off x="231775" y="2725738"/>
            <a:ext cx="778986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8678" name="Rectangle 10"/>
          <p:cNvSpPr>
            <a:spLocks noChangeArrowheads="1"/>
          </p:cNvSpPr>
          <p:nvPr/>
        </p:nvSpPr>
        <p:spPr bwMode="auto">
          <a:xfrm>
            <a:off x="231775" y="3524250"/>
            <a:ext cx="7789863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5934075" y="1870075"/>
            <a:ext cx="10080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3.70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7380288" y="1903413"/>
            <a:ext cx="1008062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3.77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5219700" y="2697163"/>
            <a:ext cx="10096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621463" y="2713038"/>
            <a:ext cx="1008062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5146675" y="3494088"/>
            <a:ext cx="10080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6584950" y="3498850"/>
            <a:ext cx="10080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8685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21" name="圆角矩形 20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687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/>
      <p:bldP spid="15" grpId="0" bldLvl="0"/>
      <p:bldP spid="16" grpId="0" bldLvl="0"/>
      <p:bldP spid="17" grpId="0" bldLvl="0"/>
      <p:bldP spid="18" grpId="0" bldLvl="0"/>
      <p:bldP spid="19" grpId="0" bldLvl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"/>
          <p:cNvSpPr>
            <a:spLocks noChangeArrowheads="1"/>
          </p:cNvSpPr>
          <p:nvPr/>
        </p:nvSpPr>
        <p:spPr bwMode="auto">
          <a:xfrm>
            <a:off x="941388" y="677863"/>
            <a:ext cx="72612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小马虎在做一道小数加法题时，把一个加数个位上的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看成了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，把十分位上的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看成了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，结果得到的和是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。你知道这道题的答案是多少吗？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331913" y="3159125"/>
            <a:ext cx="360045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8-3=5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951163" y="3159125"/>
            <a:ext cx="360045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0.9-0.6=0.3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360988" y="3135313"/>
            <a:ext cx="36004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15-5-0.3=9.7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955800" y="3762375"/>
            <a:ext cx="35988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ts val="6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答：正确的答案是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29703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9" name="圆角矩形 8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705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/>
      <p:bldP spid="5" grpId="0" bldLvl="0"/>
      <p:bldP spid="6" grpId="0" bldLvl="0"/>
      <p:bldP spid="7" grpId="0" bldLvl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023ae993-1dd6-415d-85ac-003089ad21e6"/>
  <p:tag name="COMMONDATA" val="eyJoZGlkIjoiZmViY2VkYTFjNjY3MjZmNGRmMDA1NzJjNzlkNzE5ZTg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1406</Words>
  <Application>Microsoft Office PowerPoint</Application>
  <PresentationFormat>全屏显示(16:9)</PresentationFormat>
  <Paragraphs>261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等线</vt:lpstr>
      <vt:lpstr>等线 Light</vt:lpstr>
      <vt:lpstr>黑体</vt:lpstr>
      <vt:lpstr>楷体</vt:lpstr>
      <vt:lpstr>宋体</vt:lpstr>
      <vt:lpstr>Arial</vt:lpstr>
      <vt:lpstr>Calibri Light</vt:lpstr>
      <vt:lpstr>Times New Roman</vt:lpstr>
      <vt:lpstr>自定义设计方案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223</cp:revision>
  <dcterms:created xsi:type="dcterms:W3CDTF">2015-08-27T07:30:00Z</dcterms:created>
  <dcterms:modified xsi:type="dcterms:W3CDTF">2023-11-21T05:39:40Z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CCCBF3DD83DC4458B1690A081F22DF04_12</vt:lpwstr>
  </property>
</Properties>
</file>