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63" r:id="rId2"/>
    <p:sldId id="378" r:id="rId3"/>
    <p:sldId id="379" r:id="rId4"/>
    <p:sldId id="403" r:id="rId5"/>
    <p:sldId id="368" r:id="rId6"/>
    <p:sldId id="386" r:id="rId7"/>
    <p:sldId id="387" r:id="rId8"/>
    <p:sldId id="389" r:id="rId9"/>
    <p:sldId id="390" r:id="rId10"/>
    <p:sldId id="388" r:id="rId11"/>
    <p:sldId id="391" r:id="rId12"/>
    <p:sldId id="392" r:id="rId13"/>
    <p:sldId id="393" r:id="rId14"/>
    <p:sldId id="395" r:id="rId15"/>
    <p:sldId id="394" r:id="rId16"/>
    <p:sldId id="396" r:id="rId17"/>
    <p:sldId id="397" r:id="rId18"/>
    <p:sldId id="398" r:id="rId19"/>
    <p:sldId id="264" r:id="rId20"/>
    <p:sldId id="399" r:id="rId21"/>
    <p:sldId id="400" r:id="rId22"/>
    <p:sldId id="404" r:id="rId23"/>
    <p:sldId id="405" r:id="rId24"/>
    <p:sldId id="409" r:id="rId25"/>
    <p:sldId id="406" r:id="rId26"/>
    <p:sldId id="407" r:id="rId27"/>
    <p:sldId id="408" r:id="rId28"/>
    <p:sldId id="401" r:id="rId2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676">
          <p15:clr>
            <a:srgbClr val="A4A3A4"/>
          </p15:clr>
        </p15:guide>
        <p15:guide id="3" orient="horz" pos="2940">
          <p15:clr>
            <a:srgbClr val="A4A3A4"/>
          </p15:clr>
        </p15:guide>
        <p15:guide id="4" pos="158">
          <p15:clr>
            <a:srgbClr val="A4A3A4"/>
          </p15:clr>
        </p15:guide>
        <p15:guide id="5" pos="36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461"/>
    <a:srgbClr val="E75A4F"/>
    <a:srgbClr val="0A0FDC"/>
    <a:srgbClr val="272973"/>
    <a:srgbClr val="FAFF72"/>
    <a:srgbClr val="CDB78C"/>
    <a:srgbClr val="DBD0E6"/>
    <a:srgbClr val="007BBB"/>
    <a:srgbClr val="F6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23" autoAdjust="0"/>
    <p:restoredTop sz="96349" autoAdjust="0"/>
  </p:normalViewPr>
  <p:slideViewPr>
    <p:cSldViewPr showGuides="1">
      <p:cViewPr>
        <p:scale>
          <a:sx n="125" d="100"/>
          <a:sy n="125" d="100"/>
        </p:scale>
        <p:origin x="1248" y="444"/>
      </p:cViewPr>
      <p:guideLst>
        <p:guide orient="horz" pos="1620"/>
        <p:guide orient="horz" pos="676"/>
        <p:guide orient="horz" pos="2940"/>
        <p:guide pos="158"/>
        <p:guide pos="36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2995255-837B-42BD-AD76-2B44BDCD12D4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27414B6-2F21-4882-988D-F6C517E9F284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3B8B0DA4-DF5F-43F2-8B85-E6AB25FA10D1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34" b="24634"/>
          <a:stretch>
            <a:fillRect/>
          </a:stretch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213" y="-957263"/>
            <a:ext cx="4214813" cy="390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6" name="任意多边形: 形状 5"/>
          <p:cNvSpPr/>
          <p:nvPr userDrawn="1"/>
        </p:nvSpPr>
        <p:spPr>
          <a:xfrm>
            <a:off x="2627784" y="4155926"/>
            <a:ext cx="1584176" cy="792088"/>
          </a:xfrm>
          <a:custGeom>
            <a:avLst/>
            <a:gdLst>
              <a:gd name="connsiteX0" fmla="*/ 88711 w 1317009"/>
              <a:gd name="connsiteY0" fmla="*/ 0 h 668740"/>
              <a:gd name="connsiteX1" fmla="*/ 0 w 1317009"/>
              <a:gd name="connsiteY1" fmla="*/ 504967 h 668740"/>
              <a:gd name="connsiteX2" fmla="*/ 1235123 w 1317009"/>
              <a:gd name="connsiteY2" fmla="*/ 668740 h 668740"/>
              <a:gd name="connsiteX3" fmla="*/ 1317009 w 1317009"/>
              <a:gd name="connsiteY3" fmla="*/ 272955 h 668740"/>
              <a:gd name="connsiteX4" fmla="*/ 88711 w 1317009"/>
              <a:gd name="connsiteY4" fmla="*/ 0 h 66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7009" h="668740">
                <a:moveTo>
                  <a:pt x="88711" y="0"/>
                </a:moveTo>
                <a:lnTo>
                  <a:pt x="0" y="504967"/>
                </a:lnTo>
                <a:lnTo>
                  <a:pt x="1235123" y="668740"/>
                </a:lnTo>
                <a:lnTo>
                  <a:pt x="1317009" y="272955"/>
                </a:lnTo>
                <a:lnTo>
                  <a:pt x="88711" y="0"/>
                </a:lnTo>
                <a:close/>
              </a:path>
            </a:pathLst>
          </a:custGeom>
          <a:solidFill>
            <a:srgbClr val="FFE4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7">
            <a:extLst>
              <a:ext uri="{FF2B5EF4-FFF2-40B4-BE49-F238E27FC236}">
                <a16:creationId xmlns:a16="http://schemas.microsoft.com/office/drawing/2014/main" id="{4151386A-67C1-409B-B000-4FDA061FBED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2" y="-6350"/>
            <a:ext cx="9155115" cy="5149850"/>
            <a:chOff x="-3" y="0"/>
            <a:chExt cx="12192002" cy="6858001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50" t="1098" r="15011" b="1643"/>
            <a:stretch>
              <a:fillRect/>
            </a:stretch>
          </p:blipFill>
          <p:spPr bwMode="auto">
            <a:xfrm flipH="1">
              <a:off x="-3" y="8456"/>
              <a:ext cx="12177203" cy="6849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98" r="83253" b="62782"/>
            <a:stretch>
              <a:fillRect/>
            </a:stretch>
          </p:blipFill>
          <p:spPr bwMode="auto">
            <a:xfrm flipH="1">
              <a:off x="9664348" y="0"/>
              <a:ext cx="2527651" cy="2569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74" r="78885" b="85165"/>
            <a:stretch>
              <a:fillRect/>
            </a:stretch>
          </p:blipFill>
          <p:spPr bwMode="auto">
            <a:xfrm flipH="1">
              <a:off x="8842248" y="0"/>
              <a:ext cx="822101" cy="1024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矩形 5"/>
          <p:cNvSpPr/>
          <p:nvPr userDrawn="1"/>
        </p:nvSpPr>
        <p:spPr>
          <a:xfrm>
            <a:off x="225425" y="268288"/>
            <a:ext cx="8704263" cy="4600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文本框 7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1635125"/>
            <a:ext cx="763588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-6350"/>
            <a:ext cx="544512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4570413"/>
            <a:ext cx="979488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688" y="4054475"/>
            <a:ext cx="1109662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7">
            <a:extLst>
              <a:ext uri="{FF2B5EF4-FFF2-40B4-BE49-F238E27FC236}">
                <a16:creationId xmlns:a16="http://schemas.microsoft.com/office/drawing/2014/main" id="{71512B99-C8EA-452C-B45C-8EB1F2B642B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C6771F4-1F38-4B9F-BAA8-0C445EDCCDA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95736" y="3003798"/>
            <a:ext cx="5544616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轴对称</a:t>
            </a: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3842899" y="4015206"/>
            <a:ext cx="24479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18736" y="2044398"/>
            <a:ext cx="5108668" cy="76033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ln w="6350">
                  <a:noFill/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图形的运动（二）</a:t>
            </a:r>
          </a:p>
        </p:txBody>
      </p:sp>
      <p:pic>
        <p:nvPicPr>
          <p:cNvPr id="5" name="Picture 11" descr="https://docimg5.docs.qq.com/image/AgAABsfO-eX8Uj5bVWJEU5NppJzlHvcm.png?w=991&amp;h=86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080" y="771150"/>
            <a:ext cx="1403088" cy="1223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49" b="35380"/>
          <a:stretch>
            <a:fillRect/>
          </a:stretch>
        </p:blipFill>
        <p:spPr bwMode="auto">
          <a:xfrm>
            <a:off x="3348038" y="0"/>
            <a:ext cx="2493962" cy="88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3740150" y="41275"/>
            <a:ext cx="18319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情境导入</a:t>
            </a:r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5"/>
          <a:stretch>
            <a:fillRect/>
          </a:stretch>
        </p:blipFill>
        <p:spPr bwMode="auto">
          <a:xfrm>
            <a:off x="3095625" y="1141413"/>
            <a:ext cx="1933575" cy="220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563563" y="3419475"/>
            <a:ext cx="80168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观察这些物体，你能发现它们都有什么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共同特征？</a:t>
            </a:r>
          </a:p>
        </p:txBody>
      </p:sp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1150938"/>
            <a:ext cx="1909762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10" descr="https://timgsa.baidu.com/timg?image&amp;quality=80&amp;size=b9999_10000&amp;sec=1573877523325&amp;di=138c7667405d19407e60853c38d3fc5f&amp;imgtype=0&amp;src=http%3A%2F%2Fimg.zcool.cn%2Fcommunity%2F0121405849279ba801219c772763f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863" y="1139825"/>
            <a:ext cx="2879725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99" b="37727"/>
          <a:stretch>
            <a:fillRect/>
          </a:stretch>
        </p:blipFill>
        <p:spPr bwMode="auto">
          <a:xfrm>
            <a:off x="334963" y="-92075"/>
            <a:ext cx="9144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/>
        </p:nvSpPr>
        <p:spPr>
          <a:xfrm>
            <a:off x="1271588" y="195263"/>
            <a:ext cx="636270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进一步认识轴对称图形及其对称轴</a:t>
            </a:r>
          </a:p>
        </p:txBody>
      </p:sp>
      <p:pic>
        <p:nvPicPr>
          <p:cNvPr id="7" name="Picture 6" descr="未标题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638" y="1071563"/>
            <a:ext cx="2524125" cy="359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未标题-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938" y="1074738"/>
            <a:ext cx="2517775" cy="359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未标题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837" y="1080524"/>
            <a:ext cx="2524125" cy="359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" descr="未标题-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938" y="1069975"/>
            <a:ext cx="2517775" cy="359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直接连接符 4"/>
          <p:cNvCxnSpPr>
            <a:cxnSpLocks noChangeShapeType="1"/>
          </p:cNvCxnSpPr>
          <p:nvPr/>
        </p:nvCxnSpPr>
        <p:spPr bwMode="auto">
          <a:xfrm flipH="1">
            <a:off x="4452938" y="1073150"/>
            <a:ext cx="0" cy="3594100"/>
          </a:xfrm>
          <a:prstGeom prst="line">
            <a:avLst/>
          </a:prstGeom>
          <a:noFill/>
          <a:ln w="28575">
            <a:solidFill>
              <a:srgbClr val="00206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769938" y="1814513"/>
            <a:ext cx="760412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像这样，对折后两边能够完全重合的</a:t>
            </a:r>
            <a:endParaRPr lang="en-US" altLang="zh-CN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图形就是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轴对称图形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769938" y="2925763"/>
            <a:ext cx="71913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折痕所在的这条直线就是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对称轴</a:t>
            </a: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9" t="59333" r="54814" b="4067"/>
          <a:stretch>
            <a:fillRect/>
          </a:stretch>
        </p:blipFill>
        <p:spPr bwMode="auto">
          <a:xfrm rot="5400000">
            <a:off x="1439652" y="303498"/>
            <a:ext cx="1368152" cy="1296144"/>
          </a:xfrm>
          <a:custGeom>
            <a:avLst/>
            <a:gdLst>
              <a:gd name="connsiteX0" fmla="*/ 0 w 1368152"/>
              <a:gd name="connsiteY0" fmla="*/ 1296144 h 1296144"/>
              <a:gd name="connsiteX1" fmla="*/ 0 w 1368152"/>
              <a:gd name="connsiteY1" fmla="*/ 0 h 1296144"/>
              <a:gd name="connsiteX2" fmla="*/ 1368152 w 1368152"/>
              <a:gd name="connsiteY2" fmla="*/ 0 h 1296144"/>
              <a:gd name="connsiteX3" fmla="*/ 1368152 w 1368152"/>
              <a:gd name="connsiteY3" fmla="*/ 1296144 h 1296144"/>
              <a:gd name="connsiteX4" fmla="*/ 0 w 1368152"/>
              <a:gd name="connsiteY4" fmla="*/ 1296144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8152" h="1296144">
                <a:moveTo>
                  <a:pt x="0" y="1296144"/>
                </a:moveTo>
                <a:lnTo>
                  <a:pt x="0" y="0"/>
                </a:lnTo>
                <a:lnTo>
                  <a:pt x="1368152" y="0"/>
                </a:lnTo>
                <a:lnTo>
                  <a:pt x="1368152" y="1296144"/>
                </a:lnTo>
                <a:lnTo>
                  <a:pt x="0" y="1296144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3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9" t="20699" r="57074" b="42700"/>
          <a:stretch>
            <a:fillRect/>
          </a:stretch>
        </p:blipFill>
        <p:spPr bwMode="auto">
          <a:xfrm rot="5400000">
            <a:off x="4391980" y="303498"/>
            <a:ext cx="1224136" cy="1296144"/>
          </a:xfrm>
          <a:custGeom>
            <a:avLst/>
            <a:gdLst>
              <a:gd name="connsiteX0" fmla="*/ 0 w 1224136"/>
              <a:gd name="connsiteY0" fmla="*/ 1296144 h 1296144"/>
              <a:gd name="connsiteX1" fmla="*/ 0 w 1224136"/>
              <a:gd name="connsiteY1" fmla="*/ 0 h 1296144"/>
              <a:gd name="connsiteX2" fmla="*/ 1224136 w 1224136"/>
              <a:gd name="connsiteY2" fmla="*/ 0 h 1296144"/>
              <a:gd name="connsiteX3" fmla="*/ 1224136 w 1224136"/>
              <a:gd name="connsiteY3" fmla="*/ 1296144 h 1296144"/>
              <a:gd name="connsiteX4" fmla="*/ 0 w 1224136"/>
              <a:gd name="connsiteY4" fmla="*/ 1296144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4136" h="1296144">
                <a:moveTo>
                  <a:pt x="0" y="1296144"/>
                </a:moveTo>
                <a:lnTo>
                  <a:pt x="0" y="0"/>
                </a:lnTo>
                <a:lnTo>
                  <a:pt x="1224136" y="0"/>
                </a:lnTo>
                <a:lnTo>
                  <a:pt x="1224136" y="1296144"/>
                </a:lnTo>
                <a:lnTo>
                  <a:pt x="0" y="1296144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3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63" t="53233" r="5110" b="2033"/>
          <a:stretch>
            <a:fillRect/>
          </a:stretch>
        </p:blipFill>
        <p:spPr bwMode="auto">
          <a:xfrm rot="5400000">
            <a:off x="1511660" y="1887674"/>
            <a:ext cx="1368152" cy="1584176"/>
          </a:xfrm>
          <a:custGeom>
            <a:avLst/>
            <a:gdLst>
              <a:gd name="connsiteX0" fmla="*/ 0 w 1368152"/>
              <a:gd name="connsiteY0" fmla="*/ 1584176 h 1584176"/>
              <a:gd name="connsiteX1" fmla="*/ 0 w 1368152"/>
              <a:gd name="connsiteY1" fmla="*/ 0 h 1584176"/>
              <a:gd name="connsiteX2" fmla="*/ 1368152 w 1368152"/>
              <a:gd name="connsiteY2" fmla="*/ 0 h 1584176"/>
              <a:gd name="connsiteX3" fmla="*/ 1368152 w 1368152"/>
              <a:gd name="connsiteY3" fmla="*/ 1584176 h 1584176"/>
              <a:gd name="connsiteX4" fmla="*/ 0 w 1368152"/>
              <a:gd name="connsiteY4" fmla="*/ 1584176 h 158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8152" h="1584176">
                <a:moveTo>
                  <a:pt x="0" y="1584176"/>
                </a:moveTo>
                <a:lnTo>
                  <a:pt x="0" y="0"/>
                </a:lnTo>
                <a:lnTo>
                  <a:pt x="1368152" y="0"/>
                </a:lnTo>
                <a:lnTo>
                  <a:pt x="1368152" y="1584176"/>
                </a:lnTo>
                <a:lnTo>
                  <a:pt x="0" y="1584176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图片 3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44813" y="306449"/>
            <a:ext cx="3187213" cy="3541351"/>
          </a:xfrm>
          <a:custGeom>
            <a:avLst/>
            <a:gdLst>
              <a:gd name="connsiteX0" fmla="*/ 0 w 3187213"/>
              <a:gd name="connsiteY0" fmla="*/ 3541351 h 3541351"/>
              <a:gd name="connsiteX1" fmla="*/ 0 w 3187213"/>
              <a:gd name="connsiteY1" fmla="*/ 0 h 3541351"/>
              <a:gd name="connsiteX2" fmla="*/ 3187213 w 3187213"/>
              <a:gd name="connsiteY2" fmla="*/ 0 h 3541351"/>
              <a:gd name="connsiteX3" fmla="*/ 3187213 w 3187213"/>
              <a:gd name="connsiteY3" fmla="*/ 3541351 h 3541351"/>
              <a:gd name="connsiteX4" fmla="*/ 0 w 3187213"/>
              <a:gd name="connsiteY4" fmla="*/ 3541351 h 3541351"/>
              <a:gd name="connsiteX5" fmla="*/ 72008 w 3187213"/>
              <a:gd name="connsiteY5" fmla="*/ 3397335 h 3541351"/>
              <a:gd name="connsiteX6" fmla="*/ 1440160 w 3187213"/>
              <a:gd name="connsiteY6" fmla="*/ 3397335 h 3541351"/>
              <a:gd name="connsiteX7" fmla="*/ 1440160 w 3187213"/>
              <a:gd name="connsiteY7" fmla="*/ 2101191 h 3541351"/>
              <a:gd name="connsiteX8" fmla="*/ 72008 w 3187213"/>
              <a:gd name="connsiteY8" fmla="*/ 2101191 h 3541351"/>
              <a:gd name="connsiteX9" fmla="*/ 72008 w 3187213"/>
              <a:gd name="connsiteY9" fmla="*/ 3397335 h 3541351"/>
              <a:gd name="connsiteX10" fmla="*/ 144016 w 3187213"/>
              <a:gd name="connsiteY10" fmla="*/ 2029183 h 3541351"/>
              <a:gd name="connsiteX11" fmla="*/ 1368152 w 3187213"/>
              <a:gd name="connsiteY11" fmla="*/ 2029183 h 3541351"/>
              <a:gd name="connsiteX12" fmla="*/ 1368152 w 3187213"/>
              <a:gd name="connsiteY12" fmla="*/ 733039 h 3541351"/>
              <a:gd name="connsiteX13" fmla="*/ 144016 w 3187213"/>
              <a:gd name="connsiteY13" fmla="*/ 733039 h 3541351"/>
              <a:gd name="connsiteX14" fmla="*/ 144016 w 3187213"/>
              <a:gd name="connsiteY14" fmla="*/ 2029183 h 3541351"/>
              <a:gd name="connsiteX15" fmla="*/ 1656184 w 3187213"/>
              <a:gd name="connsiteY15" fmla="*/ 3469343 h 3541351"/>
              <a:gd name="connsiteX16" fmla="*/ 3024336 w 3187213"/>
              <a:gd name="connsiteY16" fmla="*/ 3469343 h 3541351"/>
              <a:gd name="connsiteX17" fmla="*/ 3024336 w 3187213"/>
              <a:gd name="connsiteY17" fmla="*/ 1885167 h 3541351"/>
              <a:gd name="connsiteX18" fmla="*/ 1656184 w 3187213"/>
              <a:gd name="connsiteY18" fmla="*/ 1885167 h 3541351"/>
              <a:gd name="connsiteX19" fmla="*/ 1656184 w 3187213"/>
              <a:gd name="connsiteY19" fmla="*/ 3469343 h 3541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87213" h="3541351">
                <a:moveTo>
                  <a:pt x="0" y="3541351"/>
                </a:moveTo>
                <a:lnTo>
                  <a:pt x="0" y="0"/>
                </a:lnTo>
                <a:lnTo>
                  <a:pt x="3187213" y="0"/>
                </a:lnTo>
                <a:lnTo>
                  <a:pt x="3187213" y="3541351"/>
                </a:lnTo>
                <a:lnTo>
                  <a:pt x="0" y="3541351"/>
                </a:lnTo>
                <a:close/>
                <a:moveTo>
                  <a:pt x="72008" y="3397335"/>
                </a:moveTo>
                <a:lnTo>
                  <a:pt x="1440160" y="3397335"/>
                </a:lnTo>
                <a:lnTo>
                  <a:pt x="1440160" y="2101191"/>
                </a:lnTo>
                <a:lnTo>
                  <a:pt x="72008" y="2101191"/>
                </a:lnTo>
                <a:lnTo>
                  <a:pt x="72008" y="3397335"/>
                </a:lnTo>
                <a:close/>
                <a:moveTo>
                  <a:pt x="144016" y="2029183"/>
                </a:moveTo>
                <a:lnTo>
                  <a:pt x="1368152" y="2029183"/>
                </a:lnTo>
                <a:lnTo>
                  <a:pt x="1368152" y="733039"/>
                </a:lnTo>
                <a:lnTo>
                  <a:pt x="144016" y="733039"/>
                </a:lnTo>
                <a:lnTo>
                  <a:pt x="144016" y="2029183"/>
                </a:lnTo>
                <a:close/>
                <a:moveTo>
                  <a:pt x="1656184" y="3469343"/>
                </a:moveTo>
                <a:lnTo>
                  <a:pt x="3024336" y="3469343"/>
                </a:lnTo>
                <a:lnTo>
                  <a:pt x="3024336" y="1885167"/>
                </a:lnTo>
                <a:lnTo>
                  <a:pt x="1656184" y="1885167"/>
                </a:lnTo>
                <a:lnTo>
                  <a:pt x="1656184" y="3469343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矩形 1"/>
          <p:cNvSpPr>
            <a:spLocks noChangeArrowheads="1"/>
          </p:cNvSpPr>
          <p:nvPr/>
        </p:nvSpPr>
        <p:spPr bwMode="auto">
          <a:xfrm>
            <a:off x="611560" y="3939902"/>
            <a:ext cx="612068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000000"/>
                </a:solidFill>
                <a:latin typeface="等线 Light" panose="02010600030101010101" pitchFamily="2" charset="-122"/>
                <a:ea typeface="黑体" panose="02010609060101010101" pitchFamily="49" charset="-122"/>
              </a:rPr>
              <a:t>这些图形都是</a:t>
            </a:r>
            <a:r>
              <a:rPr lang="zh-CN" altLang="en-US" sz="3200" b="1" u="sng" dirty="0">
                <a:solidFill>
                  <a:srgbClr val="000000"/>
                </a:solidFill>
                <a:latin typeface="等线 Light" panose="02010600030101010101" pitchFamily="2" charset="-122"/>
                <a:ea typeface="黑体" panose="02010609060101010101" pitchFamily="49" charset="-122"/>
              </a:rPr>
              <a:t>                </a:t>
            </a:r>
            <a:r>
              <a:rPr lang="zh-CN" altLang="en-US" sz="3200" b="1" dirty="0">
                <a:solidFill>
                  <a:srgbClr val="000000"/>
                </a:solidFill>
                <a:latin typeface="等线 Light" panose="02010600030101010101" pitchFamily="2" charset="-122"/>
                <a:ea typeface="黑体" panose="02010609060101010101" pitchFamily="49" charset="-122"/>
              </a:rPr>
              <a:t>图形。</a:t>
            </a:r>
            <a:endParaRPr lang="en-US" altLang="zh-CN" sz="3200" b="1" dirty="0">
              <a:solidFill>
                <a:srgbClr val="000000"/>
              </a:solidFill>
              <a:latin typeface="等线 Light" panose="02010600030101010101" pitchFamily="2" charset="-122"/>
              <a:ea typeface="黑体" panose="02010609060101010101" pitchFamily="49" charset="-122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3354760" y="3876402"/>
            <a:ext cx="14208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轴对称</a:t>
            </a:r>
            <a:endParaRPr lang="zh-CN" altLang="en-US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思想气泡: 云 2"/>
          <p:cNvSpPr/>
          <p:nvPr/>
        </p:nvSpPr>
        <p:spPr>
          <a:xfrm>
            <a:off x="6012160" y="2931790"/>
            <a:ext cx="2808312" cy="1814513"/>
          </a:xfrm>
          <a:prstGeom prst="cloudCallout">
            <a:avLst>
              <a:gd name="adj1" fmla="val -56042"/>
              <a:gd name="adj2" fmla="val -49054"/>
            </a:avLst>
          </a:prstGeom>
          <a:solidFill>
            <a:schemeClr val="bg1"/>
          </a:solidFill>
          <a:ln w="19050">
            <a:solidFill>
              <a:srgbClr val="2729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你能画出它们的对称轴吗？</a:t>
            </a:r>
          </a:p>
        </p:txBody>
      </p:sp>
      <p:cxnSp>
        <p:nvCxnSpPr>
          <p:cNvPr id="23" name="直接连接符 22"/>
          <p:cNvCxnSpPr>
            <a:cxnSpLocks noChangeShapeType="1"/>
          </p:cNvCxnSpPr>
          <p:nvPr/>
        </p:nvCxnSpPr>
        <p:spPr bwMode="auto">
          <a:xfrm>
            <a:off x="2174635" y="411510"/>
            <a:ext cx="0" cy="1223963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直接连接符 25"/>
          <p:cNvCxnSpPr>
            <a:cxnSpLocks noChangeShapeType="1"/>
          </p:cNvCxnSpPr>
          <p:nvPr/>
        </p:nvCxnSpPr>
        <p:spPr bwMode="auto">
          <a:xfrm>
            <a:off x="4946109" y="429543"/>
            <a:ext cx="0" cy="11874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直接连接符 54"/>
          <p:cNvCxnSpPr>
            <a:cxnSpLocks noChangeShapeType="1"/>
          </p:cNvCxnSpPr>
          <p:nvPr/>
        </p:nvCxnSpPr>
        <p:spPr bwMode="auto">
          <a:xfrm>
            <a:off x="2180001" y="2067694"/>
            <a:ext cx="0" cy="115980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直接连接符 32"/>
          <p:cNvCxnSpPr>
            <a:cxnSpLocks noChangeShapeType="1"/>
          </p:cNvCxnSpPr>
          <p:nvPr/>
        </p:nvCxnSpPr>
        <p:spPr bwMode="auto">
          <a:xfrm>
            <a:off x="4932040" y="1779662"/>
            <a:ext cx="0" cy="1698072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0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844550"/>
            <a:ext cx="4032250" cy="304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99" b="37727"/>
          <a:stretch>
            <a:fillRect/>
          </a:stretch>
        </p:blipFill>
        <p:spPr bwMode="auto">
          <a:xfrm>
            <a:off x="1042988" y="-9525"/>
            <a:ext cx="7694612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874713" y="3873500"/>
            <a:ext cx="72170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）这幅松树图是轴对称图形吗？为什么？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874713" y="4378325"/>
            <a:ext cx="54149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）中间的一条直线表示什么？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419350" y="187325"/>
            <a:ext cx="43053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探究轴对称图形的性质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 bwMode="auto">
          <a:xfrm>
            <a:off x="3268663" y="1468438"/>
            <a:ext cx="1190625" cy="2346325"/>
            <a:chOff x="4175760" y="1232493"/>
            <a:chExt cx="1587117" cy="3222042"/>
          </a:xfrm>
        </p:grpSpPr>
        <p:grpSp>
          <p:nvGrpSpPr>
            <p:cNvPr id="14361" name="组合 39"/>
            <p:cNvGrpSpPr/>
            <p:nvPr/>
          </p:nvGrpSpPr>
          <p:grpSpPr bwMode="auto">
            <a:xfrm>
              <a:off x="4175760" y="1232493"/>
              <a:ext cx="1587117" cy="3218222"/>
              <a:chOff x="0" y="0"/>
              <a:chExt cx="535891" cy="1086402"/>
            </a:xfrm>
          </p:grpSpPr>
          <p:cxnSp>
            <p:nvCxnSpPr>
              <p:cNvPr id="14363" name="直接连接符 4"/>
              <p:cNvCxnSpPr>
                <a:cxnSpLocks noChangeShapeType="1"/>
              </p:cNvCxnSpPr>
              <p:nvPr/>
            </p:nvCxnSpPr>
            <p:spPr bwMode="auto">
              <a:xfrm>
                <a:off x="353688" y="546790"/>
                <a:ext cx="0" cy="53943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64" name="直接连接符 5"/>
              <p:cNvCxnSpPr>
                <a:cxnSpLocks noChangeShapeType="1"/>
              </p:cNvCxnSpPr>
              <p:nvPr/>
            </p:nvCxnSpPr>
            <p:spPr bwMode="auto">
              <a:xfrm flipH="1">
                <a:off x="0" y="546790"/>
                <a:ext cx="359404" cy="170734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65" name="直接连接符 6"/>
              <p:cNvCxnSpPr>
                <a:cxnSpLocks noChangeShapeType="1"/>
              </p:cNvCxnSpPr>
              <p:nvPr/>
            </p:nvCxnSpPr>
            <p:spPr bwMode="auto">
              <a:xfrm flipH="1">
                <a:off x="0" y="365753"/>
                <a:ext cx="348686" cy="351034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66" name="直接连接符 7"/>
              <p:cNvCxnSpPr>
                <a:cxnSpLocks noChangeShapeType="1"/>
              </p:cNvCxnSpPr>
              <p:nvPr/>
            </p:nvCxnSpPr>
            <p:spPr bwMode="auto">
              <a:xfrm>
                <a:off x="175058" y="362073"/>
                <a:ext cx="179345" cy="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67" name="直接连接符 8"/>
              <p:cNvCxnSpPr>
                <a:cxnSpLocks noChangeShapeType="1"/>
              </p:cNvCxnSpPr>
              <p:nvPr/>
            </p:nvCxnSpPr>
            <p:spPr bwMode="auto">
              <a:xfrm flipH="1">
                <a:off x="170770" y="0"/>
                <a:ext cx="365121" cy="362809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4362" name="直接连接符 3"/>
            <p:cNvCxnSpPr>
              <a:cxnSpLocks noChangeShapeType="1"/>
            </p:cNvCxnSpPr>
            <p:nvPr/>
          </p:nvCxnSpPr>
          <p:spPr bwMode="auto">
            <a:xfrm>
              <a:off x="5223257" y="4454535"/>
              <a:ext cx="533271" cy="0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4339" name="直接连接符 9"/>
          <p:cNvCxnSpPr>
            <a:cxnSpLocks noChangeShapeType="1"/>
          </p:cNvCxnSpPr>
          <p:nvPr/>
        </p:nvCxnSpPr>
        <p:spPr bwMode="auto">
          <a:xfrm>
            <a:off x="4459288" y="1203325"/>
            <a:ext cx="0" cy="3170238"/>
          </a:xfrm>
          <a:prstGeom prst="line">
            <a:avLst/>
          </a:prstGeom>
          <a:noFill/>
          <a:ln w="28575" algn="ctr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" name="组合 9"/>
          <p:cNvGrpSpPr/>
          <p:nvPr/>
        </p:nvGrpSpPr>
        <p:grpSpPr bwMode="auto">
          <a:xfrm>
            <a:off x="4449763" y="1463675"/>
            <a:ext cx="1190625" cy="2351088"/>
            <a:chOff x="5750305" y="1224523"/>
            <a:chExt cx="1587117" cy="3230463"/>
          </a:xfrm>
        </p:grpSpPr>
        <p:grpSp>
          <p:nvGrpSpPr>
            <p:cNvPr id="14354" name="组合 40"/>
            <p:cNvGrpSpPr/>
            <p:nvPr/>
          </p:nvGrpSpPr>
          <p:grpSpPr bwMode="auto">
            <a:xfrm flipH="1">
              <a:off x="5750305" y="1224523"/>
              <a:ext cx="1587117" cy="3226099"/>
              <a:chOff x="0" y="0"/>
              <a:chExt cx="535891" cy="1086371"/>
            </a:xfrm>
          </p:grpSpPr>
          <p:cxnSp>
            <p:nvCxnSpPr>
              <p:cNvPr id="14356" name="直接连接符 13"/>
              <p:cNvCxnSpPr/>
              <p:nvPr/>
            </p:nvCxnSpPr>
            <p:spPr bwMode="auto">
              <a:xfrm flipH="1">
                <a:off x="353688" y="546491"/>
                <a:ext cx="0" cy="53988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57" name="直接连接符 14"/>
              <p:cNvCxnSpPr>
                <a:cxnSpLocks noChangeShapeType="1"/>
              </p:cNvCxnSpPr>
              <p:nvPr/>
            </p:nvCxnSpPr>
            <p:spPr bwMode="auto">
              <a:xfrm flipH="1">
                <a:off x="0" y="546491"/>
                <a:ext cx="359404" cy="171146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58" name="直接连接符 15"/>
              <p:cNvCxnSpPr>
                <a:cxnSpLocks noChangeShapeType="1"/>
              </p:cNvCxnSpPr>
              <p:nvPr/>
            </p:nvCxnSpPr>
            <p:spPr bwMode="auto">
              <a:xfrm flipH="1">
                <a:off x="0" y="365797"/>
                <a:ext cx="348686" cy="351106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59" name="直接连接符 16"/>
              <p:cNvCxnSpPr>
                <a:cxnSpLocks noChangeShapeType="1"/>
              </p:cNvCxnSpPr>
              <p:nvPr/>
            </p:nvCxnSpPr>
            <p:spPr bwMode="auto">
              <a:xfrm>
                <a:off x="175058" y="362124"/>
                <a:ext cx="179345" cy="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60" name="直接连接符 17"/>
              <p:cNvCxnSpPr>
                <a:cxnSpLocks noChangeShapeType="1"/>
              </p:cNvCxnSpPr>
              <p:nvPr/>
            </p:nvCxnSpPr>
            <p:spPr bwMode="auto">
              <a:xfrm flipH="1">
                <a:off x="170771" y="0"/>
                <a:ext cx="365120" cy="362858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4355" name="直接连接符 12"/>
            <p:cNvCxnSpPr>
              <a:cxnSpLocks noChangeShapeType="1"/>
            </p:cNvCxnSpPr>
            <p:nvPr/>
          </p:nvCxnSpPr>
          <p:spPr bwMode="auto">
            <a:xfrm>
              <a:off x="5760885" y="4454986"/>
              <a:ext cx="533271" cy="0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9" name="椭圆 18"/>
          <p:cNvSpPr/>
          <p:nvPr/>
        </p:nvSpPr>
        <p:spPr>
          <a:xfrm>
            <a:off x="5616575" y="2990850"/>
            <a:ext cx="61913" cy="61913"/>
          </a:xfrm>
          <a:prstGeom prst="ellipse">
            <a:avLst/>
          </a:prstGeom>
          <a:solidFill>
            <a:sysClr val="windowText" lastClr="000000"/>
          </a:solidFill>
          <a:ln w="15875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grpSp>
        <p:nvGrpSpPr>
          <p:cNvPr id="14342" name="组合 23"/>
          <p:cNvGrpSpPr/>
          <p:nvPr/>
        </p:nvGrpSpPr>
        <p:grpSpPr bwMode="auto">
          <a:xfrm>
            <a:off x="3267075" y="1471613"/>
            <a:ext cx="1190625" cy="2346325"/>
            <a:chOff x="4175760" y="1232493"/>
            <a:chExt cx="1587117" cy="3222042"/>
          </a:xfrm>
        </p:grpSpPr>
        <p:grpSp>
          <p:nvGrpSpPr>
            <p:cNvPr id="14347" name="组合 24"/>
            <p:cNvGrpSpPr/>
            <p:nvPr/>
          </p:nvGrpSpPr>
          <p:grpSpPr bwMode="auto">
            <a:xfrm>
              <a:off x="4175760" y="1232493"/>
              <a:ext cx="1587117" cy="3218222"/>
              <a:chOff x="0" y="0"/>
              <a:chExt cx="535891" cy="1086402"/>
            </a:xfrm>
          </p:grpSpPr>
          <p:cxnSp>
            <p:nvCxnSpPr>
              <p:cNvPr id="14349" name="直接连接符 22"/>
              <p:cNvCxnSpPr>
                <a:cxnSpLocks noChangeShapeType="1"/>
              </p:cNvCxnSpPr>
              <p:nvPr/>
            </p:nvCxnSpPr>
            <p:spPr bwMode="auto">
              <a:xfrm>
                <a:off x="353688" y="546790"/>
                <a:ext cx="0" cy="53943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50" name="直接连接符 23"/>
              <p:cNvCxnSpPr>
                <a:cxnSpLocks noChangeShapeType="1"/>
              </p:cNvCxnSpPr>
              <p:nvPr/>
            </p:nvCxnSpPr>
            <p:spPr bwMode="auto">
              <a:xfrm flipH="1">
                <a:off x="0" y="546790"/>
                <a:ext cx="359404" cy="170734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51" name="直接连接符 24"/>
              <p:cNvCxnSpPr>
                <a:cxnSpLocks noChangeShapeType="1"/>
              </p:cNvCxnSpPr>
              <p:nvPr/>
            </p:nvCxnSpPr>
            <p:spPr bwMode="auto">
              <a:xfrm flipH="1">
                <a:off x="0" y="365753"/>
                <a:ext cx="348686" cy="351034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52" name="直接连接符 25"/>
              <p:cNvCxnSpPr>
                <a:cxnSpLocks noChangeShapeType="1"/>
              </p:cNvCxnSpPr>
              <p:nvPr/>
            </p:nvCxnSpPr>
            <p:spPr bwMode="auto">
              <a:xfrm>
                <a:off x="175058" y="362073"/>
                <a:ext cx="179345" cy="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353" name="直接连接符 26"/>
              <p:cNvCxnSpPr>
                <a:cxnSpLocks noChangeShapeType="1"/>
              </p:cNvCxnSpPr>
              <p:nvPr/>
            </p:nvCxnSpPr>
            <p:spPr bwMode="auto">
              <a:xfrm flipH="1">
                <a:off x="170771" y="0"/>
                <a:ext cx="365120" cy="362809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4348" name="直接连接符 21"/>
            <p:cNvCxnSpPr>
              <a:cxnSpLocks noChangeShapeType="1"/>
            </p:cNvCxnSpPr>
            <p:nvPr/>
          </p:nvCxnSpPr>
          <p:spPr bwMode="auto">
            <a:xfrm>
              <a:off x="5223258" y="4454535"/>
              <a:ext cx="533271" cy="0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5678488" y="2763838"/>
            <a:ext cx="700087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Kozuka Gothic Pr6N R" pitchFamily="34" charset="-128"/>
                <a:cs typeface="Times New Roman" panose="02020603050405020304" pitchFamily="18" charset="0"/>
              </a:rPr>
              <a:t>A′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Kozuka Gothic Pr6N R" pitchFamily="34" charset="-128"/>
              <a:cs typeface="Times New Roman" panose="02020603050405020304" pitchFamily="18" charset="0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257550" y="2984500"/>
            <a:ext cx="60325" cy="60325"/>
          </a:xfrm>
          <a:prstGeom prst="ellipse">
            <a:avLst/>
          </a:prstGeom>
          <a:solidFill>
            <a:sysClr val="windowText" lastClr="000000"/>
          </a:solidFill>
          <a:ln w="15875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2860675" y="2763838"/>
            <a:ext cx="500063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Kozuka Gothic Pr6N R" pitchFamily="34" charset="-128"/>
                <a:cs typeface="Times New Roman" panose="02020603050405020304" pitchFamily="18" charset="0"/>
              </a:rPr>
              <a:t>A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Kozuka Gothic Pr6N R" pitchFamily="34" charset="-128"/>
              <a:cs typeface="Times New Roman" panose="02020603050405020304" pitchFamily="18" charset="0"/>
            </a:endParaRPr>
          </a:p>
        </p:txBody>
      </p:sp>
      <p:sp>
        <p:nvSpPr>
          <p:cNvPr id="14346" name="矩形 31"/>
          <p:cNvSpPr>
            <a:spLocks noChangeArrowheads="1"/>
          </p:cNvSpPr>
          <p:nvPr/>
        </p:nvSpPr>
        <p:spPr bwMode="auto">
          <a:xfrm>
            <a:off x="958850" y="481013"/>
            <a:ext cx="50530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0A0FD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认识对应点，找对应点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8" grpId="0"/>
      <p:bldP spid="29" grpId="0" animBg="1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图片 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800" y="1055688"/>
            <a:ext cx="3987800" cy="354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3" name="组合 8"/>
          <p:cNvGrpSpPr/>
          <p:nvPr/>
        </p:nvGrpSpPr>
        <p:grpSpPr bwMode="auto">
          <a:xfrm>
            <a:off x="3268663" y="1468438"/>
            <a:ext cx="1190625" cy="2346325"/>
            <a:chOff x="4175760" y="1232493"/>
            <a:chExt cx="1587117" cy="3222042"/>
          </a:xfrm>
        </p:grpSpPr>
        <p:grpSp>
          <p:nvGrpSpPr>
            <p:cNvPr id="15396" name="组合 39"/>
            <p:cNvGrpSpPr/>
            <p:nvPr/>
          </p:nvGrpSpPr>
          <p:grpSpPr bwMode="auto">
            <a:xfrm>
              <a:off x="4175760" y="1232493"/>
              <a:ext cx="1587117" cy="3218222"/>
              <a:chOff x="0" y="0"/>
              <a:chExt cx="535891" cy="1086402"/>
            </a:xfrm>
          </p:grpSpPr>
          <p:cxnSp>
            <p:nvCxnSpPr>
              <p:cNvPr id="15398" name="直接连接符 5"/>
              <p:cNvCxnSpPr>
                <a:cxnSpLocks noChangeShapeType="1"/>
              </p:cNvCxnSpPr>
              <p:nvPr/>
            </p:nvCxnSpPr>
            <p:spPr bwMode="auto">
              <a:xfrm>
                <a:off x="353688" y="546790"/>
                <a:ext cx="0" cy="53943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399" name="直接连接符 6"/>
              <p:cNvCxnSpPr>
                <a:cxnSpLocks noChangeShapeType="1"/>
              </p:cNvCxnSpPr>
              <p:nvPr/>
            </p:nvCxnSpPr>
            <p:spPr bwMode="auto">
              <a:xfrm flipH="1">
                <a:off x="0" y="546790"/>
                <a:ext cx="359404" cy="170734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400" name="直接连接符 7"/>
              <p:cNvCxnSpPr>
                <a:cxnSpLocks noChangeShapeType="1"/>
              </p:cNvCxnSpPr>
              <p:nvPr/>
            </p:nvCxnSpPr>
            <p:spPr bwMode="auto">
              <a:xfrm flipH="1">
                <a:off x="0" y="365753"/>
                <a:ext cx="348686" cy="351034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401" name="直接连接符 8"/>
              <p:cNvCxnSpPr>
                <a:cxnSpLocks noChangeShapeType="1"/>
              </p:cNvCxnSpPr>
              <p:nvPr/>
            </p:nvCxnSpPr>
            <p:spPr bwMode="auto">
              <a:xfrm>
                <a:off x="175058" y="362073"/>
                <a:ext cx="179345" cy="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402" name="直接连接符 9"/>
              <p:cNvCxnSpPr>
                <a:cxnSpLocks noChangeShapeType="1"/>
              </p:cNvCxnSpPr>
              <p:nvPr/>
            </p:nvCxnSpPr>
            <p:spPr bwMode="auto">
              <a:xfrm flipH="1">
                <a:off x="170770" y="0"/>
                <a:ext cx="365121" cy="362809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5397" name="直接连接符 4"/>
            <p:cNvCxnSpPr>
              <a:cxnSpLocks noChangeShapeType="1"/>
            </p:cNvCxnSpPr>
            <p:nvPr/>
          </p:nvCxnSpPr>
          <p:spPr bwMode="auto">
            <a:xfrm>
              <a:off x="5223257" y="4454535"/>
              <a:ext cx="533271" cy="0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5364" name="直接连接符 10"/>
          <p:cNvCxnSpPr>
            <a:cxnSpLocks noChangeShapeType="1"/>
          </p:cNvCxnSpPr>
          <p:nvPr/>
        </p:nvCxnSpPr>
        <p:spPr bwMode="auto">
          <a:xfrm>
            <a:off x="4459288" y="1203325"/>
            <a:ext cx="0" cy="3170238"/>
          </a:xfrm>
          <a:prstGeom prst="line">
            <a:avLst/>
          </a:prstGeom>
          <a:noFill/>
          <a:ln w="28575" algn="ctr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5365" name="组合 9"/>
          <p:cNvGrpSpPr/>
          <p:nvPr/>
        </p:nvGrpSpPr>
        <p:grpSpPr bwMode="auto">
          <a:xfrm>
            <a:off x="4449763" y="1463675"/>
            <a:ext cx="1190625" cy="2351088"/>
            <a:chOff x="5750305" y="1224523"/>
            <a:chExt cx="1587117" cy="3230463"/>
          </a:xfrm>
        </p:grpSpPr>
        <p:grpSp>
          <p:nvGrpSpPr>
            <p:cNvPr id="15389" name="组合 40"/>
            <p:cNvGrpSpPr/>
            <p:nvPr/>
          </p:nvGrpSpPr>
          <p:grpSpPr bwMode="auto">
            <a:xfrm flipH="1">
              <a:off x="5750305" y="1224523"/>
              <a:ext cx="1587117" cy="3226099"/>
              <a:chOff x="0" y="0"/>
              <a:chExt cx="535891" cy="1086371"/>
            </a:xfrm>
          </p:grpSpPr>
          <p:cxnSp>
            <p:nvCxnSpPr>
              <p:cNvPr id="15391" name="直接连接符 14"/>
              <p:cNvCxnSpPr/>
              <p:nvPr/>
            </p:nvCxnSpPr>
            <p:spPr bwMode="auto">
              <a:xfrm flipH="1">
                <a:off x="353688" y="546491"/>
                <a:ext cx="0" cy="53988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392" name="直接连接符 15"/>
              <p:cNvCxnSpPr>
                <a:cxnSpLocks noChangeShapeType="1"/>
              </p:cNvCxnSpPr>
              <p:nvPr/>
            </p:nvCxnSpPr>
            <p:spPr bwMode="auto">
              <a:xfrm flipH="1">
                <a:off x="0" y="546491"/>
                <a:ext cx="359404" cy="171146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393" name="直接连接符 16"/>
              <p:cNvCxnSpPr>
                <a:cxnSpLocks noChangeShapeType="1"/>
              </p:cNvCxnSpPr>
              <p:nvPr/>
            </p:nvCxnSpPr>
            <p:spPr bwMode="auto">
              <a:xfrm flipH="1">
                <a:off x="0" y="365797"/>
                <a:ext cx="348686" cy="351106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394" name="直接连接符 17"/>
              <p:cNvCxnSpPr>
                <a:cxnSpLocks noChangeShapeType="1"/>
              </p:cNvCxnSpPr>
              <p:nvPr/>
            </p:nvCxnSpPr>
            <p:spPr bwMode="auto">
              <a:xfrm>
                <a:off x="175058" y="362124"/>
                <a:ext cx="179345" cy="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395" name="直接连接符 18"/>
              <p:cNvCxnSpPr>
                <a:cxnSpLocks noChangeShapeType="1"/>
              </p:cNvCxnSpPr>
              <p:nvPr/>
            </p:nvCxnSpPr>
            <p:spPr bwMode="auto">
              <a:xfrm flipH="1">
                <a:off x="170771" y="0"/>
                <a:ext cx="365120" cy="362858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5390" name="直接连接符 13"/>
            <p:cNvCxnSpPr>
              <a:cxnSpLocks noChangeShapeType="1"/>
            </p:cNvCxnSpPr>
            <p:nvPr/>
          </p:nvCxnSpPr>
          <p:spPr bwMode="auto">
            <a:xfrm>
              <a:off x="5760885" y="4454986"/>
              <a:ext cx="533271" cy="0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0" name="椭圆 19"/>
          <p:cNvSpPr/>
          <p:nvPr/>
        </p:nvSpPr>
        <p:spPr>
          <a:xfrm>
            <a:off x="5616575" y="2990850"/>
            <a:ext cx="61913" cy="61913"/>
          </a:xfrm>
          <a:prstGeom prst="ellipse">
            <a:avLst/>
          </a:prstGeom>
          <a:solidFill>
            <a:sysClr val="windowText" lastClr="000000"/>
          </a:solidFill>
          <a:ln w="15875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grpSp>
        <p:nvGrpSpPr>
          <p:cNvPr id="15367" name="组合 23"/>
          <p:cNvGrpSpPr/>
          <p:nvPr/>
        </p:nvGrpSpPr>
        <p:grpSpPr bwMode="auto">
          <a:xfrm>
            <a:off x="3267075" y="1471613"/>
            <a:ext cx="1190625" cy="2346325"/>
            <a:chOff x="4175760" y="1232493"/>
            <a:chExt cx="1587117" cy="3222042"/>
          </a:xfrm>
        </p:grpSpPr>
        <p:grpSp>
          <p:nvGrpSpPr>
            <p:cNvPr id="15382" name="组合 24"/>
            <p:cNvGrpSpPr/>
            <p:nvPr/>
          </p:nvGrpSpPr>
          <p:grpSpPr bwMode="auto">
            <a:xfrm>
              <a:off x="4175760" y="1232493"/>
              <a:ext cx="1587117" cy="3218222"/>
              <a:chOff x="0" y="0"/>
              <a:chExt cx="535891" cy="1086402"/>
            </a:xfrm>
          </p:grpSpPr>
          <p:cxnSp>
            <p:nvCxnSpPr>
              <p:cNvPr id="15384" name="直接连接符 23"/>
              <p:cNvCxnSpPr>
                <a:cxnSpLocks noChangeShapeType="1"/>
              </p:cNvCxnSpPr>
              <p:nvPr/>
            </p:nvCxnSpPr>
            <p:spPr bwMode="auto">
              <a:xfrm>
                <a:off x="353688" y="546790"/>
                <a:ext cx="0" cy="53943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385" name="直接连接符 24"/>
              <p:cNvCxnSpPr>
                <a:cxnSpLocks noChangeShapeType="1"/>
              </p:cNvCxnSpPr>
              <p:nvPr/>
            </p:nvCxnSpPr>
            <p:spPr bwMode="auto">
              <a:xfrm flipH="1">
                <a:off x="0" y="546790"/>
                <a:ext cx="359404" cy="170734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386" name="直接连接符 25"/>
              <p:cNvCxnSpPr>
                <a:cxnSpLocks noChangeShapeType="1"/>
              </p:cNvCxnSpPr>
              <p:nvPr/>
            </p:nvCxnSpPr>
            <p:spPr bwMode="auto">
              <a:xfrm flipH="1">
                <a:off x="0" y="365753"/>
                <a:ext cx="348686" cy="351034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387" name="直接连接符 26"/>
              <p:cNvCxnSpPr>
                <a:cxnSpLocks noChangeShapeType="1"/>
              </p:cNvCxnSpPr>
              <p:nvPr/>
            </p:nvCxnSpPr>
            <p:spPr bwMode="auto">
              <a:xfrm>
                <a:off x="175058" y="362073"/>
                <a:ext cx="179345" cy="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388" name="直接连接符 27"/>
              <p:cNvCxnSpPr>
                <a:cxnSpLocks noChangeShapeType="1"/>
              </p:cNvCxnSpPr>
              <p:nvPr/>
            </p:nvCxnSpPr>
            <p:spPr bwMode="auto">
              <a:xfrm flipH="1">
                <a:off x="170771" y="0"/>
                <a:ext cx="365120" cy="362809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5383" name="直接连接符 22"/>
            <p:cNvCxnSpPr>
              <a:cxnSpLocks noChangeShapeType="1"/>
            </p:cNvCxnSpPr>
            <p:nvPr/>
          </p:nvCxnSpPr>
          <p:spPr bwMode="auto">
            <a:xfrm>
              <a:off x="5223258" y="4454535"/>
              <a:ext cx="533271" cy="0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5368" name="文本框 28"/>
          <p:cNvSpPr txBox="1">
            <a:spLocks noChangeArrowheads="1"/>
          </p:cNvSpPr>
          <p:nvPr/>
        </p:nvSpPr>
        <p:spPr bwMode="auto">
          <a:xfrm>
            <a:off x="5678488" y="2763838"/>
            <a:ext cx="700087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Kozuka Gothic Pr6N R" pitchFamily="34" charset="-128"/>
                <a:cs typeface="Times New Roman" panose="02020603050405020304" pitchFamily="18" charset="0"/>
              </a:rPr>
              <a:t>A′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Kozuka Gothic Pr6N R" pitchFamily="34" charset="-128"/>
              <a:cs typeface="Times New Roman" panose="02020603050405020304" pitchFamily="18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257550" y="2984500"/>
            <a:ext cx="60325" cy="60325"/>
          </a:xfrm>
          <a:prstGeom prst="ellipse">
            <a:avLst/>
          </a:prstGeom>
          <a:solidFill>
            <a:sysClr val="windowText" lastClr="000000"/>
          </a:solidFill>
          <a:ln w="15875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15370" name="文本框 30"/>
          <p:cNvSpPr txBox="1">
            <a:spLocks noChangeArrowheads="1"/>
          </p:cNvSpPr>
          <p:nvPr/>
        </p:nvSpPr>
        <p:spPr bwMode="auto">
          <a:xfrm>
            <a:off x="2860675" y="2763838"/>
            <a:ext cx="500063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Kozuka Gothic Pr6N R" pitchFamily="34" charset="-128"/>
                <a:cs typeface="Times New Roman" panose="02020603050405020304" pitchFamily="18" charset="0"/>
              </a:rPr>
              <a:t>A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Kozuka Gothic Pr6N R" pitchFamily="34" charset="-128"/>
              <a:cs typeface="Times New Roman" panose="02020603050405020304" pitchFamily="18" charset="0"/>
            </a:endParaRPr>
          </a:p>
        </p:txBody>
      </p:sp>
      <p:cxnSp>
        <p:nvCxnSpPr>
          <p:cNvPr id="81" name="直接连接符 80"/>
          <p:cNvCxnSpPr/>
          <p:nvPr/>
        </p:nvCxnSpPr>
        <p:spPr>
          <a:xfrm>
            <a:off x="3319463" y="3013075"/>
            <a:ext cx="1133475" cy="4763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>
            <a:off x="4494213" y="3013075"/>
            <a:ext cx="1130300" cy="4763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任意多边形 65"/>
          <p:cNvSpPr>
            <a:spLocks noChangeArrowheads="1"/>
          </p:cNvSpPr>
          <p:nvPr/>
        </p:nvSpPr>
        <p:spPr bwMode="auto">
          <a:xfrm>
            <a:off x="4386263" y="3032125"/>
            <a:ext cx="73025" cy="84138"/>
          </a:xfrm>
          <a:custGeom>
            <a:avLst/>
            <a:gdLst>
              <a:gd name="T0" fmla="*/ 0 w 144379"/>
              <a:gd name="T1" fmla="*/ 0 h 208547"/>
              <a:gd name="T2" fmla="*/ 0 w 144379"/>
              <a:gd name="T3" fmla="*/ 0 h 208547"/>
              <a:gd name="T4" fmla="*/ 3 w 144379"/>
              <a:gd name="T5" fmla="*/ 0 h 208547"/>
              <a:gd name="T6" fmla="*/ 3 w 144379"/>
              <a:gd name="T7" fmla="*/ 0 h 208547"/>
              <a:gd name="T8" fmla="*/ 0 60000 65536"/>
              <a:gd name="T9" fmla="*/ 0 60000 65536"/>
              <a:gd name="T10" fmla="*/ 0 60000 65536"/>
              <a:gd name="T11" fmla="*/ 0 60000 65536"/>
              <a:gd name="T12" fmla="*/ 0 w 144379"/>
              <a:gd name="T13" fmla="*/ 0 h 208547"/>
              <a:gd name="T14" fmla="*/ 144379 w 144379"/>
              <a:gd name="T15" fmla="*/ 208547 h 2085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379" h="208547">
                <a:moveTo>
                  <a:pt x="0" y="0"/>
                </a:moveTo>
                <a:lnTo>
                  <a:pt x="0" y="192505"/>
                </a:lnTo>
                <a:lnTo>
                  <a:pt x="144379" y="192505"/>
                </a:lnTo>
                <a:lnTo>
                  <a:pt x="144379" y="208547"/>
                </a:lnTo>
              </a:path>
            </a:pathLst>
          </a:cu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84" name="任意多边形 63"/>
          <p:cNvSpPr>
            <a:spLocks noChangeArrowheads="1"/>
          </p:cNvSpPr>
          <p:nvPr/>
        </p:nvSpPr>
        <p:spPr bwMode="auto">
          <a:xfrm rot="-5400000">
            <a:off x="4472782" y="3031331"/>
            <a:ext cx="71438" cy="85725"/>
          </a:xfrm>
          <a:custGeom>
            <a:avLst/>
            <a:gdLst>
              <a:gd name="T0" fmla="*/ 0 w 144379"/>
              <a:gd name="T1" fmla="*/ 0 h 208547"/>
              <a:gd name="T2" fmla="*/ 0 w 144379"/>
              <a:gd name="T3" fmla="*/ 0 h 208547"/>
              <a:gd name="T4" fmla="*/ 1 w 144379"/>
              <a:gd name="T5" fmla="*/ 0 h 208547"/>
              <a:gd name="T6" fmla="*/ 1 w 144379"/>
              <a:gd name="T7" fmla="*/ 0 h 208547"/>
              <a:gd name="T8" fmla="*/ 0 60000 65536"/>
              <a:gd name="T9" fmla="*/ 0 60000 65536"/>
              <a:gd name="T10" fmla="*/ 0 60000 65536"/>
              <a:gd name="T11" fmla="*/ 0 60000 65536"/>
              <a:gd name="T12" fmla="*/ 0 w 144379"/>
              <a:gd name="T13" fmla="*/ 0 h 208547"/>
              <a:gd name="T14" fmla="*/ 144379 w 144379"/>
              <a:gd name="T15" fmla="*/ 208547 h 2085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379" h="208547">
                <a:moveTo>
                  <a:pt x="0" y="0"/>
                </a:moveTo>
                <a:lnTo>
                  <a:pt x="0" y="192505"/>
                </a:lnTo>
                <a:lnTo>
                  <a:pt x="144379" y="192505"/>
                </a:lnTo>
                <a:lnTo>
                  <a:pt x="144379" y="208547"/>
                </a:lnTo>
              </a:path>
            </a:pathLst>
          </a:cu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85" name="AutoShape 19"/>
          <p:cNvSpPr>
            <a:spLocks noChangeArrowheads="1"/>
          </p:cNvSpPr>
          <p:nvPr/>
        </p:nvSpPr>
        <p:spPr bwMode="auto">
          <a:xfrm>
            <a:off x="287338" y="1492250"/>
            <a:ext cx="2474912" cy="1736725"/>
          </a:xfrm>
          <a:prstGeom prst="wedgeRoundRectCallout">
            <a:avLst>
              <a:gd name="adj1" fmla="val 68659"/>
              <a:gd name="adj2" fmla="val 35872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对应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点的连线与对称轴</a:t>
            </a:r>
            <a:r>
              <a:rPr lang="zh-CN" altLang="en-US" sz="3200" u="sng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dirty="0">
              <a:latin typeface="+mj-lt"/>
              <a:ea typeface="+mj-ea"/>
            </a:endParaRPr>
          </a:p>
        </p:txBody>
      </p:sp>
      <p:sp>
        <p:nvSpPr>
          <p:cNvPr id="86" name="矩形 85"/>
          <p:cNvSpPr>
            <a:spLocks noChangeArrowheads="1"/>
          </p:cNvSpPr>
          <p:nvPr/>
        </p:nvSpPr>
        <p:spPr bwMode="auto">
          <a:xfrm>
            <a:off x="776288" y="2497138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垂直</a:t>
            </a:r>
          </a:p>
        </p:txBody>
      </p:sp>
      <p:sp>
        <p:nvSpPr>
          <p:cNvPr id="15377" name="矩形 68"/>
          <p:cNvSpPr>
            <a:spLocks noChangeArrowheads="1"/>
          </p:cNvSpPr>
          <p:nvPr/>
        </p:nvSpPr>
        <p:spPr bwMode="auto">
          <a:xfrm>
            <a:off x="6550025" y="1293813"/>
            <a:ext cx="2228850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在操作中理解轴对称图形的</a:t>
            </a:r>
            <a:r>
              <a:rPr lang="zh-CN" altLang="en-US" sz="3200" b="1" dirty="0">
                <a:solidFill>
                  <a:srgbClr val="0A0FDC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对应</a:t>
            </a:r>
            <a:r>
              <a:rPr lang="zh-CN" altLang="en-US" sz="3200" b="1" dirty="0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点到对称轴的距离相等</a:t>
            </a:r>
          </a:p>
        </p:txBody>
      </p:sp>
      <p:sp>
        <p:nvSpPr>
          <p:cNvPr id="15378" name="文本框 87"/>
          <p:cNvSpPr txBox="1">
            <a:spLocks noChangeArrowheads="1"/>
          </p:cNvSpPr>
          <p:nvPr/>
        </p:nvSpPr>
        <p:spPr bwMode="auto">
          <a:xfrm>
            <a:off x="3287713" y="1900238"/>
            <a:ext cx="500062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Kozuka Gothic Pr6N R" pitchFamily="34" charset="-128"/>
                <a:cs typeface="Times New Roman" panose="02020603050405020304" pitchFamily="18" charset="0"/>
              </a:rPr>
              <a:t>B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Kozuka Gothic Pr6N R" pitchFamily="34" charset="-128"/>
              <a:cs typeface="Times New Roman" panose="02020603050405020304" pitchFamily="18" charset="0"/>
            </a:endParaRPr>
          </a:p>
        </p:txBody>
      </p:sp>
      <p:sp>
        <p:nvSpPr>
          <p:cNvPr id="15379" name="文本框 88"/>
          <p:cNvSpPr txBox="1">
            <a:spLocks noChangeArrowheads="1"/>
          </p:cNvSpPr>
          <p:nvPr/>
        </p:nvSpPr>
        <p:spPr bwMode="auto">
          <a:xfrm>
            <a:off x="5284788" y="1900238"/>
            <a:ext cx="700087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Kozuka Gothic Pr6N R" pitchFamily="34" charset="-128"/>
                <a:cs typeface="Times New Roman" panose="02020603050405020304" pitchFamily="18" charset="0"/>
              </a:rPr>
              <a:t>B′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Kozuka Gothic Pr6N R" pitchFamily="34" charset="-128"/>
              <a:cs typeface="Times New Roman" panose="02020603050405020304" pitchFamily="18" charset="0"/>
            </a:endParaRPr>
          </a:p>
        </p:txBody>
      </p:sp>
      <p:sp>
        <p:nvSpPr>
          <p:cNvPr id="15380" name="文本框 89"/>
          <p:cNvSpPr txBox="1">
            <a:spLocks noChangeArrowheads="1"/>
          </p:cNvSpPr>
          <p:nvPr/>
        </p:nvSpPr>
        <p:spPr bwMode="auto">
          <a:xfrm>
            <a:off x="3622675" y="3559175"/>
            <a:ext cx="500063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Kozuka Gothic Pr6N R" pitchFamily="34" charset="-128"/>
                <a:cs typeface="Times New Roman" panose="02020603050405020304" pitchFamily="18" charset="0"/>
              </a:rPr>
              <a:t>C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Kozuka Gothic Pr6N R" pitchFamily="34" charset="-128"/>
              <a:cs typeface="Times New Roman" panose="02020603050405020304" pitchFamily="18" charset="0"/>
            </a:endParaRPr>
          </a:p>
        </p:txBody>
      </p:sp>
      <p:sp>
        <p:nvSpPr>
          <p:cNvPr id="15381" name="文本框 90"/>
          <p:cNvSpPr txBox="1">
            <a:spLocks noChangeArrowheads="1"/>
          </p:cNvSpPr>
          <p:nvPr/>
        </p:nvSpPr>
        <p:spPr bwMode="auto">
          <a:xfrm>
            <a:off x="4854575" y="3559175"/>
            <a:ext cx="700088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Kozuka Gothic Pr6N R" pitchFamily="34" charset="-128"/>
                <a:cs typeface="Times New Roman" panose="02020603050405020304" pitchFamily="18" charset="0"/>
              </a:rPr>
              <a:t>C′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Kozuka Gothic Pr6N R" pitchFamily="34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矩形 66"/>
          <p:cNvSpPr>
            <a:spLocks noChangeArrowheads="1"/>
          </p:cNvSpPr>
          <p:nvPr/>
        </p:nvSpPr>
        <p:spPr bwMode="auto">
          <a:xfrm>
            <a:off x="1746251" y="400050"/>
            <a:ext cx="5850086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仔细观察这个图形，看一看，数一数，你发现了什么？</a:t>
            </a:r>
          </a:p>
        </p:txBody>
      </p:sp>
      <p:pic>
        <p:nvPicPr>
          <p:cNvPr id="16388" name="图片 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550" y="1539875"/>
            <a:ext cx="3644900" cy="324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411510"/>
            <a:ext cx="670946" cy="66760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36"/>
          <p:cNvSpPr>
            <a:spLocks noChangeArrowheads="1"/>
          </p:cNvSpPr>
          <p:nvPr/>
        </p:nvSpPr>
        <p:spPr bwMode="auto">
          <a:xfrm>
            <a:off x="422275" y="1019175"/>
            <a:ext cx="2236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小组讨论：</a:t>
            </a:r>
            <a:endParaRPr lang="en-US" altLang="zh-CN" sz="3200" b="1">
              <a:solidFill>
                <a:srgbClr val="0A0FD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411" name="矩形 37"/>
          <p:cNvSpPr>
            <a:spLocks noChangeArrowheads="1"/>
          </p:cNvSpPr>
          <p:nvPr/>
        </p:nvSpPr>
        <p:spPr bwMode="auto">
          <a:xfrm>
            <a:off x="422275" y="1635125"/>
            <a:ext cx="82804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）点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和点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在这幅图中是两个对应点，它们到对称轴的距离都是（       ）个小格。</a:t>
            </a:r>
          </a:p>
          <a:p>
            <a:pPr algn="just"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）点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和点（       ）到对称轴的距离都是（       ）个小格，距离（           ）。</a:t>
            </a:r>
          </a:p>
          <a:p>
            <a:pPr algn="just"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）你发现了什么？和同桌相互交流。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550" y="417513"/>
            <a:ext cx="3644900" cy="324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矩形 2"/>
          <p:cNvSpPr>
            <a:spLocks noChangeArrowheads="1"/>
          </p:cNvSpPr>
          <p:nvPr/>
        </p:nvSpPr>
        <p:spPr bwMode="auto">
          <a:xfrm>
            <a:off x="431800" y="3711575"/>
            <a:ext cx="82804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）点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和点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在这幅图中是两个对应点，它们到对称轴的距离都是（       ）个小格。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857625" y="4205288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550" y="417513"/>
            <a:ext cx="3644900" cy="324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矩形 3"/>
          <p:cNvSpPr>
            <a:spLocks noChangeArrowheads="1"/>
          </p:cNvSpPr>
          <p:nvPr/>
        </p:nvSpPr>
        <p:spPr bwMode="auto">
          <a:xfrm>
            <a:off x="431800" y="3711575"/>
            <a:ext cx="82804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）点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和点（       ）到对称轴的距离都是（       ）个小格，距离（           ）。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144838" y="3689350"/>
            <a:ext cx="5746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′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7772400" y="3705225"/>
            <a:ext cx="3905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057525" y="4230688"/>
            <a:ext cx="13366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550" y="417513"/>
            <a:ext cx="3644900" cy="324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755650" y="3665538"/>
            <a:ext cx="7561263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我的发现：</a:t>
            </a:r>
            <a:r>
              <a:rPr lang="zh-CN" altLang="en-US" sz="3200" b="1" dirty="0">
                <a:latin typeface="Arial" panose="020B0604020202020204" pitchFamily="34" charset="0"/>
                <a:ea typeface="黑体" panose="02010609060101010101" pitchFamily="49" charset="-122"/>
                <a:cs typeface="Times New Roman" panose="02020603050405020304" pitchFamily="18" charset="0"/>
              </a:rPr>
              <a:t>轴对称图形上的两个对应点到对称轴的方格数（距离）相等的。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"/>
          <p:cNvSpPr>
            <a:spLocks noChangeArrowheads="1"/>
          </p:cNvSpPr>
          <p:nvPr/>
        </p:nvSpPr>
        <p:spPr bwMode="auto">
          <a:xfrm>
            <a:off x="900113" y="369888"/>
            <a:ext cx="2235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验证推广：</a:t>
            </a:r>
            <a:endParaRPr lang="en-US" altLang="zh-CN" sz="3200" b="1">
              <a:solidFill>
                <a:srgbClr val="0A0FD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507" name="TextBox 3"/>
          <p:cNvSpPr txBox="1">
            <a:spLocks noChangeArrowheads="1"/>
          </p:cNvSpPr>
          <p:nvPr/>
        </p:nvSpPr>
        <p:spPr bwMode="auto">
          <a:xfrm>
            <a:off x="550863" y="954088"/>
            <a:ext cx="8042275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选一个你喜欢的图形，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先画出对称轴，再用字母标出对应点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，像刚才一样继续研究验证。</a:t>
            </a:r>
          </a:p>
        </p:txBody>
      </p:sp>
      <p:grpSp>
        <p:nvGrpSpPr>
          <p:cNvPr id="21508" name="组合 155"/>
          <p:cNvGrpSpPr/>
          <p:nvPr/>
        </p:nvGrpSpPr>
        <p:grpSpPr bwMode="auto">
          <a:xfrm>
            <a:off x="2097088" y="1930400"/>
            <a:ext cx="4951412" cy="1920875"/>
            <a:chOff x="4" y="0"/>
            <a:chExt cx="4797535" cy="1614262"/>
          </a:xfrm>
        </p:grpSpPr>
        <p:grpSp>
          <p:nvGrpSpPr>
            <p:cNvPr id="21510" name="组合 156"/>
            <p:cNvGrpSpPr/>
            <p:nvPr/>
          </p:nvGrpSpPr>
          <p:grpSpPr bwMode="auto">
            <a:xfrm>
              <a:off x="4" y="0"/>
              <a:ext cx="4797535" cy="1614262"/>
              <a:chOff x="4" y="0"/>
              <a:chExt cx="4797535" cy="1614262"/>
            </a:xfrm>
          </p:grpSpPr>
          <p:grpSp>
            <p:nvGrpSpPr>
              <p:cNvPr id="21559" name="组合 205"/>
              <p:cNvGrpSpPr/>
              <p:nvPr/>
            </p:nvGrpSpPr>
            <p:grpSpPr bwMode="auto">
              <a:xfrm>
                <a:off x="4" y="558"/>
                <a:ext cx="4797535" cy="1613704"/>
                <a:chOff x="4" y="0"/>
                <a:chExt cx="4797535" cy="1613704"/>
              </a:xfrm>
            </p:grpSpPr>
            <p:grpSp>
              <p:nvGrpSpPr>
                <p:cNvPr id="21561" name="组合 207"/>
                <p:cNvGrpSpPr/>
                <p:nvPr/>
              </p:nvGrpSpPr>
              <p:grpSpPr bwMode="auto">
                <a:xfrm rot="-5400000">
                  <a:off x="1601529" y="-1582844"/>
                  <a:ext cx="1594485" cy="4797535"/>
                  <a:chOff x="0" y="0"/>
                  <a:chExt cx="1594485" cy="1618123"/>
                </a:xfrm>
              </p:grpSpPr>
              <p:cxnSp>
                <p:nvCxnSpPr>
                  <p:cNvPr id="21590" name="直接连接符 236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-626675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91" name="直接连接符 237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-451002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92" name="直接连接符 238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-806852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93" name="直接连接符 239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-270825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94" name="直接连接符 240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-95152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95" name="直接连接符 241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85026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96" name="直接连接符 242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260699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97" name="直接连接符 243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440876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98" name="直接连接符 244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616549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99" name="直接连接符 245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787717" y="811356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21562" name="组合 208"/>
                <p:cNvGrpSpPr/>
                <p:nvPr/>
              </p:nvGrpSpPr>
              <p:grpSpPr bwMode="auto">
                <a:xfrm>
                  <a:off x="4236" y="0"/>
                  <a:ext cx="4788129" cy="1613704"/>
                  <a:chOff x="0" y="0"/>
                  <a:chExt cx="4788129" cy="1613704"/>
                </a:xfrm>
              </p:grpSpPr>
              <p:cxnSp>
                <p:nvCxnSpPr>
                  <p:cNvPr id="21563" name="直接连接符 209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1499418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64" name="直接连接符 210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1675091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65" name="直接连接符 211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1855268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66" name="直接连接符 212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2030941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67" name="直接连接符 213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2211119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68" name="直接连接符 214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2386792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69" name="直接连接符 215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2566969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70" name="直接连接符 216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2742642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71" name="直接连接符 217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2913810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72" name="直接连接符 218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-95151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73" name="直接连接符 219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80522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74" name="直接连接符 220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-275329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75" name="直接连接符 221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260699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76" name="直接连接符 222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436372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77" name="直接连接符 223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616549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78" name="直接连接符 224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792222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79" name="直接连接符 225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972399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80" name="直接连接符 226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1148072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81" name="直接连接符 227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-806852" y="806852"/>
                    <a:ext cx="1613704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82" name="直接连接符 228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-631179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83" name="直接连接符 229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-451002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84" name="直接连接符 230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3625511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85" name="直接连接符 231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3801184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86" name="直接连接符 232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3445333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87" name="直接连接符 233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3981361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88" name="直接连接符 234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3084979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89" name="直接连接符 235"/>
                  <p:cNvCxnSpPr>
                    <a:cxnSpLocks noChangeShapeType="1"/>
                  </p:cNvCxnSpPr>
                  <p:nvPr/>
                </p:nvCxnSpPr>
                <p:spPr bwMode="auto">
                  <a:xfrm rot="-5400000">
                    <a:off x="3265156" y="806852"/>
                    <a:ext cx="1613535" cy="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A6A6A6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</p:grpSp>
          <p:cxnSp>
            <p:nvCxnSpPr>
              <p:cNvPr id="21560" name="直接连接符 206"/>
              <p:cNvCxnSpPr>
                <a:cxnSpLocks noChangeShapeType="1"/>
              </p:cNvCxnSpPr>
              <p:nvPr/>
            </p:nvCxnSpPr>
            <p:spPr bwMode="auto">
              <a:xfrm rot="-5400000">
                <a:off x="1324303" y="806852"/>
                <a:ext cx="1613704" cy="0"/>
              </a:xfrm>
              <a:prstGeom prst="line">
                <a:avLst/>
              </a:prstGeom>
              <a:noFill/>
              <a:ln w="12700" algn="ctr">
                <a:solidFill>
                  <a:srgbClr val="A6A6A6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21511" name="组合 157"/>
            <p:cNvGrpSpPr/>
            <p:nvPr/>
          </p:nvGrpSpPr>
          <p:grpSpPr bwMode="auto">
            <a:xfrm>
              <a:off x="361950" y="180975"/>
              <a:ext cx="4087491" cy="1261745"/>
              <a:chOff x="0" y="0"/>
              <a:chExt cx="4087491" cy="1261745"/>
            </a:xfrm>
          </p:grpSpPr>
          <p:grpSp>
            <p:nvGrpSpPr>
              <p:cNvPr id="21512" name="组合 158"/>
              <p:cNvGrpSpPr>
                <a:grpSpLocks noChangeAspect="1"/>
              </p:cNvGrpSpPr>
              <p:nvPr/>
            </p:nvGrpSpPr>
            <p:grpSpPr bwMode="auto">
              <a:xfrm>
                <a:off x="0" y="0"/>
                <a:ext cx="1072516" cy="1079500"/>
                <a:chOff x="0" y="0"/>
                <a:chExt cx="2147664" cy="2160240"/>
              </a:xfrm>
            </p:grpSpPr>
            <p:grpSp>
              <p:nvGrpSpPr>
                <p:cNvPr id="21543" name="组合 189"/>
                <p:cNvGrpSpPr/>
                <p:nvPr/>
              </p:nvGrpSpPr>
              <p:grpSpPr bwMode="auto">
                <a:xfrm>
                  <a:off x="0" y="0"/>
                  <a:ext cx="1080120" cy="2160240"/>
                  <a:chOff x="0" y="0"/>
                  <a:chExt cx="1080120" cy="2160240"/>
                </a:xfrm>
              </p:grpSpPr>
              <p:cxnSp>
                <p:nvCxnSpPr>
                  <p:cNvPr id="21552" name="直接连接符 198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20080" y="0"/>
                    <a:ext cx="360040" cy="72008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53" name="直接连接符 199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0" y="720080"/>
                    <a:ext cx="720080" cy="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54" name="直接连接符 20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0" y="720080"/>
                    <a:ext cx="720080" cy="72008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55" name="直接连接符 201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360040" y="1440160"/>
                    <a:ext cx="360040" cy="36004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56" name="直接连接符 202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50515" y="1593701"/>
                    <a:ext cx="717029" cy="216025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57" name="直接连接符 203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720080" y="1593701"/>
                    <a:ext cx="360040" cy="566539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58" name="直接连接符 20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9605" y="2160240"/>
                    <a:ext cx="350515" cy="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21544" name="组合 190"/>
                <p:cNvGrpSpPr/>
                <p:nvPr/>
              </p:nvGrpSpPr>
              <p:grpSpPr bwMode="auto">
                <a:xfrm flipH="1">
                  <a:off x="1067544" y="0"/>
                  <a:ext cx="1080120" cy="2160240"/>
                  <a:chOff x="1067544" y="0"/>
                  <a:chExt cx="1080120" cy="2160240"/>
                </a:xfrm>
              </p:grpSpPr>
              <p:cxnSp>
                <p:nvCxnSpPr>
                  <p:cNvPr id="21545" name="直接连接符 191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787624" y="0"/>
                    <a:ext cx="360040" cy="72008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46" name="直接连接符 192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067544" y="720080"/>
                    <a:ext cx="720080" cy="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47" name="直接连接符 19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067544" y="720080"/>
                    <a:ext cx="720080" cy="72008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48" name="直接连接符 194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427584" y="1440160"/>
                    <a:ext cx="360040" cy="36004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49" name="直接连接符 195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418059" y="1593701"/>
                    <a:ext cx="717029" cy="216025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50" name="直接连接符 196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787624" y="1593701"/>
                    <a:ext cx="360040" cy="566539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51" name="直接连接符 19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797149" y="2160240"/>
                    <a:ext cx="350515" cy="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</p:grpSp>
          <p:grpSp>
            <p:nvGrpSpPr>
              <p:cNvPr id="21513" name="组合 159"/>
              <p:cNvGrpSpPr>
                <a:grpSpLocks noChangeAspect="1"/>
              </p:cNvGrpSpPr>
              <p:nvPr/>
            </p:nvGrpSpPr>
            <p:grpSpPr bwMode="auto">
              <a:xfrm>
                <a:off x="1600200" y="9525"/>
                <a:ext cx="719456" cy="1252220"/>
                <a:chOff x="0" y="0"/>
                <a:chExt cx="1440160" cy="2507850"/>
              </a:xfrm>
            </p:grpSpPr>
            <p:grpSp>
              <p:nvGrpSpPr>
                <p:cNvPr id="21529" name="组合 175"/>
                <p:cNvGrpSpPr/>
                <p:nvPr/>
              </p:nvGrpSpPr>
              <p:grpSpPr bwMode="auto">
                <a:xfrm>
                  <a:off x="0" y="0"/>
                  <a:ext cx="720080" cy="2505766"/>
                  <a:chOff x="0" y="0"/>
                  <a:chExt cx="720080" cy="2505766"/>
                </a:xfrm>
              </p:grpSpPr>
              <p:cxnSp>
                <p:nvCxnSpPr>
                  <p:cNvPr id="21537" name="直接连接符 183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360040" y="0"/>
                    <a:ext cx="360040" cy="36004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38" name="直接连接符 184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0" y="2145726"/>
                    <a:ext cx="720080" cy="357361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39" name="直接连接符 185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0" y="1065606"/>
                    <a:ext cx="360040" cy="36004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40" name="直接连接符 186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0" y="1425646"/>
                    <a:ext cx="360040" cy="383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41" name="直接连接符 187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60040" y="348577"/>
                    <a:ext cx="0" cy="1797149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42" name="直接连接符 188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0" y="2145726"/>
                    <a:ext cx="356989" cy="36004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21530" name="组合 176"/>
                <p:cNvGrpSpPr/>
                <p:nvPr/>
              </p:nvGrpSpPr>
              <p:grpSpPr bwMode="auto">
                <a:xfrm flipH="1">
                  <a:off x="720080" y="2084"/>
                  <a:ext cx="720080" cy="2505766"/>
                  <a:chOff x="720080" y="2084"/>
                  <a:chExt cx="720080" cy="2505766"/>
                </a:xfrm>
              </p:grpSpPr>
              <p:cxnSp>
                <p:nvCxnSpPr>
                  <p:cNvPr id="21531" name="直接连接符 177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080120" y="2084"/>
                    <a:ext cx="360040" cy="36004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32" name="直接连接符 178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20080" y="2147810"/>
                    <a:ext cx="720080" cy="357361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33" name="直接连接符 179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20080" y="1067690"/>
                    <a:ext cx="360040" cy="36004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34" name="直接连接符 180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20080" y="1427730"/>
                    <a:ext cx="360040" cy="383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35" name="直接连接符 181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080120" y="350661"/>
                    <a:ext cx="0" cy="1797149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36" name="直接连接符 182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720080" y="2147810"/>
                    <a:ext cx="356989" cy="36004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</p:grpSp>
          <p:grpSp>
            <p:nvGrpSpPr>
              <p:cNvPr id="21514" name="组合 160"/>
              <p:cNvGrpSpPr>
                <a:grpSpLocks noChangeAspect="1"/>
              </p:cNvGrpSpPr>
              <p:nvPr/>
            </p:nvGrpSpPr>
            <p:grpSpPr bwMode="auto">
              <a:xfrm>
                <a:off x="3028950" y="9525"/>
                <a:ext cx="1058541" cy="1079500"/>
                <a:chOff x="0" y="0"/>
                <a:chExt cx="2150701" cy="2160240"/>
              </a:xfrm>
            </p:grpSpPr>
            <p:grpSp>
              <p:nvGrpSpPr>
                <p:cNvPr id="21515" name="组合 161"/>
                <p:cNvGrpSpPr/>
                <p:nvPr/>
              </p:nvGrpSpPr>
              <p:grpSpPr bwMode="auto">
                <a:xfrm>
                  <a:off x="0" y="0"/>
                  <a:ext cx="1080120" cy="2160240"/>
                  <a:chOff x="0" y="0"/>
                  <a:chExt cx="1080120" cy="2160240"/>
                </a:xfrm>
              </p:grpSpPr>
              <p:cxnSp>
                <p:nvCxnSpPr>
                  <p:cNvPr id="21523" name="直接连接符 16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0" y="0"/>
                    <a:ext cx="0" cy="144016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24" name="直接连接符 170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0" y="0"/>
                    <a:ext cx="1080120" cy="72008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25" name="直接连接符 171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0" y="1080120"/>
                    <a:ext cx="1080120" cy="370903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26" name="直接连接符 172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356989" y="1083171"/>
                    <a:ext cx="720080" cy="713978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27" name="直接连接符 173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54136" y="1797149"/>
                    <a:ext cx="0" cy="363091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28" name="直接连接符 174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61565" y="1080120"/>
                    <a:ext cx="715504" cy="107630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grpSp>
              <p:nvGrpSpPr>
                <p:cNvPr id="21516" name="组合 162"/>
                <p:cNvGrpSpPr/>
                <p:nvPr/>
              </p:nvGrpSpPr>
              <p:grpSpPr bwMode="auto">
                <a:xfrm flipH="1">
                  <a:off x="1070581" y="0"/>
                  <a:ext cx="1080120" cy="2160240"/>
                  <a:chOff x="1070581" y="0"/>
                  <a:chExt cx="1080120" cy="2160240"/>
                </a:xfrm>
              </p:grpSpPr>
              <p:cxnSp>
                <p:nvCxnSpPr>
                  <p:cNvPr id="21517" name="直接连接符 16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070581" y="0"/>
                    <a:ext cx="0" cy="144016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18" name="直接连接符 164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1070581" y="0"/>
                    <a:ext cx="1080120" cy="72008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19" name="直接连接符 165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070581" y="1080120"/>
                    <a:ext cx="1080120" cy="370903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20" name="直接连接符 166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427570" y="1083171"/>
                    <a:ext cx="720080" cy="713978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21" name="直接连接符 167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424717" y="1797149"/>
                    <a:ext cx="0" cy="363091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1522" name="直接连接符 168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432146" y="1080120"/>
                    <a:ext cx="715504" cy="1076300"/>
                  </a:xfrm>
                  <a:prstGeom prst="line">
                    <a:avLst/>
                  </a:prstGeom>
                  <a:noFill/>
                  <a:ln w="28575" algn="ctr">
                    <a:solidFill>
                      <a:srgbClr val="000000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</p:grpSp>
        </p:grpSp>
      </p:grpSp>
      <p:sp>
        <p:nvSpPr>
          <p:cNvPr id="21509" name="TextBox 5"/>
          <p:cNvSpPr txBox="1">
            <a:spLocks noChangeArrowheads="1"/>
          </p:cNvSpPr>
          <p:nvPr/>
        </p:nvSpPr>
        <p:spPr bwMode="auto">
          <a:xfrm>
            <a:off x="1106488" y="3895725"/>
            <a:ext cx="7143750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我的结论是：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轴对称图形的对应点到对称轴的方格数（距离）相等。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99" b="37727"/>
          <a:stretch>
            <a:fillRect/>
          </a:stretch>
        </p:blipFill>
        <p:spPr bwMode="auto">
          <a:xfrm>
            <a:off x="1619250" y="-9525"/>
            <a:ext cx="6462713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830513" y="196850"/>
            <a:ext cx="3481387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运用性质解决问题</a:t>
            </a:r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6" b="19257"/>
          <a:stretch>
            <a:fillRect/>
          </a:stretch>
        </p:blipFill>
        <p:spPr bwMode="auto">
          <a:xfrm>
            <a:off x="1798638" y="1608138"/>
            <a:ext cx="5545137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矩形 5"/>
          <p:cNvSpPr>
            <a:spLocks noChangeArrowheads="1"/>
          </p:cNvSpPr>
          <p:nvPr/>
        </p:nvSpPr>
        <p:spPr bwMode="auto">
          <a:xfrm>
            <a:off x="1692274" y="982663"/>
            <a:ext cx="70561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根据对称轴补全下面这个轴对称图形。</a:t>
            </a:r>
            <a:endParaRPr lang="en-US" altLang="zh-CN" sz="3200" b="1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思想气泡: 云 6"/>
          <p:cNvSpPr/>
          <p:nvPr/>
        </p:nvSpPr>
        <p:spPr>
          <a:xfrm>
            <a:off x="5651500" y="3435350"/>
            <a:ext cx="3246438" cy="1485900"/>
          </a:xfrm>
          <a:prstGeom prst="cloudCallout">
            <a:avLst>
              <a:gd name="adj1" fmla="val -56042"/>
              <a:gd name="adj2" fmla="val -49054"/>
            </a:avLst>
          </a:prstGeom>
          <a:solidFill>
            <a:schemeClr val="bg1"/>
          </a:solidFill>
          <a:ln w="19050">
            <a:solidFill>
              <a:srgbClr val="2729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怎样画得又好又快？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3361" y="951700"/>
            <a:ext cx="715538" cy="7226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6" b="19257"/>
          <a:stretch>
            <a:fillRect/>
          </a:stretch>
        </p:blipFill>
        <p:spPr bwMode="auto">
          <a:xfrm>
            <a:off x="1798638" y="700088"/>
            <a:ext cx="5545137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椭圆 2"/>
          <p:cNvSpPr/>
          <p:nvPr/>
        </p:nvSpPr>
        <p:spPr>
          <a:xfrm>
            <a:off x="4549775" y="1004888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275138" y="1828800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457575" y="1828800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992563" y="2371725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724275" y="3192463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549775" y="2630488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792163" y="3916363"/>
            <a:ext cx="75596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AutoNum type="circleNumDbPlain"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“找”，找出图形上每条线段的端点；</a:t>
            </a:r>
            <a:endParaRPr lang="zh-CN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6" b="19257"/>
          <a:stretch>
            <a:fillRect/>
          </a:stretch>
        </p:blipFill>
        <p:spPr bwMode="auto">
          <a:xfrm>
            <a:off x="1798638" y="700088"/>
            <a:ext cx="5545137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椭圆 2"/>
          <p:cNvSpPr/>
          <p:nvPr/>
        </p:nvSpPr>
        <p:spPr>
          <a:xfrm>
            <a:off x="4549775" y="1004888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275138" y="1828800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457575" y="1828800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992563" y="2371725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724275" y="3192463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549775" y="2630488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792163" y="3790950"/>
            <a:ext cx="75596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②“定”，根据对称轴确定每一个端点的对应点；</a:t>
            </a:r>
            <a:endParaRPr lang="zh-CN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>
            <a:off x="4348163" y="1863725"/>
            <a:ext cx="223837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>
            <a:off x="3498850" y="1863725"/>
            <a:ext cx="1073150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>
            <a:off x="4065588" y="2408238"/>
            <a:ext cx="506412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接连接符 16"/>
          <p:cNvCxnSpPr>
            <a:cxnSpLocks noChangeShapeType="1"/>
          </p:cNvCxnSpPr>
          <p:nvPr/>
        </p:nvCxnSpPr>
        <p:spPr bwMode="auto">
          <a:xfrm>
            <a:off x="3797300" y="3213100"/>
            <a:ext cx="774700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直接连接符 18"/>
          <p:cNvCxnSpPr>
            <a:cxnSpLocks noChangeShapeType="1"/>
          </p:cNvCxnSpPr>
          <p:nvPr/>
        </p:nvCxnSpPr>
        <p:spPr bwMode="auto">
          <a:xfrm>
            <a:off x="4572000" y="1863725"/>
            <a:ext cx="287338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直接连接符 20"/>
          <p:cNvCxnSpPr>
            <a:cxnSpLocks noChangeShapeType="1"/>
          </p:cNvCxnSpPr>
          <p:nvPr/>
        </p:nvCxnSpPr>
        <p:spPr bwMode="auto">
          <a:xfrm>
            <a:off x="4572000" y="1863725"/>
            <a:ext cx="1073150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直接连接符 21"/>
          <p:cNvCxnSpPr>
            <a:cxnSpLocks noChangeShapeType="1"/>
          </p:cNvCxnSpPr>
          <p:nvPr/>
        </p:nvCxnSpPr>
        <p:spPr bwMode="auto">
          <a:xfrm>
            <a:off x="4622800" y="2408238"/>
            <a:ext cx="506413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直接连接符 22"/>
          <p:cNvCxnSpPr>
            <a:cxnSpLocks noChangeShapeType="1"/>
          </p:cNvCxnSpPr>
          <p:nvPr/>
        </p:nvCxnSpPr>
        <p:spPr bwMode="auto">
          <a:xfrm>
            <a:off x="4622800" y="3213100"/>
            <a:ext cx="774700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" name="椭圆 23"/>
          <p:cNvSpPr/>
          <p:nvPr/>
        </p:nvSpPr>
        <p:spPr>
          <a:xfrm>
            <a:off x="4822825" y="1824038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5627688" y="1828800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5083175" y="2371725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5354638" y="3176588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75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/>
      <p:bldP spid="24" grpId="0" bldLvl="0" animBg="1"/>
      <p:bldP spid="25" grpId="0" bldLvl="0" animBg="1"/>
      <p:bldP spid="26" grpId="0" bldLvl="0" animBg="1"/>
      <p:bldP spid="27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6" b="19257"/>
          <a:stretch>
            <a:fillRect/>
          </a:stretch>
        </p:blipFill>
        <p:spPr bwMode="auto">
          <a:xfrm>
            <a:off x="1798638" y="700088"/>
            <a:ext cx="5545137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自由: 形状 1"/>
          <p:cNvSpPr/>
          <p:nvPr/>
        </p:nvSpPr>
        <p:spPr>
          <a:xfrm>
            <a:off x="4575175" y="1023938"/>
            <a:ext cx="1087438" cy="2182812"/>
          </a:xfrm>
          <a:custGeom>
            <a:avLst/>
            <a:gdLst>
              <a:gd name="connsiteX0" fmla="*/ 0 w 1087936"/>
              <a:gd name="connsiteY0" fmla="*/ 0 h 2182546"/>
              <a:gd name="connsiteX1" fmla="*/ 273653 w 1087936"/>
              <a:gd name="connsiteY1" fmla="*/ 834306 h 2182546"/>
              <a:gd name="connsiteX2" fmla="*/ 1087936 w 1087936"/>
              <a:gd name="connsiteY2" fmla="*/ 834306 h 2182546"/>
              <a:gd name="connsiteX3" fmla="*/ 533956 w 1087936"/>
              <a:gd name="connsiteY3" fmla="*/ 1374937 h 2182546"/>
              <a:gd name="connsiteX4" fmla="*/ 807609 w 1087936"/>
              <a:gd name="connsiteY4" fmla="*/ 2182546 h 2182546"/>
              <a:gd name="connsiteX5" fmla="*/ 6675 w 1087936"/>
              <a:gd name="connsiteY5" fmla="*/ 1648589 h 2182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7936" h="2182546">
                <a:moveTo>
                  <a:pt x="0" y="0"/>
                </a:moveTo>
                <a:lnTo>
                  <a:pt x="273653" y="834306"/>
                </a:lnTo>
                <a:lnTo>
                  <a:pt x="1087936" y="834306"/>
                </a:lnTo>
                <a:lnTo>
                  <a:pt x="533956" y="1374937"/>
                </a:lnTo>
                <a:lnTo>
                  <a:pt x="807609" y="2182546"/>
                </a:lnTo>
                <a:lnTo>
                  <a:pt x="6675" y="1648589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549775" y="1004888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275138" y="1828800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457575" y="1828800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992563" y="2371725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724275" y="3192463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549775" y="2630488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25610" name="直接连接符 9"/>
          <p:cNvCxnSpPr>
            <a:cxnSpLocks noChangeShapeType="1"/>
          </p:cNvCxnSpPr>
          <p:nvPr/>
        </p:nvCxnSpPr>
        <p:spPr bwMode="auto">
          <a:xfrm>
            <a:off x="4348163" y="1863725"/>
            <a:ext cx="223837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1" name="直接连接符 10"/>
          <p:cNvCxnSpPr>
            <a:cxnSpLocks noChangeShapeType="1"/>
          </p:cNvCxnSpPr>
          <p:nvPr/>
        </p:nvCxnSpPr>
        <p:spPr bwMode="auto">
          <a:xfrm>
            <a:off x="3498850" y="1863725"/>
            <a:ext cx="1073150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2" name="直接连接符 11"/>
          <p:cNvCxnSpPr>
            <a:cxnSpLocks noChangeShapeType="1"/>
          </p:cNvCxnSpPr>
          <p:nvPr/>
        </p:nvCxnSpPr>
        <p:spPr bwMode="auto">
          <a:xfrm>
            <a:off x="4065588" y="2408238"/>
            <a:ext cx="506412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3" name="直接连接符 12"/>
          <p:cNvCxnSpPr>
            <a:cxnSpLocks noChangeShapeType="1"/>
          </p:cNvCxnSpPr>
          <p:nvPr/>
        </p:nvCxnSpPr>
        <p:spPr bwMode="auto">
          <a:xfrm>
            <a:off x="3797300" y="3213100"/>
            <a:ext cx="774700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4" name="直接连接符 13"/>
          <p:cNvCxnSpPr>
            <a:cxnSpLocks noChangeShapeType="1"/>
          </p:cNvCxnSpPr>
          <p:nvPr/>
        </p:nvCxnSpPr>
        <p:spPr bwMode="auto">
          <a:xfrm>
            <a:off x="4572000" y="1863725"/>
            <a:ext cx="287338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5" name="直接连接符 14"/>
          <p:cNvCxnSpPr>
            <a:cxnSpLocks noChangeShapeType="1"/>
          </p:cNvCxnSpPr>
          <p:nvPr/>
        </p:nvCxnSpPr>
        <p:spPr bwMode="auto">
          <a:xfrm>
            <a:off x="4572000" y="1863725"/>
            <a:ext cx="1073150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6" name="直接连接符 15"/>
          <p:cNvCxnSpPr>
            <a:cxnSpLocks noChangeShapeType="1"/>
          </p:cNvCxnSpPr>
          <p:nvPr/>
        </p:nvCxnSpPr>
        <p:spPr bwMode="auto">
          <a:xfrm>
            <a:off x="4622800" y="2408238"/>
            <a:ext cx="506413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7" name="直接连接符 16"/>
          <p:cNvCxnSpPr>
            <a:cxnSpLocks noChangeShapeType="1"/>
          </p:cNvCxnSpPr>
          <p:nvPr/>
        </p:nvCxnSpPr>
        <p:spPr bwMode="auto">
          <a:xfrm>
            <a:off x="4622800" y="3213100"/>
            <a:ext cx="774700" cy="0"/>
          </a:xfrm>
          <a:prstGeom prst="line">
            <a:avLst/>
          </a:prstGeom>
          <a:noFill/>
          <a:ln w="22225">
            <a:solidFill>
              <a:srgbClr val="272973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椭圆 17"/>
          <p:cNvSpPr/>
          <p:nvPr/>
        </p:nvSpPr>
        <p:spPr>
          <a:xfrm>
            <a:off x="4822825" y="1824038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627688" y="1828800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083175" y="2371725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354638" y="3176588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792163" y="3887788"/>
            <a:ext cx="7559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③依次连接这些对应点。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" b="2705"/>
          <a:stretch>
            <a:fillRect/>
          </a:stretch>
        </p:blipFill>
        <p:spPr bwMode="auto">
          <a:xfrm>
            <a:off x="90488" y="101600"/>
            <a:ext cx="8942387" cy="489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4140200" y="1925638"/>
            <a:ext cx="433388" cy="0"/>
          </a:xfrm>
          <a:prstGeom prst="line">
            <a:avLst/>
          </a:prstGeom>
          <a:noFill/>
          <a:ln w="57150" algn="ctr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" name="直接连接符 3"/>
          <p:cNvCxnSpPr>
            <a:cxnSpLocks noChangeShapeType="1"/>
          </p:cNvCxnSpPr>
          <p:nvPr/>
        </p:nvCxnSpPr>
        <p:spPr bwMode="auto">
          <a:xfrm>
            <a:off x="4586288" y="1925638"/>
            <a:ext cx="434975" cy="0"/>
          </a:xfrm>
          <a:prstGeom prst="line">
            <a:avLst/>
          </a:prstGeom>
          <a:noFill/>
          <a:ln w="57150" algn="ctr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直接连接符 4"/>
          <p:cNvCxnSpPr>
            <a:cxnSpLocks noChangeShapeType="1"/>
          </p:cNvCxnSpPr>
          <p:nvPr/>
        </p:nvCxnSpPr>
        <p:spPr bwMode="auto">
          <a:xfrm>
            <a:off x="2900363" y="1924050"/>
            <a:ext cx="1685925" cy="0"/>
          </a:xfrm>
          <a:prstGeom prst="line">
            <a:avLst/>
          </a:prstGeom>
          <a:noFill/>
          <a:ln w="57150" algn="ctr">
            <a:solidFill>
              <a:srgbClr val="FFC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直接连接符 5"/>
          <p:cNvCxnSpPr>
            <a:cxnSpLocks noChangeShapeType="1"/>
          </p:cNvCxnSpPr>
          <p:nvPr/>
        </p:nvCxnSpPr>
        <p:spPr bwMode="auto">
          <a:xfrm>
            <a:off x="4632325" y="1920875"/>
            <a:ext cx="1687513" cy="0"/>
          </a:xfrm>
          <a:prstGeom prst="line">
            <a:avLst/>
          </a:prstGeom>
          <a:noFill/>
          <a:ln w="57150" algn="ctr">
            <a:solidFill>
              <a:srgbClr val="FFC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椭圆 6"/>
          <p:cNvSpPr>
            <a:spLocks noChangeAspect="1"/>
          </p:cNvSpPr>
          <p:nvPr/>
        </p:nvSpPr>
        <p:spPr>
          <a:xfrm>
            <a:off x="4065588" y="1876425"/>
            <a:ext cx="107950" cy="80963"/>
          </a:xfrm>
          <a:prstGeom prst="ellipse">
            <a:avLst/>
          </a:prstGeom>
          <a:solidFill>
            <a:srgbClr val="0066FF"/>
          </a:solidFill>
          <a:ln w="15875" cap="flat" cmpd="sng" algn="ctr">
            <a:solidFill>
              <a:srgbClr val="0066FF"/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3690938" y="2792413"/>
            <a:ext cx="898525" cy="0"/>
          </a:xfrm>
          <a:prstGeom prst="line">
            <a:avLst/>
          </a:prstGeom>
          <a:noFill/>
          <a:ln w="57150" algn="ctr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4559300" y="2792413"/>
            <a:ext cx="900113" cy="0"/>
          </a:xfrm>
          <a:prstGeom prst="line">
            <a:avLst/>
          </a:prstGeom>
          <a:noFill/>
          <a:ln w="57150" algn="ctr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>
            <a:off x="3289300" y="4095750"/>
            <a:ext cx="1249363" cy="0"/>
          </a:xfrm>
          <a:prstGeom prst="line">
            <a:avLst/>
          </a:prstGeom>
          <a:noFill/>
          <a:ln w="57150" algn="ctr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>
            <a:off x="4611688" y="4094163"/>
            <a:ext cx="1252537" cy="0"/>
          </a:xfrm>
          <a:prstGeom prst="line">
            <a:avLst/>
          </a:prstGeom>
          <a:noFill/>
          <a:ln w="57150" algn="ctr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>
            <a:off x="4578350" y="593725"/>
            <a:ext cx="442913" cy="1331913"/>
          </a:xfrm>
          <a:prstGeom prst="line">
            <a:avLst/>
          </a:prstGeom>
          <a:noFill/>
          <a:ln w="28575" algn="ctr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>
            <a:off x="5021263" y="1925638"/>
            <a:ext cx="1298575" cy="0"/>
          </a:xfrm>
          <a:prstGeom prst="line">
            <a:avLst/>
          </a:prstGeom>
          <a:noFill/>
          <a:ln w="38100" algn="ctr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 flipH="1">
            <a:off x="5435600" y="1917700"/>
            <a:ext cx="877888" cy="874713"/>
          </a:xfrm>
          <a:prstGeom prst="line">
            <a:avLst/>
          </a:prstGeom>
          <a:noFill/>
          <a:ln w="28575" algn="ctr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椭圆 14"/>
          <p:cNvSpPr>
            <a:spLocks noChangeAspect="1"/>
          </p:cNvSpPr>
          <p:nvPr/>
        </p:nvSpPr>
        <p:spPr>
          <a:xfrm>
            <a:off x="6265863" y="1885950"/>
            <a:ext cx="107950" cy="80963"/>
          </a:xfrm>
          <a:prstGeom prst="ellipse">
            <a:avLst/>
          </a:prstGeom>
          <a:solidFill>
            <a:srgbClr val="FF0000"/>
          </a:solidFill>
          <a:ln w="15875" cap="flat" cmpd="sng" algn="ctr">
            <a:solidFill>
              <a:srgbClr val="FF0000"/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5797550" y="4037013"/>
            <a:ext cx="107950" cy="80962"/>
          </a:xfrm>
          <a:prstGeom prst="ellipse">
            <a:avLst/>
          </a:prstGeom>
          <a:solidFill>
            <a:srgbClr val="FF0000"/>
          </a:solidFill>
          <a:ln w="15875" cap="flat" cmpd="sng" algn="ctr">
            <a:solidFill>
              <a:srgbClr val="FF0000"/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4983163" y="1865313"/>
            <a:ext cx="107950" cy="80962"/>
          </a:xfrm>
          <a:prstGeom prst="ellipse">
            <a:avLst/>
          </a:prstGeom>
          <a:solidFill>
            <a:srgbClr val="FF0000"/>
          </a:solidFill>
          <a:ln w="15875" cap="flat" cmpd="sng" algn="ctr">
            <a:solidFill>
              <a:srgbClr val="FF0000"/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18" name="椭圆 17"/>
          <p:cNvSpPr>
            <a:spLocks noChangeAspect="1"/>
          </p:cNvSpPr>
          <p:nvPr/>
        </p:nvSpPr>
        <p:spPr>
          <a:xfrm>
            <a:off x="2755900" y="1878013"/>
            <a:ext cx="107950" cy="80962"/>
          </a:xfrm>
          <a:prstGeom prst="ellipse">
            <a:avLst/>
          </a:prstGeom>
          <a:solidFill>
            <a:srgbClr val="0066FF"/>
          </a:solidFill>
          <a:ln w="15875" cap="flat" cmpd="sng" algn="ctr">
            <a:solidFill>
              <a:srgbClr val="0066FF"/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3848100" y="1524000"/>
            <a:ext cx="3175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endParaRPr lang="zh-CN" altLang="en-US" sz="2100" b="1" i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2546350" y="1581150"/>
            <a:ext cx="3175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endParaRPr lang="zh-CN" altLang="en-US" sz="2100" b="1" i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3233738" y="2627313"/>
            <a:ext cx="317500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endParaRPr lang="zh-CN" altLang="en-US" sz="2100" b="1" i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2865438" y="3867150"/>
            <a:ext cx="333375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endParaRPr lang="zh-CN" altLang="en-US" sz="2100" b="1" i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3" name="任意多边形 33"/>
          <p:cNvSpPr>
            <a:spLocks noChangeArrowheads="1"/>
          </p:cNvSpPr>
          <p:nvPr/>
        </p:nvSpPr>
        <p:spPr bwMode="auto">
          <a:xfrm>
            <a:off x="4443413" y="1917700"/>
            <a:ext cx="144462" cy="155575"/>
          </a:xfrm>
          <a:custGeom>
            <a:avLst/>
            <a:gdLst>
              <a:gd name="T0" fmla="*/ 0 w 144379"/>
              <a:gd name="T1" fmla="*/ 0 h 208547"/>
              <a:gd name="T2" fmla="*/ 0 w 144379"/>
              <a:gd name="T3" fmla="*/ 1775 h 208547"/>
              <a:gd name="T4" fmla="*/ 145712 w 144379"/>
              <a:gd name="T5" fmla="*/ 1775 h 208547"/>
              <a:gd name="T6" fmla="*/ 145712 w 144379"/>
              <a:gd name="T7" fmla="*/ 1923 h 208547"/>
              <a:gd name="T8" fmla="*/ 0 60000 65536"/>
              <a:gd name="T9" fmla="*/ 0 60000 65536"/>
              <a:gd name="T10" fmla="*/ 0 60000 65536"/>
              <a:gd name="T11" fmla="*/ 0 60000 65536"/>
              <a:gd name="T12" fmla="*/ 0 w 144379"/>
              <a:gd name="T13" fmla="*/ 0 h 208547"/>
              <a:gd name="T14" fmla="*/ 144379 w 144379"/>
              <a:gd name="T15" fmla="*/ 208547 h 2085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379" h="208547">
                <a:moveTo>
                  <a:pt x="0" y="0"/>
                </a:moveTo>
                <a:lnTo>
                  <a:pt x="0" y="192505"/>
                </a:lnTo>
                <a:lnTo>
                  <a:pt x="144379" y="192505"/>
                </a:lnTo>
                <a:lnTo>
                  <a:pt x="144379" y="208547"/>
                </a:lnTo>
              </a:path>
            </a:pathLst>
          </a:cu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4" name="任意多边形 34"/>
          <p:cNvSpPr>
            <a:spLocks noChangeArrowheads="1"/>
          </p:cNvSpPr>
          <p:nvPr/>
        </p:nvSpPr>
        <p:spPr bwMode="auto">
          <a:xfrm flipH="1">
            <a:off x="4587875" y="1917700"/>
            <a:ext cx="144463" cy="157163"/>
          </a:xfrm>
          <a:custGeom>
            <a:avLst/>
            <a:gdLst>
              <a:gd name="T0" fmla="*/ 0 w 144379"/>
              <a:gd name="T1" fmla="*/ 0 h 208547"/>
              <a:gd name="T2" fmla="*/ 0 w 144379"/>
              <a:gd name="T3" fmla="*/ 2068 h 208547"/>
              <a:gd name="T4" fmla="*/ 145728 w 144379"/>
              <a:gd name="T5" fmla="*/ 2068 h 208547"/>
              <a:gd name="T6" fmla="*/ 145728 w 144379"/>
              <a:gd name="T7" fmla="*/ 2240 h 208547"/>
              <a:gd name="T8" fmla="*/ 0 60000 65536"/>
              <a:gd name="T9" fmla="*/ 0 60000 65536"/>
              <a:gd name="T10" fmla="*/ 0 60000 65536"/>
              <a:gd name="T11" fmla="*/ 0 60000 65536"/>
              <a:gd name="T12" fmla="*/ 0 w 144379"/>
              <a:gd name="T13" fmla="*/ 0 h 208547"/>
              <a:gd name="T14" fmla="*/ 144379 w 144379"/>
              <a:gd name="T15" fmla="*/ 208547 h 2085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379" h="208547">
                <a:moveTo>
                  <a:pt x="0" y="0"/>
                </a:moveTo>
                <a:lnTo>
                  <a:pt x="0" y="192505"/>
                </a:lnTo>
                <a:lnTo>
                  <a:pt x="144379" y="192505"/>
                </a:lnTo>
                <a:lnTo>
                  <a:pt x="144379" y="208547"/>
                </a:lnTo>
              </a:path>
            </a:pathLst>
          </a:cu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5" name="任意多边形 38"/>
          <p:cNvSpPr>
            <a:spLocks noChangeArrowheads="1"/>
          </p:cNvSpPr>
          <p:nvPr/>
        </p:nvSpPr>
        <p:spPr bwMode="auto">
          <a:xfrm>
            <a:off x="4441825" y="2797175"/>
            <a:ext cx="144463" cy="157163"/>
          </a:xfrm>
          <a:custGeom>
            <a:avLst/>
            <a:gdLst>
              <a:gd name="T0" fmla="*/ 0 w 144379"/>
              <a:gd name="T1" fmla="*/ 0 h 208547"/>
              <a:gd name="T2" fmla="*/ 0 w 144379"/>
              <a:gd name="T3" fmla="*/ 2084 h 208547"/>
              <a:gd name="T4" fmla="*/ 145725 w 144379"/>
              <a:gd name="T5" fmla="*/ 2084 h 208547"/>
              <a:gd name="T6" fmla="*/ 145725 w 144379"/>
              <a:gd name="T7" fmla="*/ 2258 h 208547"/>
              <a:gd name="T8" fmla="*/ 0 60000 65536"/>
              <a:gd name="T9" fmla="*/ 0 60000 65536"/>
              <a:gd name="T10" fmla="*/ 0 60000 65536"/>
              <a:gd name="T11" fmla="*/ 0 60000 65536"/>
              <a:gd name="T12" fmla="*/ 0 w 144379"/>
              <a:gd name="T13" fmla="*/ 0 h 208547"/>
              <a:gd name="T14" fmla="*/ 144379 w 144379"/>
              <a:gd name="T15" fmla="*/ 208547 h 2085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379" h="208547">
                <a:moveTo>
                  <a:pt x="0" y="0"/>
                </a:moveTo>
                <a:lnTo>
                  <a:pt x="0" y="192505"/>
                </a:lnTo>
                <a:lnTo>
                  <a:pt x="144379" y="192505"/>
                </a:lnTo>
                <a:lnTo>
                  <a:pt x="144379" y="208547"/>
                </a:lnTo>
              </a:path>
            </a:pathLst>
          </a:cu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6" name="任意多边形 39"/>
          <p:cNvSpPr>
            <a:spLocks noChangeArrowheads="1"/>
          </p:cNvSpPr>
          <p:nvPr/>
        </p:nvSpPr>
        <p:spPr bwMode="auto">
          <a:xfrm flipH="1">
            <a:off x="4587875" y="2795588"/>
            <a:ext cx="142875" cy="157162"/>
          </a:xfrm>
          <a:custGeom>
            <a:avLst/>
            <a:gdLst>
              <a:gd name="T0" fmla="*/ 0 w 144379"/>
              <a:gd name="T1" fmla="*/ 0 h 208547"/>
              <a:gd name="T2" fmla="*/ 0 w 144379"/>
              <a:gd name="T3" fmla="*/ 2084 h 208547"/>
              <a:gd name="T4" fmla="*/ 122109 w 144379"/>
              <a:gd name="T5" fmla="*/ 2084 h 208547"/>
              <a:gd name="T6" fmla="*/ 122109 w 144379"/>
              <a:gd name="T7" fmla="*/ 2257 h 208547"/>
              <a:gd name="T8" fmla="*/ 0 60000 65536"/>
              <a:gd name="T9" fmla="*/ 0 60000 65536"/>
              <a:gd name="T10" fmla="*/ 0 60000 65536"/>
              <a:gd name="T11" fmla="*/ 0 60000 65536"/>
              <a:gd name="T12" fmla="*/ 0 w 144379"/>
              <a:gd name="T13" fmla="*/ 0 h 208547"/>
              <a:gd name="T14" fmla="*/ 144379 w 144379"/>
              <a:gd name="T15" fmla="*/ 208547 h 2085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379" h="208547">
                <a:moveTo>
                  <a:pt x="0" y="0"/>
                </a:moveTo>
                <a:lnTo>
                  <a:pt x="0" y="192505"/>
                </a:lnTo>
                <a:lnTo>
                  <a:pt x="144379" y="192505"/>
                </a:lnTo>
                <a:lnTo>
                  <a:pt x="144379" y="208547"/>
                </a:lnTo>
              </a:path>
            </a:pathLst>
          </a:cu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7" name="任意多边形 40"/>
          <p:cNvSpPr>
            <a:spLocks noChangeArrowheads="1"/>
          </p:cNvSpPr>
          <p:nvPr/>
        </p:nvSpPr>
        <p:spPr bwMode="auto">
          <a:xfrm>
            <a:off x="4441825" y="4092575"/>
            <a:ext cx="144463" cy="157163"/>
          </a:xfrm>
          <a:custGeom>
            <a:avLst/>
            <a:gdLst>
              <a:gd name="T0" fmla="*/ 0 w 144379"/>
              <a:gd name="T1" fmla="*/ 0 h 208547"/>
              <a:gd name="T2" fmla="*/ 0 w 144379"/>
              <a:gd name="T3" fmla="*/ 2084 h 208547"/>
              <a:gd name="T4" fmla="*/ 145727 w 144379"/>
              <a:gd name="T5" fmla="*/ 2084 h 208547"/>
              <a:gd name="T6" fmla="*/ 145727 w 144379"/>
              <a:gd name="T7" fmla="*/ 2258 h 208547"/>
              <a:gd name="T8" fmla="*/ 0 60000 65536"/>
              <a:gd name="T9" fmla="*/ 0 60000 65536"/>
              <a:gd name="T10" fmla="*/ 0 60000 65536"/>
              <a:gd name="T11" fmla="*/ 0 60000 65536"/>
              <a:gd name="T12" fmla="*/ 0 w 144379"/>
              <a:gd name="T13" fmla="*/ 0 h 208547"/>
              <a:gd name="T14" fmla="*/ 144379 w 144379"/>
              <a:gd name="T15" fmla="*/ 208547 h 2085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379" h="208547">
                <a:moveTo>
                  <a:pt x="0" y="0"/>
                </a:moveTo>
                <a:lnTo>
                  <a:pt x="0" y="192505"/>
                </a:lnTo>
                <a:lnTo>
                  <a:pt x="144379" y="192505"/>
                </a:lnTo>
                <a:lnTo>
                  <a:pt x="144379" y="208547"/>
                </a:lnTo>
              </a:path>
            </a:pathLst>
          </a:cu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8" name="任意多边形 41"/>
          <p:cNvSpPr>
            <a:spLocks noChangeArrowheads="1"/>
          </p:cNvSpPr>
          <p:nvPr/>
        </p:nvSpPr>
        <p:spPr bwMode="auto">
          <a:xfrm flipH="1">
            <a:off x="4586288" y="4094163"/>
            <a:ext cx="144462" cy="155575"/>
          </a:xfrm>
          <a:custGeom>
            <a:avLst/>
            <a:gdLst>
              <a:gd name="T0" fmla="*/ 0 w 144379"/>
              <a:gd name="T1" fmla="*/ 0 h 208547"/>
              <a:gd name="T2" fmla="*/ 0 w 144379"/>
              <a:gd name="T3" fmla="*/ 1775 h 208547"/>
              <a:gd name="T4" fmla="*/ 145715 w 144379"/>
              <a:gd name="T5" fmla="*/ 1775 h 208547"/>
              <a:gd name="T6" fmla="*/ 145715 w 144379"/>
              <a:gd name="T7" fmla="*/ 1923 h 208547"/>
              <a:gd name="T8" fmla="*/ 0 60000 65536"/>
              <a:gd name="T9" fmla="*/ 0 60000 65536"/>
              <a:gd name="T10" fmla="*/ 0 60000 65536"/>
              <a:gd name="T11" fmla="*/ 0 60000 65536"/>
              <a:gd name="T12" fmla="*/ 0 w 144379"/>
              <a:gd name="T13" fmla="*/ 0 h 208547"/>
              <a:gd name="T14" fmla="*/ 144379 w 144379"/>
              <a:gd name="T15" fmla="*/ 208547 h 2085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379" h="208547">
                <a:moveTo>
                  <a:pt x="0" y="0"/>
                </a:moveTo>
                <a:lnTo>
                  <a:pt x="0" y="192505"/>
                </a:lnTo>
                <a:lnTo>
                  <a:pt x="144379" y="192505"/>
                </a:lnTo>
                <a:lnTo>
                  <a:pt x="144379" y="208547"/>
                </a:lnTo>
              </a:path>
            </a:pathLst>
          </a:cu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29" name="椭圆 28"/>
          <p:cNvSpPr>
            <a:spLocks noChangeAspect="1"/>
          </p:cNvSpPr>
          <p:nvPr/>
        </p:nvSpPr>
        <p:spPr>
          <a:xfrm>
            <a:off x="3240088" y="4060825"/>
            <a:ext cx="107950" cy="80963"/>
          </a:xfrm>
          <a:prstGeom prst="ellipse">
            <a:avLst/>
          </a:prstGeom>
          <a:solidFill>
            <a:srgbClr val="0066FF"/>
          </a:solidFill>
          <a:ln w="15875" cap="flat" cmpd="sng" algn="ctr">
            <a:solidFill>
              <a:srgbClr val="0066FF"/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30" name="椭圆 29"/>
          <p:cNvSpPr>
            <a:spLocks noChangeAspect="1"/>
          </p:cNvSpPr>
          <p:nvPr/>
        </p:nvSpPr>
        <p:spPr>
          <a:xfrm>
            <a:off x="3630613" y="2776538"/>
            <a:ext cx="107950" cy="80962"/>
          </a:xfrm>
          <a:prstGeom prst="ellipse">
            <a:avLst/>
          </a:prstGeom>
          <a:solidFill>
            <a:srgbClr val="0066FF"/>
          </a:solidFill>
          <a:ln w="15875" cap="flat" cmpd="sng" algn="ctr">
            <a:solidFill>
              <a:srgbClr val="0066FF"/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cxnSp>
        <p:nvCxnSpPr>
          <p:cNvPr id="31" name="直接连接符 30"/>
          <p:cNvCxnSpPr>
            <a:cxnSpLocks noChangeShapeType="1"/>
          </p:cNvCxnSpPr>
          <p:nvPr/>
        </p:nvCxnSpPr>
        <p:spPr bwMode="auto">
          <a:xfrm>
            <a:off x="5424488" y="2781300"/>
            <a:ext cx="455612" cy="1312863"/>
          </a:xfrm>
          <a:prstGeom prst="line">
            <a:avLst/>
          </a:prstGeom>
          <a:noFill/>
          <a:ln w="28575" algn="ctr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直接连接符 31"/>
          <p:cNvCxnSpPr>
            <a:cxnSpLocks noChangeShapeType="1"/>
          </p:cNvCxnSpPr>
          <p:nvPr/>
        </p:nvCxnSpPr>
        <p:spPr bwMode="auto">
          <a:xfrm flipH="1" flipV="1">
            <a:off x="4564063" y="3200400"/>
            <a:ext cx="1316037" cy="893763"/>
          </a:xfrm>
          <a:prstGeom prst="line">
            <a:avLst/>
          </a:prstGeom>
          <a:noFill/>
          <a:ln w="28575" algn="ctr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椭圆 32"/>
          <p:cNvSpPr>
            <a:spLocks noChangeAspect="1"/>
          </p:cNvSpPr>
          <p:nvPr/>
        </p:nvSpPr>
        <p:spPr>
          <a:xfrm>
            <a:off x="5391150" y="2743200"/>
            <a:ext cx="107950" cy="80963"/>
          </a:xfrm>
          <a:prstGeom prst="ellipse">
            <a:avLst/>
          </a:prstGeom>
          <a:solidFill>
            <a:srgbClr val="FF0000"/>
          </a:solidFill>
          <a:ln w="15875" cap="flat" cmpd="sng" algn="ctr">
            <a:solidFill>
              <a:srgbClr val="FF0000"/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34" name="任意多边形 51"/>
          <p:cNvSpPr>
            <a:spLocks noChangeArrowheads="1"/>
          </p:cNvSpPr>
          <p:nvPr/>
        </p:nvSpPr>
        <p:spPr bwMode="auto">
          <a:xfrm flipV="1">
            <a:off x="4443413" y="1779588"/>
            <a:ext cx="104775" cy="114300"/>
          </a:xfrm>
          <a:custGeom>
            <a:avLst/>
            <a:gdLst>
              <a:gd name="T0" fmla="*/ 0 w 144379"/>
              <a:gd name="T1" fmla="*/ 0 h 208547"/>
              <a:gd name="T2" fmla="*/ 0 w 144379"/>
              <a:gd name="T3" fmla="*/ 9 h 208547"/>
              <a:gd name="T4" fmla="*/ 619 w 144379"/>
              <a:gd name="T5" fmla="*/ 9 h 208547"/>
              <a:gd name="T6" fmla="*/ 619 w 144379"/>
              <a:gd name="T7" fmla="*/ 10 h 208547"/>
              <a:gd name="T8" fmla="*/ 0 60000 65536"/>
              <a:gd name="T9" fmla="*/ 0 60000 65536"/>
              <a:gd name="T10" fmla="*/ 0 60000 65536"/>
              <a:gd name="T11" fmla="*/ 0 60000 65536"/>
              <a:gd name="T12" fmla="*/ 0 w 144379"/>
              <a:gd name="T13" fmla="*/ 0 h 208547"/>
              <a:gd name="T14" fmla="*/ 144379 w 144379"/>
              <a:gd name="T15" fmla="*/ 208547 h 2085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379" h="208547">
                <a:moveTo>
                  <a:pt x="0" y="0"/>
                </a:moveTo>
                <a:lnTo>
                  <a:pt x="0" y="192505"/>
                </a:lnTo>
                <a:lnTo>
                  <a:pt x="144379" y="192505"/>
                </a:lnTo>
                <a:lnTo>
                  <a:pt x="144379" y="208547"/>
                </a:lnTo>
              </a:path>
            </a:pathLst>
          </a:custGeom>
          <a:noFill/>
          <a:ln w="28575" algn="ctr">
            <a:solidFill>
              <a:srgbClr val="FFC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35" name="任意多边形 52"/>
          <p:cNvSpPr>
            <a:spLocks noChangeArrowheads="1"/>
          </p:cNvSpPr>
          <p:nvPr/>
        </p:nvSpPr>
        <p:spPr bwMode="auto">
          <a:xfrm flipH="1" flipV="1">
            <a:off x="4618038" y="1782763"/>
            <a:ext cx="104775" cy="112712"/>
          </a:xfrm>
          <a:custGeom>
            <a:avLst/>
            <a:gdLst>
              <a:gd name="T0" fmla="*/ 0 w 144379"/>
              <a:gd name="T1" fmla="*/ 0 h 208547"/>
              <a:gd name="T2" fmla="*/ 0 w 144379"/>
              <a:gd name="T3" fmla="*/ 8 h 208547"/>
              <a:gd name="T4" fmla="*/ 619 w 144379"/>
              <a:gd name="T5" fmla="*/ 8 h 208547"/>
              <a:gd name="T6" fmla="*/ 619 w 144379"/>
              <a:gd name="T7" fmla="*/ 8 h 208547"/>
              <a:gd name="T8" fmla="*/ 0 60000 65536"/>
              <a:gd name="T9" fmla="*/ 0 60000 65536"/>
              <a:gd name="T10" fmla="*/ 0 60000 65536"/>
              <a:gd name="T11" fmla="*/ 0 60000 65536"/>
              <a:gd name="T12" fmla="*/ 0 w 144379"/>
              <a:gd name="T13" fmla="*/ 0 h 208547"/>
              <a:gd name="T14" fmla="*/ 144379 w 144379"/>
              <a:gd name="T15" fmla="*/ 208547 h 20854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379" h="208547">
                <a:moveTo>
                  <a:pt x="0" y="0"/>
                </a:moveTo>
                <a:lnTo>
                  <a:pt x="0" y="192505"/>
                </a:lnTo>
                <a:lnTo>
                  <a:pt x="144379" y="192505"/>
                </a:lnTo>
                <a:lnTo>
                  <a:pt x="144379" y="208547"/>
                </a:lnTo>
              </a:path>
            </a:pathLst>
          </a:custGeom>
          <a:noFill/>
          <a:ln w="28575" algn="ctr">
            <a:solidFill>
              <a:srgbClr val="FFC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grpSp>
        <p:nvGrpSpPr>
          <p:cNvPr id="36" name="组合 2"/>
          <p:cNvGrpSpPr/>
          <p:nvPr/>
        </p:nvGrpSpPr>
        <p:grpSpPr bwMode="auto">
          <a:xfrm>
            <a:off x="5043488" y="1549400"/>
            <a:ext cx="635000" cy="482600"/>
            <a:chOff x="4411134" y="368955"/>
            <a:chExt cx="846967" cy="643040"/>
          </a:xfrm>
        </p:grpSpPr>
        <p:sp>
          <p:nvSpPr>
            <p:cNvPr id="37" name="文本框 36"/>
            <p:cNvSpPr txBox="1">
              <a:spLocks noChangeArrowheads="1"/>
            </p:cNvSpPr>
            <p:nvPr/>
          </p:nvSpPr>
          <p:spPr bwMode="auto">
            <a:xfrm>
              <a:off x="4411134" y="368955"/>
              <a:ext cx="484888" cy="55419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i="1" kern="0">
                  <a:solidFill>
                    <a:srgbClr val="FF0000"/>
                  </a:solidFill>
                  <a:latin typeface="Times New Roman" panose="02020603050405020304" pitchFamily="18" charset="0"/>
                </a:rPr>
                <a:t>A</a:t>
              </a:r>
              <a:endParaRPr lang="zh-CN" altLang="en-US" sz="2100" b="1" i="1" kern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8" name="文本框 1"/>
            <p:cNvSpPr txBox="1">
              <a:spLocks noChangeArrowheads="1"/>
            </p:cNvSpPr>
            <p:nvPr/>
          </p:nvSpPr>
          <p:spPr bwMode="auto">
            <a:xfrm>
              <a:off x="4601702" y="396454"/>
              <a:ext cx="656399" cy="61554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kern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＇</a:t>
              </a:r>
              <a:endParaRPr lang="zh-CN" altLang="en-US" sz="2400" kern="0">
                <a:solidFill>
                  <a:srgbClr val="FF0000"/>
                </a:solidFill>
              </a:endParaRPr>
            </a:p>
          </p:txBody>
        </p:sp>
      </p:grpSp>
      <p:grpSp>
        <p:nvGrpSpPr>
          <p:cNvPr id="39" name="组合 42"/>
          <p:cNvGrpSpPr/>
          <p:nvPr/>
        </p:nvGrpSpPr>
        <p:grpSpPr bwMode="auto">
          <a:xfrm>
            <a:off x="6356350" y="1655763"/>
            <a:ext cx="652463" cy="474662"/>
            <a:chOff x="4411134" y="368955"/>
            <a:chExt cx="869995" cy="631594"/>
          </a:xfrm>
        </p:grpSpPr>
        <p:sp>
          <p:nvSpPr>
            <p:cNvPr id="40" name="文本框 43"/>
            <p:cNvSpPr txBox="1">
              <a:spLocks noChangeArrowheads="1"/>
            </p:cNvSpPr>
            <p:nvPr/>
          </p:nvSpPr>
          <p:spPr bwMode="auto">
            <a:xfrm>
              <a:off x="4411134" y="368955"/>
              <a:ext cx="484742" cy="55343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i="1" kern="0">
                  <a:solidFill>
                    <a:srgbClr val="FF0000"/>
                  </a:solidFill>
                  <a:latin typeface="Times New Roman" panose="02020603050405020304" pitchFamily="18" charset="0"/>
                </a:rPr>
                <a:t>B</a:t>
              </a:r>
              <a:endParaRPr lang="zh-CN" altLang="en-US" sz="2100" b="1" i="1" kern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1" name="文本框 44"/>
            <p:cNvSpPr txBox="1">
              <a:spLocks noChangeArrowheads="1"/>
            </p:cNvSpPr>
            <p:nvPr/>
          </p:nvSpPr>
          <p:spPr bwMode="auto">
            <a:xfrm>
              <a:off x="4624929" y="385854"/>
              <a:ext cx="656200" cy="61469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kern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＇</a:t>
              </a:r>
              <a:endParaRPr lang="zh-CN" altLang="en-US" sz="2400" kern="0">
                <a:solidFill>
                  <a:srgbClr val="FF0000"/>
                </a:solidFill>
              </a:endParaRPr>
            </a:p>
          </p:txBody>
        </p:sp>
      </p:grpSp>
      <p:grpSp>
        <p:nvGrpSpPr>
          <p:cNvPr id="42" name="组合 45"/>
          <p:cNvGrpSpPr/>
          <p:nvPr/>
        </p:nvGrpSpPr>
        <p:grpSpPr bwMode="auto">
          <a:xfrm>
            <a:off x="5510213" y="2611438"/>
            <a:ext cx="685800" cy="461962"/>
            <a:chOff x="4411134" y="357407"/>
            <a:chExt cx="913649" cy="615554"/>
          </a:xfrm>
        </p:grpSpPr>
        <p:sp>
          <p:nvSpPr>
            <p:cNvPr id="43" name="文本框 46"/>
            <p:cNvSpPr txBox="1">
              <a:spLocks noChangeArrowheads="1"/>
            </p:cNvSpPr>
            <p:nvPr/>
          </p:nvSpPr>
          <p:spPr bwMode="auto">
            <a:xfrm>
              <a:off x="4411134" y="367983"/>
              <a:ext cx="486433" cy="55421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i="1" kern="0">
                  <a:solidFill>
                    <a:srgbClr val="FF0000"/>
                  </a:solidFill>
                  <a:latin typeface="Times New Roman" panose="02020603050405020304" pitchFamily="18" charset="0"/>
                </a:rPr>
                <a:t>C</a:t>
              </a:r>
              <a:endParaRPr lang="zh-CN" altLang="en-US" sz="2100" b="1" i="1" kern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4" name="文本框 47"/>
            <p:cNvSpPr txBox="1">
              <a:spLocks noChangeArrowheads="1"/>
            </p:cNvSpPr>
            <p:nvPr/>
          </p:nvSpPr>
          <p:spPr bwMode="auto">
            <a:xfrm>
              <a:off x="4669155" y="357407"/>
              <a:ext cx="655628" cy="615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kern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＇</a:t>
              </a:r>
              <a:endParaRPr lang="zh-CN" altLang="en-US" sz="2400" kern="0">
                <a:solidFill>
                  <a:srgbClr val="FF0000"/>
                </a:solidFill>
              </a:endParaRPr>
            </a:p>
          </p:txBody>
        </p:sp>
      </p:grpSp>
      <p:grpSp>
        <p:nvGrpSpPr>
          <p:cNvPr id="45" name="组合 48"/>
          <p:cNvGrpSpPr/>
          <p:nvPr/>
        </p:nvGrpSpPr>
        <p:grpSpPr bwMode="auto">
          <a:xfrm>
            <a:off x="5891213" y="3841750"/>
            <a:ext cx="646112" cy="461963"/>
            <a:chOff x="4411134" y="350704"/>
            <a:chExt cx="861821" cy="615554"/>
          </a:xfrm>
        </p:grpSpPr>
        <p:sp>
          <p:nvSpPr>
            <p:cNvPr id="46" name="文本框 49"/>
            <p:cNvSpPr txBox="1">
              <a:spLocks noChangeArrowheads="1"/>
            </p:cNvSpPr>
            <p:nvPr/>
          </p:nvSpPr>
          <p:spPr bwMode="auto">
            <a:xfrm>
              <a:off x="4411134" y="369742"/>
              <a:ext cx="503965" cy="5542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i="1" kern="0">
                  <a:solidFill>
                    <a:srgbClr val="FF0000"/>
                  </a:solidFill>
                  <a:latin typeface="Times New Roman" panose="02020603050405020304" pitchFamily="18" charset="0"/>
                </a:rPr>
                <a:t>D</a:t>
              </a:r>
              <a:endParaRPr lang="zh-CN" altLang="en-US" sz="2100" b="1" i="1" kern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7" name="文本框 50"/>
            <p:cNvSpPr txBox="1">
              <a:spLocks noChangeArrowheads="1"/>
            </p:cNvSpPr>
            <p:nvPr/>
          </p:nvSpPr>
          <p:spPr bwMode="auto">
            <a:xfrm>
              <a:off x="4616531" y="350704"/>
              <a:ext cx="656424" cy="615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kern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＇</a:t>
              </a:r>
              <a:endParaRPr lang="zh-CN" altLang="en-US" sz="2400" kern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emph" presetSubtype="0" repeatCount="2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mph" presetSubtype="0" repeatCount="2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emph" presetSubtype="0" repeatCount="2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mph" presetSubtype="0" repeatCount="2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emph" presetSubtype="0" repeatCount="3000" fill="hold" grpId="2" nodeType="click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5" presetClass="emph" presetSubtype="0" repeatCount="3000" fill="hold" grpId="2" nodeType="click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00"/>
                            </p:stCondLst>
                            <p:childTnLst>
                              <p:par>
                                <p:cTn id="1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00"/>
                            </p:stCondLst>
                            <p:childTnLst>
                              <p:par>
                                <p:cTn id="1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500"/>
                            </p:stCondLst>
                            <p:childTnLst>
                              <p:par>
                                <p:cTn id="1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500"/>
                            </p:stCondLst>
                            <p:childTnLst>
                              <p:par>
                                <p:cTn id="18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15" grpId="0" animBg="1"/>
      <p:bldP spid="16" grpId="0" animBg="1"/>
      <p:bldP spid="17" grpId="0" animBg="1"/>
      <p:bldP spid="18" grpId="0" animBg="1"/>
      <p:bldP spid="18" grpId="1" animBg="1"/>
      <p:bldP spid="18" grpId="2" animBg="1"/>
      <p:bldP spid="19" grpId="0"/>
      <p:bldP spid="20" grpId="0"/>
      <p:bldP spid="21" grpId="0"/>
      <p:bldP spid="22" grpId="0"/>
      <p:bldP spid="29" grpId="0" animBg="1"/>
      <p:bldP spid="29" grpId="1" animBg="1"/>
      <p:bldP spid="30" grpId="0" animBg="1"/>
      <p:bldP spid="30" grpId="1" animBg="1"/>
      <p:bldP spid="3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99" b="37727"/>
          <a:stretch>
            <a:fillRect/>
          </a:stretch>
        </p:blipFill>
        <p:spPr bwMode="auto">
          <a:xfrm>
            <a:off x="1763713" y="-9525"/>
            <a:ext cx="63373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矩形 2"/>
          <p:cNvSpPr>
            <a:spLocks noChangeArrowheads="1"/>
          </p:cNvSpPr>
          <p:nvPr/>
        </p:nvSpPr>
        <p:spPr bwMode="auto">
          <a:xfrm>
            <a:off x="467544" y="1419622"/>
            <a:ext cx="828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说一说轴对称图形有哪些特点？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749300" y="2149475"/>
            <a:ext cx="7188186" cy="1808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对称轴两侧的图形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完全重合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对应点到对称轴的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距离相等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对应点之间的连线与对称轴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互相垂直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5575" y="195263"/>
            <a:ext cx="3892550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巩固练习，加强运用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860290" y="974725"/>
            <a:ext cx="362140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P80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1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1"/>
          <p:cNvSpPr>
            <a:spLocks noChangeArrowheads="1"/>
          </p:cNvSpPr>
          <p:nvPr/>
        </p:nvSpPr>
        <p:spPr bwMode="auto">
          <a:xfrm>
            <a:off x="431800" y="942975"/>
            <a:ext cx="8388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试一试，画出下面这个轴对称图形的另一半。</a:t>
            </a:r>
            <a:endParaRPr lang="en-US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Group 2916"/>
          <p:cNvGraphicFramePr>
            <a:graphicFrameLocks noGrp="1"/>
          </p:cNvGraphicFramePr>
          <p:nvPr/>
        </p:nvGraphicFramePr>
        <p:xfrm>
          <a:off x="906463" y="1709738"/>
          <a:ext cx="4248150" cy="2682878"/>
        </p:xfrm>
        <a:graphic>
          <a:graphicData uri="http://schemas.openxmlformats.org/drawingml/2006/table">
            <a:tbl>
              <a:tblPr/>
              <a:tblGrid>
                <a:gridCol w="236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0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28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65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13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17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65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3336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365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3653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3653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3653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3653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3336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36538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36537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24389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9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9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9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9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89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89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89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389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389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89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竖卷形 4"/>
          <p:cNvSpPr>
            <a:spLocks noChangeArrowheads="1"/>
          </p:cNvSpPr>
          <p:nvPr/>
        </p:nvSpPr>
        <p:spPr bwMode="auto">
          <a:xfrm>
            <a:off x="5362575" y="1722438"/>
            <a:ext cx="3259138" cy="2247900"/>
          </a:xfrm>
          <a:prstGeom prst="verticalScroll">
            <a:avLst>
              <a:gd name="adj" fmla="val 12500"/>
            </a:avLst>
          </a:prstGeom>
          <a:solidFill>
            <a:srgbClr val="CCECFF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 kern="0">
              <a:solidFill>
                <a:prstClr val="black"/>
              </a:solidFill>
              <a:latin typeface="楷体_GB2312" panose="02010609030101010101" pitchFamily="49" charset="-122"/>
            </a:endParaRPr>
          </a:p>
        </p:txBody>
      </p:sp>
      <p:sp>
        <p:nvSpPr>
          <p:cNvPr id="5" name="TextBox 19"/>
          <p:cNvSpPr txBox="1">
            <a:spLocks noChangeArrowheads="1"/>
          </p:cNvSpPr>
          <p:nvPr/>
        </p:nvSpPr>
        <p:spPr bwMode="auto">
          <a:xfrm>
            <a:off x="5697538" y="2095500"/>
            <a:ext cx="2713037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第一步：找到关键点；</a:t>
            </a:r>
          </a:p>
        </p:txBody>
      </p:sp>
      <p:sp>
        <p:nvSpPr>
          <p:cNvPr id="6" name="TextBox 20"/>
          <p:cNvSpPr txBox="1">
            <a:spLocks noChangeArrowheads="1"/>
          </p:cNvSpPr>
          <p:nvPr/>
        </p:nvSpPr>
        <p:spPr bwMode="auto">
          <a:xfrm>
            <a:off x="5697538" y="2508250"/>
            <a:ext cx="2554287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第二步：通过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数格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找到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对应点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</a:p>
        </p:txBody>
      </p:sp>
      <p:sp>
        <p:nvSpPr>
          <p:cNvPr id="7" name="TextBox 21"/>
          <p:cNvSpPr txBox="1">
            <a:spLocks noChangeArrowheads="1"/>
          </p:cNvSpPr>
          <p:nvPr/>
        </p:nvSpPr>
        <p:spPr bwMode="auto">
          <a:xfrm>
            <a:off x="5697538" y="3305175"/>
            <a:ext cx="279717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第三步：顺次连线。</a:t>
            </a:r>
          </a:p>
        </p:txBody>
      </p:sp>
      <p:sp>
        <p:nvSpPr>
          <p:cNvPr id="8" name="TextBox 26"/>
          <p:cNvSpPr txBox="1">
            <a:spLocks noChangeArrowheads="1"/>
          </p:cNvSpPr>
          <p:nvPr/>
        </p:nvSpPr>
        <p:spPr bwMode="auto">
          <a:xfrm>
            <a:off x="1543050" y="1612900"/>
            <a:ext cx="731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000" b="1" i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28910" name="Group 939"/>
          <p:cNvGrpSpPr/>
          <p:nvPr/>
        </p:nvGrpSpPr>
        <p:grpSpPr bwMode="auto">
          <a:xfrm>
            <a:off x="1841500" y="1949450"/>
            <a:ext cx="1204913" cy="2200275"/>
            <a:chOff x="1200" y="1533"/>
            <a:chExt cx="759" cy="1386"/>
          </a:xfrm>
        </p:grpSpPr>
        <p:sp>
          <p:nvSpPr>
            <p:cNvPr id="10" name="Line 931"/>
            <p:cNvSpPr>
              <a:spLocks noChangeShapeType="1"/>
            </p:cNvSpPr>
            <p:nvPr/>
          </p:nvSpPr>
          <p:spPr bwMode="auto">
            <a:xfrm>
              <a:off x="1207" y="1537"/>
              <a:ext cx="293" cy="1382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kern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endParaRPr>
            </a:p>
          </p:txBody>
        </p:sp>
        <p:sp>
          <p:nvSpPr>
            <p:cNvPr id="11" name="Line 932"/>
            <p:cNvSpPr>
              <a:spLocks noChangeShapeType="1"/>
            </p:cNvSpPr>
            <p:nvPr/>
          </p:nvSpPr>
          <p:spPr bwMode="auto">
            <a:xfrm>
              <a:off x="1200" y="1533"/>
              <a:ext cx="759" cy="315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kern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endParaRPr>
            </a:p>
          </p:txBody>
        </p:sp>
        <p:sp>
          <p:nvSpPr>
            <p:cNvPr id="12" name="Line 933"/>
            <p:cNvSpPr>
              <a:spLocks noChangeShapeType="1"/>
            </p:cNvSpPr>
            <p:nvPr/>
          </p:nvSpPr>
          <p:spPr bwMode="auto">
            <a:xfrm flipV="1">
              <a:off x="1500" y="2608"/>
              <a:ext cx="453" cy="311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kern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endParaRPr>
            </a:p>
          </p:txBody>
        </p:sp>
      </p:grpSp>
      <p:sp>
        <p:nvSpPr>
          <p:cNvPr id="13" name="Oval 18"/>
          <p:cNvSpPr>
            <a:spLocks noChangeArrowheads="1"/>
          </p:cNvSpPr>
          <p:nvPr/>
        </p:nvSpPr>
        <p:spPr bwMode="auto">
          <a:xfrm>
            <a:off x="1811338" y="1920875"/>
            <a:ext cx="73025" cy="73025"/>
          </a:xfrm>
          <a:prstGeom prst="ellipse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 sz="2000" b="1">
              <a:solidFill>
                <a:srgbClr val="0066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>
            <a:off x="3048000" y="1954213"/>
            <a:ext cx="1150938" cy="0"/>
          </a:xfrm>
          <a:prstGeom prst="line">
            <a:avLst/>
          </a:prstGeom>
          <a:noFill/>
          <a:ln w="22225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连接符 14"/>
          <p:cNvCxnSpPr>
            <a:cxnSpLocks noChangeShapeType="1"/>
          </p:cNvCxnSpPr>
          <p:nvPr/>
        </p:nvCxnSpPr>
        <p:spPr bwMode="auto">
          <a:xfrm>
            <a:off x="1866900" y="1954213"/>
            <a:ext cx="1150938" cy="0"/>
          </a:xfrm>
          <a:prstGeom prst="line">
            <a:avLst/>
          </a:prstGeom>
          <a:noFill/>
          <a:ln w="22225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Box 47"/>
          <p:cNvSpPr txBox="1">
            <a:spLocks noChangeArrowheads="1"/>
          </p:cNvSpPr>
          <p:nvPr/>
        </p:nvSpPr>
        <p:spPr bwMode="auto">
          <a:xfrm>
            <a:off x="3354388" y="1565275"/>
            <a:ext cx="7318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  <a:endParaRPr lang="en-US" altLang="zh-CN" sz="2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TextBox 46"/>
          <p:cNvSpPr txBox="1">
            <a:spLocks noChangeArrowheads="1"/>
          </p:cNvSpPr>
          <p:nvPr/>
        </p:nvSpPr>
        <p:spPr bwMode="auto">
          <a:xfrm>
            <a:off x="2203450" y="1565275"/>
            <a:ext cx="7318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  <a:endParaRPr lang="en-US" altLang="zh-CN" sz="2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TextBox 28"/>
          <p:cNvSpPr txBox="1">
            <a:spLocks noChangeArrowheads="1"/>
          </p:cNvSpPr>
          <p:nvPr/>
        </p:nvSpPr>
        <p:spPr bwMode="auto">
          <a:xfrm>
            <a:off x="4219575" y="1606550"/>
            <a:ext cx="731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A'</a:t>
            </a:r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 flipH="1">
            <a:off x="3035300" y="1949450"/>
            <a:ext cx="1177925" cy="481013"/>
          </a:xfrm>
          <a:prstGeom prst="line">
            <a:avLst/>
          </a:prstGeom>
          <a:noFill/>
          <a:ln w="19050">
            <a:solidFill>
              <a:srgbClr val="0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20" name="直接连接符 19"/>
          <p:cNvCxnSpPr>
            <a:cxnSpLocks noChangeShapeType="1"/>
          </p:cNvCxnSpPr>
          <p:nvPr/>
        </p:nvCxnSpPr>
        <p:spPr bwMode="auto">
          <a:xfrm>
            <a:off x="2317750" y="4146550"/>
            <a:ext cx="712788" cy="0"/>
          </a:xfrm>
          <a:prstGeom prst="line">
            <a:avLst/>
          </a:prstGeom>
          <a:noFill/>
          <a:ln w="22225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直接连接符 20"/>
          <p:cNvCxnSpPr>
            <a:cxnSpLocks noChangeShapeType="1"/>
          </p:cNvCxnSpPr>
          <p:nvPr/>
        </p:nvCxnSpPr>
        <p:spPr bwMode="auto">
          <a:xfrm>
            <a:off x="3025775" y="4146550"/>
            <a:ext cx="712788" cy="0"/>
          </a:xfrm>
          <a:prstGeom prst="line">
            <a:avLst/>
          </a:prstGeom>
          <a:noFill/>
          <a:ln w="22225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TextBox 29"/>
          <p:cNvSpPr txBox="1">
            <a:spLocks noChangeArrowheads="1"/>
          </p:cNvSpPr>
          <p:nvPr/>
        </p:nvSpPr>
        <p:spPr bwMode="auto">
          <a:xfrm>
            <a:off x="3535363" y="4033838"/>
            <a:ext cx="7318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B'</a:t>
            </a:r>
            <a:endParaRPr lang="en-US" altLang="zh-CN" sz="2000" b="1" i="1">
              <a:solidFill>
                <a:srgbClr val="0066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8921" name="直接连接符 31"/>
          <p:cNvCxnSpPr>
            <a:cxnSpLocks noChangeShapeType="1"/>
          </p:cNvCxnSpPr>
          <p:nvPr/>
        </p:nvCxnSpPr>
        <p:spPr bwMode="auto">
          <a:xfrm>
            <a:off x="3027363" y="1709738"/>
            <a:ext cx="0" cy="2687637"/>
          </a:xfrm>
          <a:prstGeom prst="line">
            <a:avLst/>
          </a:prstGeom>
          <a:noFill/>
          <a:ln w="22225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" name="TextBox 27"/>
          <p:cNvSpPr txBox="1">
            <a:spLocks noChangeArrowheads="1"/>
          </p:cNvSpPr>
          <p:nvPr/>
        </p:nvSpPr>
        <p:spPr bwMode="auto">
          <a:xfrm>
            <a:off x="1803400" y="4033838"/>
            <a:ext cx="7318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000" b="1" i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5" name="TextBox 52"/>
          <p:cNvSpPr txBox="1">
            <a:spLocks noChangeArrowheads="1"/>
          </p:cNvSpPr>
          <p:nvPr/>
        </p:nvSpPr>
        <p:spPr bwMode="auto">
          <a:xfrm>
            <a:off x="3014663" y="4079875"/>
            <a:ext cx="7318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  <a:endParaRPr lang="en-US" altLang="zh-CN" sz="2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TextBox 51"/>
          <p:cNvSpPr txBox="1">
            <a:spLocks noChangeArrowheads="1"/>
          </p:cNvSpPr>
          <p:nvPr/>
        </p:nvSpPr>
        <p:spPr bwMode="auto">
          <a:xfrm>
            <a:off x="2298700" y="4079875"/>
            <a:ext cx="733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  <a:endParaRPr lang="en-US" altLang="zh-CN" sz="2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 flipH="1">
            <a:off x="3743325" y="1951038"/>
            <a:ext cx="469900" cy="2198687"/>
          </a:xfrm>
          <a:prstGeom prst="line">
            <a:avLst/>
          </a:prstGeom>
          <a:noFill/>
          <a:ln w="19050">
            <a:solidFill>
              <a:srgbClr val="0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Oval 18"/>
          <p:cNvSpPr>
            <a:spLocks noChangeArrowheads="1"/>
          </p:cNvSpPr>
          <p:nvPr/>
        </p:nvSpPr>
        <p:spPr bwMode="auto">
          <a:xfrm>
            <a:off x="4171950" y="1920875"/>
            <a:ext cx="71438" cy="73025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9" name="Line 17"/>
          <p:cNvSpPr>
            <a:spLocks noChangeShapeType="1"/>
          </p:cNvSpPr>
          <p:nvPr/>
        </p:nvSpPr>
        <p:spPr bwMode="auto">
          <a:xfrm>
            <a:off x="3025775" y="3649663"/>
            <a:ext cx="717550" cy="500062"/>
          </a:xfrm>
          <a:prstGeom prst="line">
            <a:avLst/>
          </a:prstGeom>
          <a:noFill/>
          <a:ln w="19050">
            <a:solidFill>
              <a:srgbClr val="00008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Oval 18"/>
          <p:cNvSpPr>
            <a:spLocks noChangeArrowheads="1"/>
          </p:cNvSpPr>
          <p:nvPr/>
        </p:nvSpPr>
        <p:spPr bwMode="auto">
          <a:xfrm>
            <a:off x="2994025" y="3625850"/>
            <a:ext cx="71438" cy="73025"/>
          </a:xfrm>
          <a:prstGeom prst="ellipse">
            <a:avLst/>
          </a:prstGeom>
          <a:solidFill>
            <a:sysClr val="windowText" lastClr="000000"/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 b="1" kern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31" name="Oval 18"/>
          <p:cNvSpPr>
            <a:spLocks noChangeArrowheads="1"/>
          </p:cNvSpPr>
          <p:nvPr/>
        </p:nvSpPr>
        <p:spPr bwMode="auto">
          <a:xfrm>
            <a:off x="2994025" y="2409825"/>
            <a:ext cx="71438" cy="73025"/>
          </a:xfrm>
          <a:prstGeom prst="ellipse">
            <a:avLst/>
          </a:prstGeom>
          <a:solidFill>
            <a:sysClr val="windowText" lastClr="000000"/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000" b="1" kern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32" name="Oval 18"/>
          <p:cNvSpPr>
            <a:spLocks noChangeArrowheads="1"/>
          </p:cNvSpPr>
          <p:nvPr/>
        </p:nvSpPr>
        <p:spPr bwMode="auto">
          <a:xfrm flipV="1">
            <a:off x="2286000" y="4114800"/>
            <a:ext cx="73025" cy="71438"/>
          </a:xfrm>
          <a:prstGeom prst="ellipse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round/>
              </a14:hiddenLine>
            </a:ext>
          </a:extLst>
        </p:spPr>
        <p:txBody>
          <a:bodyPr rot="10800000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 sz="2000" b="1">
              <a:solidFill>
                <a:srgbClr val="0066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3" name="Oval 19"/>
          <p:cNvSpPr>
            <a:spLocks noChangeArrowheads="1"/>
          </p:cNvSpPr>
          <p:nvPr/>
        </p:nvSpPr>
        <p:spPr bwMode="auto">
          <a:xfrm>
            <a:off x="3702050" y="4114800"/>
            <a:ext cx="71438" cy="71438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4" name="Oval 18"/>
          <p:cNvSpPr>
            <a:spLocks noChangeArrowheads="1"/>
          </p:cNvSpPr>
          <p:nvPr/>
        </p:nvSpPr>
        <p:spPr bwMode="auto">
          <a:xfrm>
            <a:off x="2997200" y="2403475"/>
            <a:ext cx="73025" cy="73025"/>
          </a:xfrm>
          <a:prstGeom prst="ellipse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 sz="2000" b="1">
              <a:solidFill>
                <a:srgbClr val="0066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5" name="Oval 18"/>
          <p:cNvSpPr>
            <a:spLocks noChangeArrowheads="1"/>
          </p:cNvSpPr>
          <p:nvPr/>
        </p:nvSpPr>
        <p:spPr bwMode="auto">
          <a:xfrm>
            <a:off x="2995613" y="3640138"/>
            <a:ext cx="73025" cy="73025"/>
          </a:xfrm>
          <a:prstGeom prst="ellipse">
            <a:avLst/>
          </a:prstGeom>
          <a:solidFill>
            <a:srgbClr val="0066FF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endParaRPr lang="zh-CN" altLang="en-US" sz="2000" b="1">
              <a:solidFill>
                <a:srgbClr val="0066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22140" y="464820"/>
            <a:ext cx="37522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P80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2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13" grpId="0" animBg="1"/>
      <p:bldP spid="16" grpId="0"/>
      <p:bldP spid="16" grpId="1"/>
      <p:bldP spid="17" grpId="0"/>
      <p:bldP spid="17" grpId="1"/>
      <p:bldP spid="18" grpId="0"/>
      <p:bldP spid="22" grpId="0"/>
      <p:bldP spid="24" grpId="0"/>
      <p:bldP spid="25" grpId="0"/>
      <p:bldP spid="25" grpId="1"/>
      <p:bldP spid="26" grpId="0"/>
      <p:bldP spid="26" grpId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>
            <a:spLocks noChangeArrowheads="1"/>
          </p:cNvSpPr>
          <p:nvPr/>
        </p:nvSpPr>
        <p:spPr bwMode="auto">
          <a:xfrm>
            <a:off x="431800" y="911225"/>
            <a:ext cx="8280400" cy="11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剪下教材附页上的图形，先折一折，再画出下面图形的对称轴，看看能画几条。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9699" name="Group 39"/>
          <p:cNvGrpSpPr/>
          <p:nvPr/>
        </p:nvGrpSpPr>
        <p:grpSpPr bwMode="auto">
          <a:xfrm>
            <a:off x="1084263" y="2381250"/>
            <a:ext cx="6975475" cy="1150938"/>
            <a:chOff x="624" y="1979"/>
            <a:chExt cx="4394" cy="725"/>
          </a:xfrm>
        </p:grpSpPr>
        <p:sp>
          <p:nvSpPr>
            <p:cNvPr id="4" name="Rectangle 26"/>
            <p:cNvSpPr>
              <a:spLocks noChangeArrowheads="1"/>
            </p:cNvSpPr>
            <p:nvPr/>
          </p:nvSpPr>
          <p:spPr bwMode="auto">
            <a:xfrm>
              <a:off x="624" y="1979"/>
              <a:ext cx="1134" cy="725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rgbClr val="660033"/>
              </a:solidFill>
              <a:miter lim="800000"/>
            </a:ln>
            <a:effectLst/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3200" b="1">
                <a:solidFill>
                  <a:schemeClr val="tx1"/>
                </a:solidFill>
                <a:latin typeface="+mj-lt"/>
                <a:ea typeface="+mj-ea"/>
              </a:endParaRPr>
            </a:p>
          </p:txBody>
        </p:sp>
        <p:sp>
          <p:nvSpPr>
            <p:cNvPr id="5" name="Rectangle 27"/>
            <p:cNvSpPr>
              <a:spLocks noChangeArrowheads="1"/>
            </p:cNvSpPr>
            <p:nvPr/>
          </p:nvSpPr>
          <p:spPr bwMode="auto">
            <a:xfrm>
              <a:off x="2127" y="1979"/>
              <a:ext cx="726" cy="725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rgbClr val="660033"/>
              </a:solidFill>
              <a:miter lim="800000"/>
            </a:ln>
            <a:effectLst/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3200" b="1">
                <a:solidFill>
                  <a:schemeClr val="tx1"/>
                </a:solidFill>
                <a:latin typeface="+mj-lt"/>
                <a:ea typeface="+mj-ea"/>
              </a:endParaRPr>
            </a:p>
          </p:txBody>
        </p:sp>
        <p:sp>
          <p:nvSpPr>
            <p:cNvPr id="6" name="AutoShape 28"/>
            <p:cNvSpPr>
              <a:spLocks noChangeArrowheads="1"/>
            </p:cNvSpPr>
            <p:nvPr/>
          </p:nvSpPr>
          <p:spPr bwMode="auto">
            <a:xfrm>
              <a:off x="3140" y="1979"/>
              <a:ext cx="862" cy="725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19050" algn="ctr">
              <a:solidFill>
                <a:srgbClr val="660033"/>
              </a:solidFill>
              <a:miter lim="800000"/>
            </a:ln>
            <a:effectLst/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3200" b="1">
                <a:solidFill>
                  <a:schemeClr val="tx1"/>
                </a:solidFill>
                <a:latin typeface="+mj-lt"/>
                <a:ea typeface="+mj-ea"/>
              </a:endParaRPr>
            </a:p>
          </p:txBody>
        </p:sp>
        <p:sp>
          <p:nvSpPr>
            <p:cNvPr id="7" name="AutoShape 29"/>
            <p:cNvSpPr>
              <a:spLocks noChangeArrowheads="1"/>
            </p:cNvSpPr>
            <p:nvPr/>
          </p:nvSpPr>
          <p:spPr bwMode="auto">
            <a:xfrm>
              <a:off x="4201" y="1979"/>
              <a:ext cx="817" cy="725"/>
            </a:xfrm>
            <a:prstGeom prst="hexagon">
              <a:avLst>
                <a:gd name="adj" fmla="val 28172"/>
                <a:gd name="vf" fmla="val 115470"/>
              </a:avLst>
            </a:prstGeom>
            <a:solidFill>
              <a:schemeClr val="bg1"/>
            </a:solidFill>
            <a:ln w="19050" algn="ctr">
              <a:solidFill>
                <a:srgbClr val="660033"/>
              </a:solidFill>
              <a:miter lim="800000"/>
            </a:ln>
            <a:effectLst/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3200" b="1">
                <a:solidFill>
                  <a:schemeClr val="tx1"/>
                </a:solidFill>
                <a:latin typeface="+mj-lt"/>
                <a:ea typeface="+mj-ea"/>
              </a:endParaRPr>
            </a:p>
          </p:txBody>
        </p:sp>
      </p:grp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 flipV="1">
            <a:off x="920750" y="2951163"/>
            <a:ext cx="2160588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3281363" y="2960688"/>
            <a:ext cx="1500187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>
            <a:off x="6591300" y="2955925"/>
            <a:ext cx="1655763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>
            <a:off x="2000250" y="2130425"/>
            <a:ext cx="0" cy="1624013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>
            <a:off x="7419975" y="2124075"/>
            <a:ext cx="0" cy="166370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>
            <a:off x="5765800" y="2168525"/>
            <a:ext cx="0" cy="1655763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>
            <a:off x="4032250" y="2130425"/>
            <a:ext cx="0" cy="1662113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连接符 14"/>
          <p:cNvCxnSpPr>
            <a:cxnSpLocks noChangeShapeType="1"/>
          </p:cNvCxnSpPr>
          <p:nvPr/>
        </p:nvCxnSpPr>
        <p:spPr bwMode="auto">
          <a:xfrm>
            <a:off x="3303588" y="2225675"/>
            <a:ext cx="1457325" cy="1471613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直接连接符 15"/>
          <p:cNvCxnSpPr>
            <a:cxnSpLocks noChangeShapeType="1"/>
          </p:cNvCxnSpPr>
          <p:nvPr/>
        </p:nvCxnSpPr>
        <p:spPr bwMode="auto">
          <a:xfrm flipH="1">
            <a:off x="3294063" y="2225675"/>
            <a:ext cx="1476375" cy="1471613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接连接符 16"/>
          <p:cNvCxnSpPr>
            <a:cxnSpLocks noChangeShapeType="1"/>
          </p:cNvCxnSpPr>
          <p:nvPr/>
        </p:nvCxnSpPr>
        <p:spPr bwMode="auto">
          <a:xfrm>
            <a:off x="5237163" y="2811463"/>
            <a:ext cx="1339850" cy="79533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直接连接符 17"/>
          <p:cNvCxnSpPr>
            <a:cxnSpLocks noChangeShapeType="1"/>
          </p:cNvCxnSpPr>
          <p:nvPr/>
        </p:nvCxnSpPr>
        <p:spPr bwMode="auto">
          <a:xfrm flipH="1">
            <a:off x="4926013" y="2811463"/>
            <a:ext cx="1365250" cy="80168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直接连接符 18"/>
          <p:cNvCxnSpPr>
            <a:cxnSpLocks noChangeShapeType="1"/>
          </p:cNvCxnSpPr>
          <p:nvPr/>
        </p:nvCxnSpPr>
        <p:spPr bwMode="auto">
          <a:xfrm>
            <a:off x="6988175" y="2211388"/>
            <a:ext cx="863600" cy="1489075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直接连接符 19"/>
          <p:cNvCxnSpPr>
            <a:cxnSpLocks noChangeShapeType="1"/>
          </p:cNvCxnSpPr>
          <p:nvPr/>
        </p:nvCxnSpPr>
        <p:spPr bwMode="auto">
          <a:xfrm flipH="1">
            <a:off x="6996113" y="2203450"/>
            <a:ext cx="847725" cy="1503363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直接连接符 20"/>
          <p:cNvCxnSpPr>
            <a:cxnSpLocks noChangeShapeType="1"/>
          </p:cNvCxnSpPr>
          <p:nvPr/>
        </p:nvCxnSpPr>
        <p:spPr bwMode="auto">
          <a:xfrm>
            <a:off x="6627813" y="2559050"/>
            <a:ext cx="1584325" cy="792163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直接连接符 21"/>
          <p:cNvCxnSpPr>
            <a:cxnSpLocks noChangeShapeType="1"/>
          </p:cNvCxnSpPr>
          <p:nvPr/>
        </p:nvCxnSpPr>
        <p:spPr bwMode="auto">
          <a:xfrm flipH="1">
            <a:off x="6619875" y="2519363"/>
            <a:ext cx="1598613" cy="873125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TextBox 61"/>
          <p:cNvSpPr txBox="1">
            <a:spLocks noChangeArrowheads="1"/>
          </p:cNvSpPr>
          <p:nvPr/>
        </p:nvSpPr>
        <p:spPr bwMode="auto">
          <a:xfrm>
            <a:off x="1355725" y="3957638"/>
            <a:ext cx="12684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</a:t>
            </a:r>
          </a:p>
        </p:txBody>
      </p:sp>
      <p:sp>
        <p:nvSpPr>
          <p:cNvPr id="24" name="TextBox 75"/>
          <p:cNvSpPr txBox="1">
            <a:spLocks noChangeArrowheads="1"/>
          </p:cNvSpPr>
          <p:nvPr/>
        </p:nvSpPr>
        <p:spPr bwMode="auto">
          <a:xfrm>
            <a:off x="3402013" y="3957638"/>
            <a:ext cx="1266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</a:t>
            </a:r>
          </a:p>
        </p:txBody>
      </p:sp>
      <p:sp>
        <p:nvSpPr>
          <p:cNvPr id="25" name="TextBox 76"/>
          <p:cNvSpPr txBox="1">
            <a:spLocks noChangeArrowheads="1"/>
          </p:cNvSpPr>
          <p:nvPr/>
        </p:nvSpPr>
        <p:spPr bwMode="auto">
          <a:xfrm>
            <a:off x="5132388" y="3957638"/>
            <a:ext cx="12684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</a:t>
            </a:r>
          </a:p>
        </p:txBody>
      </p:sp>
      <p:sp>
        <p:nvSpPr>
          <p:cNvPr id="26" name="TextBox 77"/>
          <p:cNvSpPr txBox="1">
            <a:spLocks noChangeArrowheads="1"/>
          </p:cNvSpPr>
          <p:nvPr/>
        </p:nvSpPr>
        <p:spPr bwMode="auto">
          <a:xfrm>
            <a:off x="6778625" y="3957638"/>
            <a:ext cx="1266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208780" y="484505"/>
            <a:ext cx="355663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P81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练习二十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1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851025"/>
            <a:ext cx="6870700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矩形 1"/>
          <p:cNvSpPr>
            <a:spLocks noChangeArrowheads="1"/>
          </p:cNvSpPr>
          <p:nvPr/>
        </p:nvSpPr>
        <p:spPr bwMode="auto">
          <a:xfrm>
            <a:off x="431800" y="1058863"/>
            <a:ext cx="82804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剪下附页上的脸谱，贴在下面的空白处。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75" y="1851025"/>
            <a:ext cx="784225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"/>
          <a:stretch>
            <a:fillRect/>
          </a:stretch>
        </p:blipFill>
        <p:spPr bwMode="auto">
          <a:xfrm>
            <a:off x="3513138" y="1851025"/>
            <a:ext cx="7366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"/>
          <a:stretch>
            <a:fillRect/>
          </a:stretch>
        </p:blipFill>
        <p:spPr bwMode="auto">
          <a:xfrm>
            <a:off x="7543800" y="1855788"/>
            <a:ext cx="714375" cy="209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813" y="1851025"/>
            <a:ext cx="809625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208780" y="484505"/>
            <a:ext cx="355663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P81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练习二十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2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75" y="2035890"/>
            <a:ext cx="7190250" cy="2364032"/>
          </a:xfrm>
          <a:prstGeom prst="rect">
            <a:avLst/>
          </a:prstGeom>
        </p:spPr>
      </p:pic>
      <p:sp>
        <p:nvSpPr>
          <p:cNvPr id="4" name="矩形 1"/>
          <p:cNvSpPr>
            <a:spLocks noChangeArrowheads="1"/>
          </p:cNvSpPr>
          <p:nvPr/>
        </p:nvSpPr>
        <p:spPr bwMode="auto">
          <a:xfrm>
            <a:off x="467544" y="843558"/>
            <a:ext cx="8280400" cy="1131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画出下面两个轴对称图形的对称轴，说一说对应点到对称轴的距离有什么特点。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732045" y="2047604"/>
            <a:ext cx="0" cy="23042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852242" y="2047604"/>
            <a:ext cx="0" cy="23042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3779912" y="4351860"/>
            <a:ext cx="1223616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相等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08780" y="484505"/>
            <a:ext cx="355663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P81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练习二十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3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17"/>
          <p:cNvSpPr>
            <a:spLocks noChangeArrowheads="1"/>
          </p:cNvSpPr>
          <p:nvPr/>
        </p:nvSpPr>
        <p:spPr bwMode="auto">
          <a:xfrm>
            <a:off x="431800" y="1058863"/>
            <a:ext cx="8280400" cy="113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像下面这样把一张纸连续对折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次，再沿红线剪，剪出的是什么图案？对折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次呢？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1747" name="图片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2393950"/>
            <a:ext cx="699135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208780" y="484505"/>
            <a:ext cx="355663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P81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练习二十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4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1"/>
          <p:cNvSpPr>
            <a:spLocks noChangeArrowheads="1"/>
          </p:cNvSpPr>
          <p:nvPr/>
        </p:nvSpPr>
        <p:spPr bwMode="auto">
          <a:xfrm>
            <a:off x="431800" y="1058863"/>
            <a:ext cx="82804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分别画出下面两个轴对称图形的另一半。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2771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1779588"/>
            <a:ext cx="7556500" cy="250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直接连接符 10"/>
          <p:cNvCxnSpPr/>
          <p:nvPr/>
        </p:nvCxnSpPr>
        <p:spPr>
          <a:xfrm>
            <a:off x="2060575" y="3051175"/>
            <a:ext cx="833438" cy="833438"/>
          </a:xfrm>
          <a:prstGeom prst="line">
            <a:avLst/>
          </a:prstGeom>
          <a:ln w="19050">
            <a:solidFill>
              <a:srgbClr val="0A0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060575" y="2211388"/>
            <a:ext cx="833438" cy="1673225"/>
          </a:xfrm>
          <a:prstGeom prst="line">
            <a:avLst/>
          </a:prstGeom>
          <a:ln w="19050">
            <a:solidFill>
              <a:srgbClr val="0A0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5391150" y="2201863"/>
            <a:ext cx="4302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5821363" y="2201863"/>
            <a:ext cx="0" cy="8493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818188" y="3046413"/>
            <a:ext cx="425450" cy="838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 flipV="1">
            <a:off x="5391150" y="3473450"/>
            <a:ext cx="852488" cy="4111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4208780" y="484505"/>
            <a:ext cx="355663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P82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练习二十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5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1"/>
          <p:cNvSpPr>
            <a:spLocks noChangeArrowheads="1"/>
          </p:cNvSpPr>
          <p:nvPr/>
        </p:nvSpPr>
        <p:spPr bwMode="auto">
          <a:xfrm>
            <a:off x="1079500" y="381000"/>
            <a:ext cx="6444828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下面的图形各是从哪张纸上剪下来的？连一连。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3795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88" y="1500188"/>
            <a:ext cx="6245225" cy="326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1908175" y="2732088"/>
            <a:ext cx="4006850" cy="5667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H="1">
            <a:off x="1804988" y="2641600"/>
            <a:ext cx="1423987" cy="6842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573588" y="2814638"/>
            <a:ext cx="2720975" cy="4619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4610100" y="2705100"/>
            <a:ext cx="1246188" cy="5778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3159125" y="2641600"/>
            <a:ext cx="4076700" cy="6842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4095750" y="1059815"/>
            <a:ext cx="355663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P81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练习二十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6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-900113"/>
            <a:ext cx="2493962" cy="2765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3732213" y="42863"/>
            <a:ext cx="183197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课堂小结</a:t>
            </a:r>
          </a:p>
        </p:txBody>
      </p:sp>
      <p:sp>
        <p:nvSpPr>
          <p:cNvPr id="4" name="云形标注 3"/>
          <p:cNvSpPr/>
          <p:nvPr/>
        </p:nvSpPr>
        <p:spPr bwMode="auto">
          <a:xfrm>
            <a:off x="965200" y="1084263"/>
            <a:ext cx="7380288" cy="2782887"/>
          </a:xfrm>
          <a:prstGeom prst="cloudCallout">
            <a:avLst>
              <a:gd name="adj1" fmla="val 36052"/>
              <a:gd name="adj2" fmla="val 58423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5846" name="矩形 2"/>
          <p:cNvSpPr>
            <a:spLocks noChangeArrowheads="1"/>
          </p:cNvSpPr>
          <p:nvPr/>
        </p:nvSpPr>
        <p:spPr bwMode="auto">
          <a:xfrm>
            <a:off x="1692275" y="1651000"/>
            <a:ext cx="6175375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通过今天的学习，你对轴对称图形有哪些新的认识？又有什么收获？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777</Words>
  <Application>Microsoft Office PowerPoint</Application>
  <PresentationFormat>全屏显示(16:9)</PresentationFormat>
  <Paragraphs>100</Paragraphs>
  <Slides>30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3" baseType="lpstr">
      <vt:lpstr>Kozuka Gothic Pr6N R</vt:lpstr>
      <vt:lpstr>等线</vt:lpstr>
      <vt:lpstr>等线 Light</vt:lpstr>
      <vt:lpstr>黑体</vt:lpstr>
      <vt:lpstr>华文楷体</vt:lpstr>
      <vt:lpstr>楷体</vt:lpstr>
      <vt:lpstr>楷体_GB2312</vt:lpstr>
      <vt:lpstr>宋体</vt:lpstr>
      <vt:lpstr>幼圆</vt:lpstr>
      <vt:lpstr>Arial</vt:lpstr>
      <vt:lpstr>Candara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348</cp:revision>
  <dcterms:created xsi:type="dcterms:W3CDTF">2015-08-27T07:30:00Z</dcterms:created>
  <dcterms:modified xsi:type="dcterms:W3CDTF">2023-11-21T05:42:53Z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32931A6F653947CDA5E9EE3EE43D17B0</vt:lpwstr>
  </property>
</Properties>
</file>