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63" r:id="rId2"/>
    <p:sldId id="379" r:id="rId3"/>
    <p:sldId id="386" r:id="rId4"/>
    <p:sldId id="387" r:id="rId5"/>
    <p:sldId id="389" r:id="rId6"/>
    <p:sldId id="388" r:id="rId7"/>
    <p:sldId id="390" r:id="rId8"/>
    <p:sldId id="391" r:id="rId9"/>
    <p:sldId id="402" r:id="rId10"/>
    <p:sldId id="403" r:id="rId11"/>
    <p:sldId id="393" r:id="rId12"/>
    <p:sldId id="398" r:id="rId13"/>
    <p:sldId id="399" r:id="rId14"/>
    <p:sldId id="401" r:id="rId15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0A0FDC"/>
    <a:srgbClr val="F39900"/>
    <a:srgbClr val="F8C8C7"/>
    <a:srgbClr val="F8F35F"/>
    <a:srgbClr val="986C9E"/>
    <a:srgbClr val="FBE9F0"/>
    <a:srgbClr val="CE76AD"/>
    <a:srgbClr val="E75A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017" autoAdjust="0"/>
    <p:restoredTop sz="96209" autoAdjust="0"/>
  </p:normalViewPr>
  <p:slideViewPr>
    <p:cSldViewPr snapToGrid="0" showGuides="1">
      <p:cViewPr>
        <p:scale>
          <a:sx n="125" d="100"/>
          <a:sy n="125" d="100"/>
        </p:scale>
        <p:origin x="1320" y="444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F72D035-7511-48B8-B014-3380B4989DC7}" type="datetimeFigureOut">
              <a:rPr lang="zh-CN" altLang="en-US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9303B253-FCFD-4DD9-8C0B-DF23A1356CC8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2E43D4D-3416-485B-826E-D6D13B2DE688}" type="slidenum">
              <a:rPr lang="zh-CN" altLang="en-US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56700" cy="515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66"/>
          <a:stretch>
            <a:fillRect/>
          </a:stretch>
        </p:blipFill>
        <p:spPr bwMode="auto">
          <a:xfrm>
            <a:off x="-50800" y="0"/>
            <a:ext cx="9156700" cy="515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364" b="54546"/>
          <a:stretch>
            <a:fillRect/>
          </a:stretch>
        </p:blipFill>
        <p:spPr bwMode="auto">
          <a:xfrm>
            <a:off x="-12700" y="0"/>
            <a:ext cx="3184525" cy="210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49" r="757" b="38303"/>
          <a:stretch>
            <a:fillRect/>
          </a:stretch>
        </p:blipFill>
        <p:spPr bwMode="auto">
          <a:xfrm>
            <a:off x="5522913" y="404813"/>
            <a:ext cx="3621087" cy="316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-812800"/>
            <a:ext cx="5883275" cy="640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900" y="2881313"/>
            <a:ext cx="2894013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3087" y="0"/>
            <a:ext cx="159113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/>
          <p:nvPr userDrawn="1"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 userDrawn="1"/>
        </p:nvGrpSpPr>
        <p:grpSpPr bwMode="auto">
          <a:xfrm>
            <a:off x="266700" y="190500"/>
            <a:ext cx="8718550" cy="4689475"/>
            <a:chOff x="952500" y="869648"/>
            <a:chExt cx="10172700" cy="5471160"/>
          </a:xfrm>
        </p:grpSpPr>
        <p:sp>
          <p:nvSpPr>
            <p:cNvPr id="4" name="矩形 3"/>
            <p:cNvSpPr/>
            <p:nvPr/>
          </p:nvSpPr>
          <p:spPr>
            <a:xfrm>
              <a:off x="1082159" y="869648"/>
              <a:ext cx="10043041" cy="533410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字魂59号-创粗黑" panose="00000500000000000000" pitchFamily="2" charset="-122"/>
                <a:ea typeface="字魂27号-布丁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952500" y="1006705"/>
              <a:ext cx="10043041" cy="53341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字魂59号-创粗黑" panose="00000500000000000000" pitchFamily="2" charset="-122"/>
                <a:ea typeface="字魂27号-布丁体" panose="00000500000000000000" pitchFamily="2" charset="-122"/>
                <a:sym typeface="字魂59号-创粗黑" panose="00000500000000000000" pitchFamily="2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364" b="54546"/>
          <a:stretch>
            <a:fillRect/>
          </a:stretch>
        </p:blipFill>
        <p:spPr bwMode="auto">
          <a:xfrm>
            <a:off x="-1588" y="3175"/>
            <a:ext cx="1477963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49" r="757" b="38303"/>
          <a:stretch>
            <a:fillRect/>
          </a:stretch>
        </p:blipFill>
        <p:spPr bwMode="auto">
          <a:xfrm>
            <a:off x="6770688" y="-12700"/>
            <a:ext cx="2640012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44" t="62898" r="26581" b="24684"/>
          <a:stretch>
            <a:fillRect/>
          </a:stretch>
        </p:blipFill>
        <p:spPr bwMode="auto">
          <a:xfrm>
            <a:off x="6516688" y="4641850"/>
            <a:ext cx="738187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33" t="23036" r="26231" b="20023"/>
          <a:stretch>
            <a:fillRect/>
          </a:stretch>
        </p:blipFill>
        <p:spPr bwMode="auto">
          <a:xfrm>
            <a:off x="-176213" y="4130675"/>
            <a:ext cx="930276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54" t="62070" r="51569" b="19298"/>
          <a:stretch>
            <a:fillRect/>
          </a:stretch>
        </p:blipFill>
        <p:spPr bwMode="auto">
          <a:xfrm rot="20023160">
            <a:off x="8653463" y="3913188"/>
            <a:ext cx="587375" cy="129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11"/>
          <p:cNvSpPr txBox="1"/>
          <p:nvPr userDrawn="1"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3" name="图片 7">
            <a:extLst>
              <a:ext uri="{FF2B5EF4-FFF2-40B4-BE49-F238E27FC236}">
                <a16:creationId xmlns:a16="http://schemas.microsoft.com/office/drawing/2014/main" id="{A060304B-199D-4702-BBE7-CA62AE5659E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3087" y="0"/>
            <a:ext cx="159113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两栏内容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: 形状 2"/>
          <p:cNvSpPr/>
          <p:nvPr userDrawn="1"/>
        </p:nvSpPr>
        <p:spPr>
          <a:xfrm>
            <a:off x="-900608" y="2283718"/>
            <a:ext cx="10918830" cy="3136304"/>
          </a:xfrm>
          <a:custGeom>
            <a:avLst/>
            <a:gdLst>
              <a:gd name="connsiteX0" fmla="*/ 902330 w 10918830"/>
              <a:gd name="connsiteY0" fmla="*/ 1531846 h 3136304"/>
              <a:gd name="connsiteX1" fmla="*/ 3443106 w 10918830"/>
              <a:gd name="connsiteY1" fmla="*/ 10173 h 3136304"/>
              <a:gd name="connsiteX2" fmla="*/ 8168669 w 10918830"/>
              <a:gd name="connsiteY2" fmla="*/ 2313623 h 3136304"/>
              <a:gd name="connsiteX3" fmla="*/ 10102171 w 10918830"/>
              <a:gd name="connsiteY3" fmla="*/ 1510905 h 3136304"/>
              <a:gd name="connsiteX4" fmla="*/ 10164993 w 10918830"/>
              <a:gd name="connsiteY4" fmla="*/ 2913916 h 3136304"/>
              <a:gd name="connsiteX5" fmla="*/ 748767 w 10918830"/>
              <a:gd name="connsiteY5" fmla="*/ 2990698 h 3136304"/>
              <a:gd name="connsiteX6" fmla="*/ 902330 w 10918830"/>
              <a:gd name="connsiteY6" fmla="*/ 1531846 h 313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918830" h="3136304">
                <a:moveTo>
                  <a:pt x="902330" y="1531846"/>
                </a:moveTo>
                <a:cubicBezTo>
                  <a:pt x="1351386" y="1035092"/>
                  <a:pt x="2232050" y="-120123"/>
                  <a:pt x="3443106" y="10173"/>
                </a:cubicBezTo>
                <a:cubicBezTo>
                  <a:pt x="4654162" y="140469"/>
                  <a:pt x="7058825" y="2063501"/>
                  <a:pt x="8168669" y="2313623"/>
                </a:cubicBezTo>
                <a:cubicBezTo>
                  <a:pt x="9278513" y="2563745"/>
                  <a:pt x="9769450" y="1410856"/>
                  <a:pt x="10102171" y="1510905"/>
                </a:cubicBezTo>
                <a:cubicBezTo>
                  <a:pt x="10434892" y="1610954"/>
                  <a:pt x="11723894" y="2667284"/>
                  <a:pt x="10164993" y="2913916"/>
                </a:cubicBezTo>
                <a:cubicBezTo>
                  <a:pt x="8606092" y="3160548"/>
                  <a:pt x="2291381" y="3224533"/>
                  <a:pt x="748767" y="2990698"/>
                </a:cubicBezTo>
                <a:cubicBezTo>
                  <a:pt x="-793847" y="2756863"/>
                  <a:pt x="453274" y="2028600"/>
                  <a:pt x="902330" y="1531846"/>
                </a:cubicBezTo>
                <a:close/>
              </a:path>
            </a:pathLst>
          </a:custGeom>
          <a:solidFill>
            <a:srgbClr val="5B9BD5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8B33FF6E-342C-4AF4-AEB7-FDF9C0D45B6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214688" y="1851670"/>
            <a:ext cx="5544616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平移（</a:t>
            </a:r>
            <a:r>
              <a:rPr lang="en-US" altLang="zh-CN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1</a:t>
            </a:r>
            <a:r>
              <a:rPr lang="zh-CN" altLang="en-US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）</a:t>
            </a:r>
          </a:p>
        </p:txBody>
      </p:sp>
      <p:sp>
        <p:nvSpPr>
          <p:cNvPr id="7171" name="副标题 6"/>
          <p:cNvSpPr txBox="1">
            <a:spLocks noChangeArrowheads="1"/>
          </p:cNvSpPr>
          <p:nvPr/>
        </p:nvSpPr>
        <p:spPr bwMode="auto">
          <a:xfrm>
            <a:off x="3654451" y="2787650"/>
            <a:ext cx="24479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  <p:pic>
        <p:nvPicPr>
          <p:cNvPr id="4" name="Picture 11" descr="https://docimg5.docs.qq.com/image/AgAABsfO-eX8Uj5bVWJEU5NppJzlHvcm.png?w=991&amp;h=86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040552"/>
            <a:ext cx="1159577" cy="1010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文本框 3"/>
          <p:cNvSpPr txBox="1">
            <a:spLocks noChangeArrowheads="1"/>
          </p:cNvSpPr>
          <p:nvPr/>
        </p:nvSpPr>
        <p:spPr bwMode="auto">
          <a:xfrm>
            <a:off x="971550" y="1131888"/>
            <a:ext cx="43053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你还记得这些现象吗？</a:t>
            </a:r>
          </a:p>
        </p:txBody>
      </p:sp>
      <p:pic>
        <p:nvPicPr>
          <p:cNvPr id="7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0"/>
            <a:ext cx="50403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2768600" y="57150"/>
            <a:ext cx="3890963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创设情境，导入新课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3808" y="2355726"/>
            <a:ext cx="2857500" cy="26955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文本框 4"/>
          <p:cNvSpPr txBox="1">
            <a:spLocks noChangeArrowheads="1"/>
          </p:cNvSpPr>
          <p:nvPr/>
        </p:nvSpPr>
        <p:spPr bwMode="auto">
          <a:xfrm>
            <a:off x="971550" y="1131888"/>
            <a:ext cx="43053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你还记得这些现象吗？</a:t>
            </a:r>
          </a:p>
        </p:txBody>
      </p:sp>
      <p:pic>
        <p:nvPicPr>
          <p:cNvPr id="11267" name="图片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20950" y="1423988"/>
            <a:ext cx="4102100" cy="298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3243263" y="987425"/>
            <a:ext cx="26558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什么是平移？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520700" y="1649413"/>
            <a:ext cx="8101013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平移是指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整个图形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平行移动，包括图形的每一条线段，每一个点。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520700" y="2855913"/>
            <a:ext cx="8101013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平移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不改变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图形的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，只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改变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图形的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4283968" y="2787774"/>
            <a:ext cx="1008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形状</a:t>
            </a: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5967413" y="2782888"/>
            <a:ext cx="1009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大小</a:t>
            </a: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2346325" y="3324225"/>
            <a:ext cx="1009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位置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0"/>
            <a:ext cx="50403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2703513" y="63500"/>
            <a:ext cx="3892550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动手实践，探索新知</a:t>
            </a:r>
          </a:p>
        </p:txBody>
      </p:sp>
      <p:sp>
        <p:nvSpPr>
          <p:cNvPr id="13317" name="矩形 2"/>
          <p:cNvSpPr>
            <a:spLocks noChangeArrowheads="1"/>
          </p:cNvSpPr>
          <p:nvPr/>
        </p:nvSpPr>
        <p:spPr bwMode="auto">
          <a:xfrm>
            <a:off x="1466850" y="985838"/>
            <a:ext cx="66770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画出平移后的图形，再数一数，填一填。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3318" name="图片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163" y="1549400"/>
            <a:ext cx="4257675" cy="330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7584" y="964714"/>
            <a:ext cx="675619" cy="62788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0" y="674688"/>
            <a:ext cx="6797675" cy="379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任意多边形: 形状 17"/>
          <p:cNvSpPr/>
          <p:nvPr/>
        </p:nvSpPr>
        <p:spPr>
          <a:xfrm>
            <a:off x="4014788" y="2138363"/>
            <a:ext cx="846137" cy="871537"/>
          </a:xfrm>
          <a:custGeom>
            <a:avLst/>
            <a:gdLst>
              <a:gd name="connsiteX0" fmla="*/ 423000 w 846000"/>
              <a:gd name="connsiteY0" fmla="*/ 0 h 871241"/>
              <a:gd name="connsiteX1" fmla="*/ 846000 w 846000"/>
              <a:gd name="connsiteY1" fmla="*/ 583207 h 871241"/>
              <a:gd name="connsiteX2" fmla="*/ 567725 w 846000"/>
              <a:gd name="connsiteY2" fmla="*/ 583207 h 871241"/>
              <a:gd name="connsiteX3" fmla="*/ 567725 w 846000"/>
              <a:gd name="connsiteY3" fmla="*/ 871241 h 871241"/>
              <a:gd name="connsiteX4" fmla="*/ 276125 w 846000"/>
              <a:gd name="connsiteY4" fmla="*/ 871241 h 871241"/>
              <a:gd name="connsiteX5" fmla="*/ 276125 w 846000"/>
              <a:gd name="connsiteY5" fmla="*/ 583207 h 871241"/>
              <a:gd name="connsiteX6" fmla="*/ 0 w 846000"/>
              <a:gd name="connsiteY6" fmla="*/ 583207 h 871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6000" h="871241">
                <a:moveTo>
                  <a:pt x="423000" y="0"/>
                </a:moveTo>
                <a:lnTo>
                  <a:pt x="846000" y="583207"/>
                </a:lnTo>
                <a:lnTo>
                  <a:pt x="567725" y="583207"/>
                </a:lnTo>
                <a:lnTo>
                  <a:pt x="567725" y="871241"/>
                </a:lnTo>
                <a:lnTo>
                  <a:pt x="276125" y="871241"/>
                </a:lnTo>
                <a:lnTo>
                  <a:pt x="276125" y="583207"/>
                </a:lnTo>
                <a:lnTo>
                  <a:pt x="0" y="583207"/>
                </a:lnTo>
                <a:close/>
              </a:path>
            </a:pathLst>
          </a:custGeom>
          <a:solidFill>
            <a:srgbClr val="0A0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任意多边形: 形状 16"/>
          <p:cNvSpPr/>
          <p:nvPr/>
        </p:nvSpPr>
        <p:spPr>
          <a:xfrm>
            <a:off x="4010025" y="2136775"/>
            <a:ext cx="846138" cy="869950"/>
          </a:xfrm>
          <a:custGeom>
            <a:avLst/>
            <a:gdLst>
              <a:gd name="connsiteX0" fmla="*/ 423000 w 846000"/>
              <a:gd name="connsiteY0" fmla="*/ 0 h 871241"/>
              <a:gd name="connsiteX1" fmla="*/ 846000 w 846000"/>
              <a:gd name="connsiteY1" fmla="*/ 583207 h 871241"/>
              <a:gd name="connsiteX2" fmla="*/ 567725 w 846000"/>
              <a:gd name="connsiteY2" fmla="*/ 583207 h 871241"/>
              <a:gd name="connsiteX3" fmla="*/ 567725 w 846000"/>
              <a:gd name="connsiteY3" fmla="*/ 871241 h 871241"/>
              <a:gd name="connsiteX4" fmla="*/ 276125 w 846000"/>
              <a:gd name="connsiteY4" fmla="*/ 871241 h 871241"/>
              <a:gd name="connsiteX5" fmla="*/ 276125 w 846000"/>
              <a:gd name="connsiteY5" fmla="*/ 583207 h 871241"/>
              <a:gd name="connsiteX6" fmla="*/ 0 w 846000"/>
              <a:gd name="connsiteY6" fmla="*/ 583207 h 871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6000" h="871241">
                <a:moveTo>
                  <a:pt x="423000" y="0"/>
                </a:moveTo>
                <a:lnTo>
                  <a:pt x="846000" y="583207"/>
                </a:lnTo>
                <a:lnTo>
                  <a:pt x="567725" y="583207"/>
                </a:lnTo>
                <a:lnTo>
                  <a:pt x="567725" y="871241"/>
                </a:lnTo>
                <a:lnTo>
                  <a:pt x="276125" y="871241"/>
                </a:lnTo>
                <a:lnTo>
                  <a:pt x="276125" y="583207"/>
                </a:lnTo>
                <a:lnTo>
                  <a:pt x="0" y="583207"/>
                </a:lnTo>
                <a:close/>
              </a:path>
            </a:pathLst>
          </a:custGeom>
          <a:solidFill>
            <a:srgbClr val="0A0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" name="任意多边形: 形状 15"/>
          <p:cNvSpPr/>
          <p:nvPr/>
        </p:nvSpPr>
        <p:spPr>
          <a:xfrm>
            <a:off x="4010025" y="2136775"/>
            <a:ext cx="846138" cy="869950"/>
          </a:xfrm>
          <a:custGeom>
            <a:avLst/>
            <a:gdLst>
              <a:gd name="connsiteX0" fmla="*/ 423000 w 846000"/>
              <a:gd name="connsiteY0" fmla="*/ 0 h 871241"/>
              <a:gd name="connsiteX1" fmla="*/ 846000 w 846000"/>
              <a:gd name="connsiteY1" fmla="*/ 583207 h 871241"/>
              <a:gd name="connsiteX2" fmla="*/ 567725 w 846000"/>
              <a:gd name="connsiteY2" fmla="*/ 583207 h 871241"/>
              <a:gd name="connsiteX3" fmla="*/ 567725 w 846000"/>
              <a:gd name="connsiteY3" fmla="*/ 871241 h 871241"/>
              <a:gd name="connsiteX4" fmla="*/ 276125 w 846000"/>
              <a:gd name="connsiteY4" fmla="*/ 871241 h 871241"/>
              <a:gd name="connsiteX5" fmla="*/ 276125 w 846000"/>
              <a:gd name="connsiteY5" fmla="*/ 583207 h 871241"/>
              <a:gd name="connsiteX6" fmla="*/ 0 w 846000"/>
              <a:gd name="connsiteY6" fmla="*/ 583207 h 871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6000" h="871241">
                <a:moveTo>
                  <a:pt x="423000" y="0"/>
                </a:moveTo>
                <a:lnTo>
                  <a:pt x="846000" y="583207"/>
                </a:lnTo>
                <a:lnTo>
                  <a:pt x="567725" y="583207"/>
                </a:lnTo>
                <a:lnTo>
                  <a:pt x="567725" y="871241"/>
                </a:lnTo>
                <a:lnTo>
                  <a:pt x="276125" y="871241"/>
                </a:lnTo>
                <a:lnTo>
                  <a:pt x="276125" y="583207"/>
                </a:lnTo>
                <a:lnTo>
                  <a:pt x="0" y="583207"/>
                </a:lnTo>
                <a:close/>
              </a:path>
            </a:pathLst>
          </a:custGeom>
          <a:solidFill>
            <a:srgbClr val="0A0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任意多边形: 形状 9"/>
          <p:cNvSpPr/>
          <p:nvPr/>
        </p:nvSpPr>
        <p:spPr>
          <a:xfrm>
            <a:off x="4010025" y="2139950"/>
            <a:ext cx="846138" cy="871538"/>
          </a:xfrm>
          <a:custGeom>
            <a:avLst/>
            <a:gdLst>
              <a:gd name="connsiteX0" fmla="*/ 423000 w 846000"/>
              <a:gd name="connsiteY0" fmla="*/ 0 h 871241"/>
              <a:gd name="connsiteX1" fmla="*/ 846000 w 846000"/>
              <a:gd name="connsiteY1" fmla="*/ 583207 h 871241"/>
              <a:gd name="connsiteX2" fmla="*/ 567725 w 846000"/>
              <a:gd name="connsiteY2" fmla="*/ 583207 h 871241"/>
              <a:gd name="connsiteX3" fmla="*/ 567725 w 846000"/>
              <a:gd name="connsiteY3" fmla="*/ 871241 h 871241"/>
              <a:gd name="connsiteX4" fmla="*/ 276125 w 846000"/>
              <a:gd name="connsiteY4" fmla="*/ 871241 h 871241"/>
              <a:gd name="connsiteX5" fmla="*/ 276125 w 846000"/>
              <a:gd name="connsiteY5" fmla="*/ 583207 h 871241"/>
              <a:gd name="connsiteX6" fmla="*/ 0 w 846000"/>
              <a:gd name="connsiteY6" fmla="*/ 583207 h 871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6000" h="871241">
                <a:moveTo>
                  <a:pt x="423000" y="0"/>
                </a:moveTo>
                <a:lnTo>
                  <a:pt x="846000" y="583207"/>
                </a:lnTo>
                <a:lnTo>
                  <a:pt x="567725" y="583207"/>
                </a:lnTo>
                <a:lnTo>
                  <a:pt x="567725" y="871241"/>
                </a:lnTo>
                <a:lnTo>
                  <a:pt x="276125" y="871241"/>
                </a:lnTo>
                <a:lnTo>
                  <a:pt x="276125" y="583207"/>
                </a:lnTo>
                <a:lnTo>
                  <a:pt x="0" y="583207"/>
                </a:lnTo>
                <a:close/>
              </a:path>
            </a:pathLst>
          </a:custGeom>
          <a:solidFill>
            <a:srgbClr val="0A0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任意多边形: 形状 8"/>
          <p:cNvSpPr/>
          <p:nvPr/>
        </p:nvSpPr>
        <p:spPr>
          <a:xfrm>
            <a:off x="4010025" y="2139950"/>
            <a:ext cx="846138" cy="871538"/>
          </a:xfrm>
          <a:custGeom>
            <a:avLst/>
            <a:gdLst>
              <a:gd name="connsiteX0" fmla="*/ 423000 w 846000"/>
              <a:gd name="connsiteY0" fmla="*/ 0 h 871241"/>
              <a:gd name="connsiteX1" fmla="*/ 846000 w 846000"/>
              <a:gd name="connsiteY1" fmla="*/ 583207 h 871241"/>
              <a:gd name="connsiteX2" fmla="*/ 567725 w 846000"/>
              <a:gd name="connsiteY2" fmla="*/ 583207 h 871241"/>
              <a:gd name="connsiteX3" fmla="*/ 567725 w 846000"/>
              <a:gd name="connsiteY3" fmla="*/ 871241 h 871241"/>
              <a:gd name="connsiteX4" fmla="*/ 276125 w 846000"/>
              <a:gd name="connsiteY4" fmla="*/ 871241 h 871241"/>
              <a:gd name="connsiteX5" fmla="*/ 276125 w 846000"/>
              <a:gd name="connsiteY5" fmla="*/ 583207 h 871241"/>
              <a:gd name="connsiteX6" fmla="*/ 0 w 846000"/>
              <a:gd name="connsiteY6" fmla="*/ 583207 h 871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6000" h="871241">
                <a:moveTo>
                  <a:pt x="423000" y="0"/>
                </a:moveTo>
                <a:lnTo>
                  <a:pt x="846000" y="583207"/>
                </a:lnTo>
                <a:lnTo>
                  <a:pt x="567725" y="583207"/>
                </a:lnTo>
                <a:lnTo>
                  <a:pt x="567725" y="871241"/>
                </a:lnTo>
                <a:lnTo>
                  <a:pt x="276125" y="871241"/>
                </a:lnTo>
                <a:lnTo>
                  <a:pt x="276125" y="583207"/>
                </a:lnTo>
                <a:lnTo>
                  <a:pt x="0" y="583207"/>
                </a:lnTo>
                <a:close/>
              </a:path>
            </a:pathLst>
          </a:custGeom>
          <a:solidFill>
            <a:srgbClr val="F3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344" name="文本框 12"/>
          <p:cNvSpPr txBox="1">
            <a:spLocks noChangeArrowheads="1"/>
          </p:cNvSpPr>
          <p:nvPr/>
        </p:nvSpPr>
        <p:spPr bwMode="auto">
          <a:xfrm>
            <a:off x="4992688" y="1436688"/>
            <a:ext cx="1758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向上平移</a:t>
            </a:r>
            <a:r>
              <a:rPr lang="en-US" altLang="zh-CN" sz="2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</a:t>
            </a:r>
          </a:p>
        </p:txBody>
      </p:sp>
      <p:sp>
        <p:nvSpPr>
          <p:cNvPr id="12" name="箭头: 右 11"/>
          <p:cNvSpPr/>
          <p:nvPr/>
        </p:nvSpPr>
        <p:spPr>
          <a:xfrm rot="16200000">
            <a:off x="4768057" y="1562894"/>
            <a:ext cx="312737" cy="136525"/>
          </a:xfrm>
          <a:prstGeom prst="rightArrow">
            <a:avLst/>
          </a:prstGeom>
          <a:solidFill>
            <a:srgbClr val="FF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200" b="1" noProof="1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4" name="箭头: 右 13"/>
          <p:cNvSpPr/>
          <p:nvPr/>
        </p:nvSpPr>
        <p:spPr>
          <a:xfrm>
            <a:off x="5203825" y="2795588"/>
            <a:ext cx="312738" cy="136525"/>
          </a:xfrm>
          <a:prstGeom prst="rightArrow">
            <a:avLst/>
          </a:prstGeom>
          <a:solidFill>
            <a:srgbClr val="FF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200" b="1" noProof="1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5556250" y="3114675"/>
            <a:ext cx="1758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向右平移</a:t>
            </a:r>
            <a:r>
              <a:rPr lang="en-US" altLang="zh-CN" sz="2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0.00247 L -2.22222E-6 -0.2830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0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0 L 0.21545 -0.00031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4" y="-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0 L -2.22222E-6 0.28241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1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35802E-6 L -0.18437 0.00062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19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0" y="674688"/>
            <a:ext cx="6797675" cy="379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任意多边形: 形状 21"/>
          <p:cNvSpPr/>
          <p:nvPr/>
        </p:nvSpPr>
        <p:spPr>
          <a:xfrm>
            <a:off x="4010025" y="2133600"/>
            <a:ext cx="846138" cy="871538"/>
          </a:xfrm>
          <a:custGeom>
            <a:avLst/>
            <a:gdLst>
              <a:gd name="connsiteX0" fmla="*/ 423000 w 846000"/>
              <a:gd name="connsiteY0" fmla="*/ 0 h 871241"/>
              <a:gd name="connsiteX1" fmla="*/ 846000 w 846000"/>
              <a:gd name="connsiteY1" fmla="*/ 583207 h 871241"/>
              <a:gd name="connsiteX2" fmla="*/ 567725 w 846000"/>
              <a:gd name="connsiteY2" fmla="*/ 583207 h 871241"/>
              <a:gd name="connsiteX3" fmla="*/ 567725 w 846000"/>
              <a:gd name="connsiteY3" fmla="*/ 871241 h 871241"/>
              <a:gd name="connsiteX4" fmla="*/ 276125 w 846000"/>
              <a:gd name="connsiteY4" fmla="*/ 871241 h 871241"/>
              <a:gd name="connsiteX5" fmla="*/ 276125 w 846000"/>
              <a:gd name="connsiteY5" fmla="*/ 583207 h 871241"/>
              <a:gd name="connsiteX6" fmla="*/ 0 w 846000"/>
              <a:gd name="connsiteY6" fmla="*/ 583207 h 871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6000" h="871241">
                <a:moveTo>
                  <a:pt x="423000" y="0"/>
                </a:moveTo>
                <a:lnTo>
                  <a:pt x="846000" y="583207"/>
                </a:lnTo>
                <a:lnTo>
                  <a:pt x="567725" y="583207"/>
                </a:lnTo>
                <a:lnTo>
                  <a:pt x="567725" y="871241"/>
                </a:lnTo>
                <a:lnTo>
                  <a:pt x="276125" y="871241"/>
                </a:lnTo>
                <a:lnTo>
                  <a:pt x="276125" y="583207"/>
                </a:lnTo>
                <a:lnTo>
                  <a:pt x="0" y="583207"/>
                </a:lnTo>
                <a:close/>
              </a:path>
            </a:pathLst>
          </a:custGeom>
          <a:solidFill>
            <a:srgbClr val="F3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3" name="任意多边形: 形状 22"/>
          <p:cNvSpPr/>
          <p:nvPr/>
        </p:nvSpPr>
        <p:spPr>
          <a:xfrm>
            <a:off x="4010025" y="687388"/>
            <a:ext cx="846138" cy="871537"/>
          </a:xfrm>
          <a:custGeom>
            <a:avLst/>
            <a:gdLst>
              <a:gd name="connsiteX0" fmla="*/ 423000 w 846000"/>
              <a:gd name="connsiteY0" fmla="*/ 0 h 871241"/>
              <a:gd name="connsiteX1" fmla="*/ 846000 w 846000"/>
              <a:gd name="connsiteY1" fmla="*/ 583207 h 871241"/>
              <a:gd name="connsiteX2" fmla="*/ 567725 w 846000"/>
              <a:gd name="connsiteY2" fmla="*/ 583207 h 871241"/>
              <a:gd name="connsiteX3" fmla="*/ 567725 w 846000"/>
              <a:gd name="connsiteY3" fmla="*/ 871241 h 871241"/>
              <a:gd name="connsiteX4" fmla="*/ 276125 w 846000"/>
              <a:gd name="connsiteY4" fmla="*/ 871241 h 871241"/>
              <a:gd name="connsiteX5" fmla="*/ 276125 w 846000"/>
              <a:gd name="connsiteY5" fmla="*/ 583207 h 871241"/>
              <a:gd name="connsiteX6" fmla="*/ 0 w 846000"/>
              <a:gd name="connsiteY6" fmla="*/ 583207 h 871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6000" h="871241">
                <a:moveTo>
                  <a:pt x="423000" y="0"/>
                </a:moveTo>
                <a:lnTo>
                  <a:pt x="846000" y="583207"/>
                </a:lnTo>
                <a:lnTo>
                  <a:pt x="567725" y="583207"/>
                </a:lnTo>
                <a:lnTo>
                  <a:pt x="567725" y="871241"/>
                </a:lnTo>
                <a:lnTo>
                  <a:pt x="276125" y="871241"/>
                </a:lnTo>
                <a:lnTo>
                  <a:pt x="276125" y="583207"/>
                </a:lnTo>
                <a:lnTo>
                  <a:pt x="0" y="583207"/>
                </a:lnTo>
                <a:close/>
              </a:path>
            </a:pathLst>
          </a:custGeom>
          <a:solidFill>
            <a:srgbClr val="0A0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4" name="任意多边形: 形状 23"/>
          <p:cNvSpPr/>
          <p:nvPr/>
        </p:nvSpPr>
        <p:spPr>
          <a:xfrm>
            <a:off x="4010025" y="3589338"/>
            <a:ext cx="846138" cy="871537"/>
          </a:xfrm>
          <a:custGeom>
            <a:avLst/>
            <a:gdLst>
              <a:gd name="connsiteX0" fmla="*/ 423000 w 846000"/>
              <a:gd name="connsiteY0" fmla="*/ 0 h 871241"/>
              <a:gd name="connsiteX1" fmla="*/ 846000 w 846000"/>
              <a:gd name="connsiteY1" fmla="*/ 583207 h 871241"/>
              <a:gd name="connsiteX2" fmla="*/ 567725 w 846000"/>
              <a:gd name="connsiteY2" fmla="*/ 583207 h 871241"/>
              <a:gd name="connsiteX3" fmla="*/ 567725 w 846000"/>
              <a:gd name="connsiteY3" fmla="*/ 871241 h 871241"/>
              <a:gd name="connsiteX4" fmla="*/ 276125 w 846000"/>
              <a:gd name="connsiteY4" fmla="*/ 871241 h 871241"/>
              <a:gd name="connsiteX5" fmla="*/ 276125 w 846000"/>
              <a:gd name="connsiteY5" fmla="*/ 583207 h 871241"/>
              <a:gd name="connsiteX6" fmla="*/ 0 w 846000"/>
              <a:gd name="connsiteY6" fmla="*/ 583207 h 871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6000" h="871241">
                <a:moveTo>
                  <a:pt x="423000" y="0"/>
                </a:moveTo>
                <a:lnTo>
                  <a:pt x="846000" y="583207"/>
                </a:lnTo>
                <a:lnTo>
                  <a:pt x="567725" y="583207"/>
                </a:lnTo>
                <a:lnTo>
                  <a:pt x="567725" y="871241"/>
                </a:lnTo>
                <a:lnTo>
                  <a:pt x="276125" y="871241"/>
                </a:lnTo>
                <a:lnTo>
                  <a:pt x="276125" y="583207"/>
                </a:lnTo>
                <a:lnTo>
                  <a:pt x="0" y="583207"/>
                </a:lnTo>
                <a:close/>
              </a:path>
            </a:pathLst>
          </a:custGeom>
          <a:solidFill>
            <a:srgbClr val="0A0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5" name="任意多边形: 形状 24"/>
          <p:cNvSpPr/>
          <p:nvPr/>
        </p:nvSpPr>
        <p:spPr>
          <a:xfrm>
            <a:off x="5978525" y="2133600"/>
            <a:ext cx="846138" cy="871538"/>
          </a:xfrm>
          <a:custGeom>
            <a:avLst/>
            <a:gdLst>
              <a:gd name="connsiteX0" fmla="*/ 423000 w 846000"/>
              <a:gd name="connsiteY0" fmla="*/ 0 h 871241"/>
              <a:gd name="connsiteX1" fmla="*/ 846000 w 846000"/>
              <a:gd name="connsiteY1" fmla="*/ 583207 h 871241"/>
              <a:gd name="connsiteX2" fmla="*/ 567725 w 846000"/>
              <a:gd name="connsiteY2" fmla="*/ 583207 h 871241"/>
              <a:gd name="connsiteX3" fmla="*/ 567725 w 846000"/>
              <a:gd name="connsiteY3" fmla="*/ 871241 h 871241"/>
              <a:gd name="connsiteX4" fmla="*/ 276125 w 846000"/>
              <a:gd name="connsiteY4" fmla="*/ 871241 h 871241"/>
              <a:gd name="connsiteX5" fmla="*/ 276125 w 846000"/>
              <a:gd name="connsiteY5" fmla="*/ 583207 h 871241"/>
              <a:gd name="connsiteX6" fmla="*/ 0 w 846000"/>
              <a:gd name="connsiteY6" fmla="*/ 583207 h 871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6000" h="871241">
                <a:moveTo>
                  <a:pt x="423000" y="0"/>
                </a:moveTo>
                <a:lnTo>
                  <a:pt x="846000" y="583207"/>
                </a:lnTo>
                <a:lnTo>
                  <a:pt x="567725" y="583207"/>
                </a:lnTo>
                <a:lnTo>
                  <a:pt x="567725" y="871241"/>
                </a:lnTo>
                <a:lnTo>
                  <a:pt x="276125" y="871241"/>
                </a:lnTo>
                <a:lnTo>
                  <a:pt x="276125" y="583207"/>
                </a:lnTo>
                <a:lnTo>
                  <a:pt x="0" y="583207"/>
                </a:lnTo>
                <a:close/>
              </a:path>
            </a:pathLst>
          </a:custGeom>
          <a:solidFill>
            <a:srgbClr val="0A0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6" name="任意多边形: 形状 25"/>
          <p:cNvSpPr/>
          <p:nvPr/>
        </p:nvSpPr>
        <p:spPr>
          <a:xfrm>
            <a:off x="2314575" y="2138363"/>
            <a:ext cx="846138" cy="871537"/>
          </a:xfrm>
          <a:custGeom>
            <a:avLst/>
            <a:gdLst>
              <a:gd name="connsiteX0" fmla="*/ 423000 w 846000"/>
              <a:gd name="connsiteY0" fmla="*/ 0 h 871241"/>
              <a:gd name="connsiteX1" fmla="*/ 846000 w 846000"/>
              <a:gd name="connsiteY1" fmla="*/ 583207 h 871241"/>
              <a:gd name="connsiteX2" fmla="*/ 567725 w 846000"/>
              <a:gd name="connsiteY2" fmla="*/ 583207 h 871241"/>
              <a:gd name="connsiteX3" fmla="*/ 567725 w 846000"/>
              <a:gd name="connsiteY3" fmla="*/ 871241 h 871241"/>
              <a:gd name="connsiteX4" fmla="*/ 276125 w 846000"/>
              <a:gd name="connsiteY4" fmla="*/ 871241 h 871241"/>
              <a:gd name="connsiteX5" fmla="*/ 276125 w 846000"/>
              <a:gd name="connsiteY5" fmla="*/ 583207 h 871241"/>
              <a:gd name="connsiteX6" fmla="*/ 0 w 846000"/>
              <a:gd name="connsiteY6" fmla="*/ 583207 h 871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6000" h="871241">
                <a:moveTo>
                  <a:pt x="423000" y="0"/>
                </a:moveTo>
                <a:lnTo>
                  <a:pt x="846000" y="583207"/>
                </a:lnTo>
                <a:lnTo>
                  <a:pt x="567725" y="583207"/>
                </a:lnTo>
                <a:lnTo>
                  <a:pt x="567725" y="871241"/>
                </a:lnTo>
                <a:lnTo>
                  <a:pt x="276125" y="871241"/>
                </a:lnTo>
                <a:lnTo>
                  <a:pt x="276125" y="583207"/>
                </a:lnTo>
                <a:lnTo>
                  <a:pt x="0" y="583207"/>
                </a:lnTo>
                <a:close/>
              </a:path>
            </a:pathLst>
          </a:custGeom>
          <a:solidFill>
            <a:srgbClr val="0A0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7" name="箭头: 右 26"/>
          <p:cNvSpPr/>
          <p:nvPr/>
        </p:nvSpPr>
        <p:spPr>
          <a:xfrm rot="16200000">
            <a:off x="4277519" y="1781969"/>
            <a:ext cx="312737" cy="136525"/>
          </a:xfrm>
          <a:prstGeom prst="rightArrow">
            <a:avLst/>
          </a:prstGeom>
          <a:solidFill>
            <a:srgbClr val="FF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200" b="1" noProof="1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8" name="箭头: 右 27"/>
          <p:cNvSpPr/>
          <p:nvPr/>
        </p:nvSpPr>
        <p:spPr>
          <a:xfrm rot="5400000" flipV="1">
            <a:off x="4277519" y="3228181"/>
            <a:ext cx="312738" cy="136525"/>
          </a:xfrm>
          <a:prstGeom prst="rightArrow">
            <a:avLst/>
          </a:prstGeom>
          <a:solidFill>
            <a:srgbClr val="FF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200" b="1" noProof="1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9" name="箭头: 右 28"/>
          <p:cNvSpPr/>
          <p:nvPr/>
        </p:nvSpPr>
        <p:spPr>
          <a:xfrm rot="10800000">
            <a:off x="3432175" y="2663825"/>
            <a:ext cx="312738" cy="136525"/>
          </a:xfrm>
          <a:prstGeom prst="rightArrow">
            <a:avLst/>
          </a:prstGeom>
          <a:solidFill>
            <a:srgbClr val="FF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200" b="1" noProof="1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0" name="箭头: 右 29"/>
          <p:cNvSpPr/>
          <p:nvPr/>
        </p:nvSpPr>
        <p:spPr>
          <a:xfrm>
            <a:off x="5260975" y="2568575"/>
            <a:ext cx="312738" cy="136525"/>
          </a:xfrm>
          <a:prstGeom prst="rightArrow">
            <a:avLst/>
          </a:prstGeom>
          <a:solidFill>
            <a:srgbClr val="FF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200" b="1" noProof="1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5372" name="文本框 12"/>
          <p:cNvSpPr txBox="1">
            <a:spLocks noChangeArrowheads="1"/>
          </p:cNvSpPr>
          <p:nvPr/>
        </p:nvSpPr>
        <p:spPr bwMode="auto">
          <a:xfrm>
            <a:off x="4694238" y="1628775"/>
            <a:ext cx="1758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向上平移</a:t>
            </a:r>
            <a:r>
              <a:rPr lang="en-US" altLang="zh-CN" sz="2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</a:t>
            </a:r>
          </a:p>
        </p:txBody>
      </p:sp>
      <p:sp>
        <p:nvSpPr>
          <p:cNvPr id="15373" name="文本框 12"/>
          <p:cNvSpPr txBox="1">
            <a:spLocks noChangeArrowheads="1"/>
          </p:cNvSpPr>
          <p:nvPr/>
        </p:nvSpPr>
        <p:spPr bwMode="auto">
          <a:xfrm>
            <a:off x="5724525" y="3087688"/>
            <a:ext cx="1758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向右平移</a:t>
            </a:r>
            <a:r>
              <a:rPr lang="en-US" altLang="zh-CN" sz="2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</a:t>
            </a:r>
          </a:p>
        </p:txBody>
      </p:sp>
      <p:sp>
        <p:nvSpPr>
          <p:cNvPr id="15374" name="文本框 12"/>
          <p:cNvSpPr txBox="1">
            <a:spLocks noChangeArrowheads="1"/>
          </p:cNvSpPr>
          <p:nvPr/>
        </p:nvSpPr>
        <p:spPr bwMode="auto">
          <a:xfrm>
            <a:off x="4902200" y="3968750"/>
            <a:ext cx="3046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向（     ）平移（     ）格</a:t>
            </a:r>
          </a:p>
        </p:txBody>
      </p:sp>
      <p:sp>
        <p:nvSpPr>
          <p:cNvPr id="15375" name="文本框 12"/>
          <p:cNvSpPr txBox="1">
            <a:spLocks noChangeArrowheads="1"/>
          </p:cNvSpPr>
          <p:nvPr/>
        </p:nvSpPr>
        <p:spPr bwMode="auto">
          <a:xfrm>
            <a:off x="1238250" y="3065463"/>
            <a:ext cx="3044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向（     ）平移（     ）格</a:t>
            </a:r>
          </a:p>
        </p:txBody>
      </p:sp>
      <p:sp>
        <p:nvSpPr>
          <p:cNvPr id="35" name="椭圆 34"/>
          <p:cNvSpPr/>
          <p:nvPr/>
        </p:nvSpPr>
        <p:spPr>
          <a:xfrm>
            <a:off x="4392613" y="2100263"/>
            <a:ext cx="71437" cy="714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6370638" y="2103438"/>
            <a:ext cx="71437" cy="714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37" name="直接连接符 36"/>
          <p:cNvCxnSpPr/>
          <p:nvPr/>
        </p:nvCxnSpPr>
        <p:spPr>
          <a:xfrm>
            <a:off x="4464050" y="2130425"/>
            <a:ext cx="1906588" cy="3175"/>
          </a:xfrm>
          <a:prstGeom prst="line">
            <a:avLst/>
          </a:prstGeom>
          <a:ln w="28575" cmpd="sng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>
            <a:spLocks noChangeArrowheads="1"/>
          </p:cNvSpPr>
          <p:nvPr/>
        </p:nvSpPr>
        <p:spPr bwMode="auto">
          <a:xfrm>
            <a:off x="5078413" y="2108200"/>
            <a:ext cx="8286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</a:t>
            </a:r>
          </a:p>
        </p:txBody>
      </p:sp>
      <p:sp>
        <p:nvSpPr>
          <p:cNvPr id="41" name="椭圆 40"/>
          <p:cNvSpPr/>
          <p:nvPr/>
        </p:nvSpPr>
        <p:spPr>
          <a:xfrm>
            <a:off x="4816475" y="2671763"/>
            <a:ext cx="71438" cy="714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6791325" y="2671763"/>
            <a:ext cx="71438" cy="714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43" name="直接连接符 42"/>
          <p:cNvCxnSpPr/>
          <p:nvPr/>
        </p:nvCxnSpPr>
        <p:spPr>
          <a:xfrm>
            <a:off x="4876800" y="2713038"/>
            <a:ext cx="1908175" cy="3175"/>
          </a:xfrm>
          <a:prstGeom prst="line">
            <a:avLst/>
          </a:prstGeom>
          <a:ln w="28575" cmpd="sng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/>
          <p:cNvSpPr txBox="1">
            <a:spLocks noChangeArrowheads="1"/>
          </p:cNvSpPr>
          <p:nvPr/>
        </p:nvSpPr>
        <p:spPr bwMode="auto">
          <a:xfrm>
            <a:off x="5270500" y="2713038"/>
            <a:ext cx="8286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A0FDC"/>
                                      </p:to>
                                    </p:animClr>
                                    <p:set>
                                      <p:cBhvr>
                                        <p:cTn id="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A0FDC"/>
                                      </p:to>
                                    </p:animClr>
                                    <p:set>
                                      <p:cBhvr>
                                        <p:cTn id="11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3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3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2000" fill="hold"/>
                                        <p:tgtEl>
                                          <p:spTgt spid="4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9" dur="2000" fill="hold"/>
                                        <p:tgtEl>
                                          <p:spTgt spid="4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  <p:bldP spid="36" grpId="0" animBg="1"/>
      <p:bldP spid="36" grpId="1" animBg="1"/>
      <p:bldP spid="40" grpId="0"/>
      <p:bldP spid="41" grpId="0" animBg="1"/>
      <p:bldP spid="41" grpId="1" animBg="1"/>
      <p:bldP spid="42" grpId="0" animBg="1"/>
      <p:bldP spid="42" grpId="1" animBg="1"/>
      <p:bldP spid="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流程图: 过程 4"/>
          <p:cNvSpPr/>
          <p:nvPr/>
        </p:nvSpPr>
        <p:spPr>
          <a:xfrm>
            <a:off x="635480" y="1587500"/>
            <a:ext cx="7873040" cy="1968500"/>
          </a:xfrm>
          <a:prstGeom prst="flowChartProcess">
            <a:avLst/>
          </a:prstGeom>
          <a:solidFill>
            <a:srgbClr val="FFFF00"/>
          </a:solidFill>
          <a:ln w="19050">
            <a:solidFill>
              <a:srgbClr val="D626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10000"/>
              </a:lnSpc>
              <a:defRPr/>
            </a:pPr>
            <a:r>
              <a:rPr lang="zh-CN" altLang="en-US" sz="3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图形平移的距离是对应点之间的方格数。要判断一个图形平移了几格，关键看对应点平移了几格。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4750" y="674688"/>
            <a:ext cx="6797675" cy="379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任意多边形: 形状 2"/>
          <p:cNvSpPr/>
          <p:nvPr/>
        </p:nvSpPr>
        <p:spPr>
          <a:xfrm>
            <a:off x="4014788" y="2138363"/>
            <a:ext cx="846137" cy="871537"/>
          </a:xfrm>
          <a:custGeom>
            <a:avLst/>
            <a:gdLst>
              <a:gd name="connsiteX0" fmla="*/ 423000 w 846000"/>
              <a:gd name="connsiteY0" fmla="*/ 0 h 871241"/>
              <a:gd name="connsiteX1" fmla="*/ 846000 w 846000"/>
              <a:gd name="connsiteY1" fmla="*/ 583207 h 871241"/>
              <a:gd name="connsiteX2" fmla="*/ 567725 w 846000"/>
              <a:gd name="connsiteY2" fmla="*/ 583207 h 871241"/>
              <a:gd name="connsiteX3" fmla="*/ 567725 w 846000"/>
              <a:gd name="connsiteY3" fmla="*/ 871241 h 871241"/>
              <a:gd name="connsiteX4" fmla="*/ 276125 w 846000"/>
              <a:gd name="connsiteY4" fmla="*/ 871241 h 871241"/>
              <a:gd name="connsiteX5" fmla="*/ 276125 w 846000"/>
              <a:gd name="connsiteY5" fmla="*/ 583207 h 871241"/>
              <a:gd name="connsiteX6" fmla="*/ 0 w 846000"/>
              <a:gd name="connsiteY6" fmla="*/ 583207 h 871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6000" h="871241">
                <a:moveTo>
                  <a:pt x="423000" y="0"/>
                </a:moveTo>
                <a:lnTo>
                  <a:pt x="846000" y="583207"/>
                </a:lnTo>
                <a:lnTo>
                  <a:pt x="567725" y="583207"/>
                </a:lnTo>
                <a:lnTo>
                  <a:pt x="567725" y="871241"/>
                </a:lnTo>
                <a:lnTo>
                  <a:pt x="276125" y="871241"/>
                </a:lnTo>
                <a:lnTo>
                  <a:pt x="276125" y="583207"/>
                </a:lnTo>
                <a:lnTo>
                  <a:pt x="0" y="583207"/>
                </a:lnTo>
                <a:close/>
              </a:path>
            </a:pathLst>
          </a:custGeom>
          <a:solidFill>
            <a:srgbClr val="0A0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任意多边形: 形状 3"/>
          <p:cNvSpPr/>
          <p:nvPr/>
        </p:nvSpPr>
        <p:spPr>
          <a:xfrm>
            <a:off x="4010025" y="2136775"/>
            <a:ext cx="846138" cy="869950"/>
          </a:xfrm>
          <a:custGeom>
            <a:avLst/>
            <a:gdLst>
              <a:gd name="connsiteX0" fmla="*/ 423000 w 846000"/>
              <a:gd name="connsiteY0" fmla="*/ 0 h 871241"/>
              <a:gd name="connsiteX1" fmla="*/ 846000 w 846000"/>
              <a:gd name="connsiteY1" fmla="*/ 583207 h 871241"/>
              <a:gd name="connsiteX2" fmla="*/ 567725 w 846000"/>
              <a:gd name="connsiteY2" fmla="*/ 583207 h 871241"/>
              <a:gd name="connsiteX3" fmla="*/ 567725 w 846000"/>
              <a:gd name="connsiteY3" fmla="*/ 871241 h 871241"/>
              <a:gd name="connsiteX4" fmla="*/ 276125 w 846000"/>
              <a:gd name="connsiteY4" fmla="*/ 871241 h 871241"/>
              <a:gd name="connsiteX5" fmla="*/ 276125 w 846000"/>
              <a:gd name="connsiteY5" fmla="*/ 583207 h 871241"/>
              <a:gd name="connsiteX6" fmla="*/ 0 w 846000"/>
              <a:gd name="connsiteY6" fmla="*/ 583207 h 871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6000" h="871241">
                <a:moveTo>
                  <a:pt x="423000" y="0"/>
                </a:moveTo>
                <a:lnTo>
                  <a:pt x="846000" y="583207"/>
                </a:lnTo>
                <a:lnTo>
                  <a:pt x="567725" y="583207"/>
                </a:lnTo>
                <a:lnTo>
                  <a:pt x="567725" y="871241"/>
                </a:lnTo>
                <a:lnTo>
                  <a:pt x="276125" y="871241"/>
                </a:lnTo>
                <a:lnTo>
                  <a:pt x="276125" y="583207"/>
                </a:lnTo>
                <a:lnTo>
                  <a:pt x="0" y="583207"/>
                </a:lnTo>
                <a:close/>
              </a:path>
            </a:pathLst>
          </a:custGeom>
          <a:solidFill>
            <a:srgbClr val="0A0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: 形状 4"/>
          <p:cNvSpPr/>
          <p:nvPr/>
        </p:nvSpPr>
        <p:spPr>
          <a:xfrm>
            <a:off x="4010025" y="2136775"/>
            <a:ext cx="846138" cy="869950"/>
          </a:xfrm>
          <a:custGeom>
            <a:avLst/>
            <a:gdLst>
              <a:gd name="connsiteX0" fmla="*/ 423000 w 846000"/>
              <a:gd name="connsiteY0" fmla="*/ 0 h 871241"/>
              <a:gd name="connsiteX1" fmla="*/ 846000 w 846000"/>
              <a:gd name="connsiteY1" fmla="*/ 583207 h 871241"/>
              <a:gd name="connsiteX2" fmla="*/ 567725 w 846000"/>
              <a:gd name="connsiteY2" fmla="*/ 583207 h 871241"/>
              <a:gd name="connsiteX3" fmla="*/ 567725 w 846000"/>
              <a:gd name="connsiteY3" fmla="*/ 871241 h 871241"/>
              <a:gd name="connsiteX4" fmla="*/ 276125 w 846000"/>
              <a:gd name="connsiteY4" fmla="*/ 871241 h 871241"/>
              <a:gd name="connsiteX5" fmla="*/ 276125 w 846000"/>
              <a:gd name="connsiteY5" fmla="*/ 583207 h 871241"/>
              <a:gd name="connsiteX6" fmla="*/ 0 w 846000"/>
              <a:gd name="connsiteY6" fmla="*/ 583207 h 871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6000" h="871241">
                <a:moveTo>
                  <a:pt x="423000" y="0"/>
                </a:moveTo>
                <a:lnTo>
                  <a:pt x="846000" y="583207"/>
                </a:lnTo>
                <a:lnTo>
                  <a:pt x="567725" y="583207"/>
                </a:lnTo>
                <a:lnTo>
                  <a:pt x="567725" y="871241"/>
                </a:lnTo>
                <a:lnTo>
                  <a:pt x="276125" y="871241"/>
                </a:lnTo>
                <a:lnTo>
                  <a:pt x="276125" y="583207"/>
                </a:lnTo>
                <a:lnTo>
                  <a:pt x="0" y="583207"/>
                </a:lnTo>
                <a:close/>
              </a:path>
            </a:pathLst>
          </a:custGeom>
          <a:solidFill>
            <a:srgbClr val="0A0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任意多边形: 形状 5"/>
          <p:cNvSpPr/>
          <p:nvPr/>
        </p:nvSpPr>
        <p:spPr>
          <a:xfrm>
            <a:off x="4010025" y="2139950"/>
            <a:ext cx="846138" cy="871538"/>
          </a:xfrm>
          <a:custGeom>
            <a:avLst/>
            <a:gdLst>
              <a:gd name="connsiteX0" fmla="*/ 423000 w 846000"/>
              <a:gd name="connsiteY0" fmla="*/ 0 h 871241"/>
              <a:gd name="connsiteX1" fmla="*/ 846000 w 846000"/>
              <a:gd name="connsiteY1" fmla="*/ 583207 h 871241"/>
              <a:gd name="connsiteX2" fmla="*/ 567725 w 846000"/>
              <a:gd name="connsiteY2" fmla="*/ 583207 h 871241"/>
              <a:gd name="connsiteX3" fmla="*/ 567725 w 846000"/>
              <a:gd name="connsiteY3" fmla="*/ 871241 h 871241"/>
              <a:gd name="connsiteX4" fmla="*/ 276125 w 846000"/>
              <a:gd name="connsiteY4" fmla="*/ 871241 h 871241"/>
              <a:gd name="connsiteX5" fmla="*/ 276125 w 846000"/>
              <a:gd name="connsiteY5" fmla="*/ 583207 h 871241"/>
              <a:gd name="connsiteX6" fmla="*/ 0 w 846000"/>
              <a:gd name="connsiteY6" fmla="*/ 583207 h 871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6000" h="871241">
                <a:moveTo>
                  <a:pt x="423000" y="0"/>
                </a:moveTo>
                <a:lnTo>
                  <a:pt x="846000" y="583207"/>
                </a:lnTo>
                <a:lnTo>
                  <a:pt x="567725" y="583207"/>
                </a:lnTo>
                <a:lnTo>
                  <a:pt x="567725" y="871241"/>
                </a:lnTo>
                <a:lnTo>
                  <a:pt x="276125" y="871241"/>
                </a:lnTo>
                <a:lnTo>
                  <a:pt x="276125" y="583207"/>
                </a:lnTo>
                <a:lnTo>
                  <a:pt x="0" y="583207"/>
                </a:lnTo>
                <a:close/>
              </a:path>
            </a:pathLst>
          </a:custGeom>
          <a:solidFill>
            <a:srgbClr val="0A0F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任意多边形: 形状 6"/>
          <p:cNvSpPr/>
          <p:nvPr/>
        </p:nvSpPr>
        <p:spPr>
          <a:xfrm>
            <a:off x="4010025" y="2139950"/>
            <a:ext cx="846138" cy="871538"/>
          </a:xfrm>
          <a:custGeom>
            <a:avLst/>
            <a:gdLst>
              <a:gd name="connsiteX0" fmla="*/ 423000 w 846000"/>
              <a:gd name="connsiteY0" fmla="*/ 0 h 871241"/>
              <a:gd name="connsiteX1" fmla="*/ 846000 w 846000"/>
              <a:gd name="connsiteY1" fmla="*/ 583207 h 871241"/>
              <a:gd name="connsiteX2" fmla="*/ 567725 w 846000"/>
              <a:gd name="connsiteY2" fmla="*/ 583207 h 871241"/>
              <a:gd name="connsiteX3" fmla="*/ 567725 w 846000"/>
              <a:gd name="connsiteY3" fmla="*/ 871241 h 871241"/>
              <a:gd name="connsiteX4" fmla="*/ 276125 w 846000"/>
              <a:gd name="connsiteY4" fmla="*/ 871241 h 871241"/>
              <a:gd name="connsiteX5" fmla="*/ 276125 w 846000"/>
              <a:gd name="connsiteY5" fmla="*/ 583207 h 871241"/>
              <a:gd name="connsiteX6" fmla="*/ 0 w 846000"/>
              <a:gd name="connsiteY6" fmla="*/ 583207 h 871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6000" h="871241">
                <a:moveTo>
                  <a:pt x="423000" y="0"/>
                </a:moveTo>
                <a:lnTo>
                  <a:pt x="846000" y="583207"/>
                </a:lnTo>
                <a:lnTo>
                  <a:pt x="567725" y="583207"/>
                </a:lnTo>
                <a:lnTo>
                  <a:pt x="567725" y="871241"/>
                </a:lnTo>
                <a:lnTo>
                  <a:pt x="276125" y="871241"/>
                </a:lnTo>
                <a:lnTo>
                  <a:pt x="276125" y="583207"/>
                </a:lnTo>
                <a:lnTo>
                  <a:pt x="0" y="583207"/>
                </a:lnTo>
                <a:close/>
              </a:path>
            </a:pathLst>
          </a:custGeom>
          <a:solidFill>
            <a:srgbClr val="F3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416" name="文本框 12"/>
          <p:cNvSpPr txBox="1">
            <a:spLocks noChangeArrowheads="1"/>
          </p:cNvSpPr>
          <p:nvPr/>
        </p:nvSpPr>
        <p:spPr bwMode="auto">
          <a:xfrm>
            <a:off x="4992688" y="1436688"/>
            <a:ext cx="1758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向上平移</a:t>
            </a:r>
            <a:r>
              <a:rPr lang="en-US" altLang="zh-CN" sz="2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</a:t>
            </a:r>
          </a:p>
        </p:txBody>
      </p:sp>
      <p:sp>
        <p:nvSpPr>
          <p:cNvPr id="9" name="箭头: 右 8"/>
          <p:cNvSpPr/>
          <p:nvPr/>
        </p:nvSpPr>
        <p:spPr>
          <a:xfrm rot="16200000">
            <a:off x="4768057" y="1562894"/>
            <a:ext cx="312737" cy="136525"/>
          </a:xfrm>
          <a:prstGeom prst="rightArrow">
            <a:avLst/>
          </a:prstGeom>
          <a:solidFill>
            <a:srgbClr val="FF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200" b="1" noProof="1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0" name="箭头: 右 9"/>
          <p:cNvSpPr/>
          <p:nvPr/>
        </p:nvSpPr>
        <p:spPr>
          <a:xfrm>
            <a:off x="5203825" y="2795588"/>
            <a:ext cx="312738" cy="136525"/>
          </a:xfrm>
          <a:prstGeom prst="rightArrow">
            <a:avLst/>
          </a:prstGeom>
          <a:solidFill>
            <a:srgbClr val="FF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200" b="1" noProof="1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5556250" y="3114675"/>
            <a:ext cx="1758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向右平移</a:t>
            </a:r>
            <a:r>
              <a:rPr lang="en-US" altLang="zh-CN" sz="2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</a:t>
            </a:r>
          </a:p>
        </p:txBody>
      </p:sp>
      <p:sp>
        <p:nvSpPr>
          <p:cNvPr id="12" name="箭头: 右 11"/>
          <p:cNvSpPr/>
          <p:nvPr/>
        </p:nvSpPr>
        <p:spPr>
          <a:xfrm rot="5400000">
            <a:off x="4979194" y="3639344"/>
            <a:ext cx="312737" cy="136525"/>
          </a:xfrm>
          <a:prstGeom prst="rightArrow">
            <a:avLst/>
          </a:prstGeom>
          <a:solidFill>
            <a:srgbClr val="FF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200" b="1" noProof="1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4" name="文本框 12"/>
          <p:cNvSpPr txBox="1">
            <a:spLocks noChangeArrowheads="1"/>
          </p:cNvSpPr>
          <p:nvPr/>
        </p:nvSpPr>
        <p:spPr bwMode="auto">
          <a:xfrm>
            <a:off x="4902200" y="3968750"/>
            <a:ext cx="3046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向（     ）平移（     ）格</a:t>
            </a: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5416550" y="3890963"/>
            <a:ext cx="449263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</a:t>
            </a: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6843713" y="3889375"/>
            <a:ext cx="4508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箭头: 右 16"/>
          <p:cNvSpPr/>
          <p:nvPr/>
        </p:nvSpPr>
        <p:spPr>
          <a:xfrm flipH="1">
            <a:off x="3276600" y="2795588"/>
            <a:ext cx="312738" cy="136525"/>
          </a:xfrm>
          <a:prstGeom prst="rightArrow">
            <a:avLst/>
          </a:prstGeom>
          <a:solidFill>
            <a:srgbClr val="FF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200" b="1" noProof="1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8" name="文本框 12"/>
          <p:cNvSpPr txBox="1">
            <a:spLocks noChangeArrowheads="1"/>
          </p:cNvSpPr>
          <p:nvPr/>
        </p:nvSpPr>
        <p:spPr bwMode="auto">
          <a:xfrm>
            <a:off x="1238250" y="3065463"/>
            <a:ext cx="3044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向（     ）平移（     ）格</a:t>
            </a: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1752600" y="2982913"/>
            <a:ext cx="587375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左</a:t>
            </a: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3175000" y="2981325"/>
            <a:ext cx="4508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0.00247 L -2.22222E-6 -0.2830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0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0 L 0.21545 -0.00031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64" y="-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0 L -2.22222E-6 0.28241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1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35802E-6 L -0.18437 0.00216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19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 animBg="1"/>
      <p:bldP spid="14" grpId="0"/>
      <p:bldP spid="15" grpId="0"/>
      <p:bldP spid="16" grpId="0"/>
      <p:bldP spid="17" grpId="0" animBg="1"/>
      <p:bldP spid="18" grpId="0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867400" y="720725"/>
            <a:ext cx="2863850" cy="384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①定向：以原图为标准判断平移后图的方向。</a:t>
            </a:r>
          </a:p>
          <a:p>
            <a:pPr eaLnBrk="1" hangingPunct="1">
              <a:lnSpc>
                <a:spcPct val="110000"/>
              </a:lnSpc>
            </a:pPr>
            <a:r>
              <a:rPr lang="zh-CN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②数格：在平移前后的图上任意找一组对应点</a:t>
            </a: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，并数出两个对应点之间的方格数。</a:t>
            </a:r>
          </a:p>
        </p:txBody>
      </p:sp>
      <p:pic>
        <p:nvPicPr>
          <p:cNvPr id="18435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627063"/>
            <a:ext cx="5197475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文本框 3"/>
          <p:cNvSpPr txBox="1">
            <a:spLocks noChangeArrowheads="1"/>
          </p:cNvSpPr>
          <p:nvPr/>
        </p:nvSpPr>
        <p:spPr bwMode="auto">
          <a:xfrm>
            <a:off x="3824288" y="3827463"/>
            <a:ext cx="449262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</a:t>
            </a:r>
          </a:p>
        </p:txBody>
      </p:sp>
      <p:sp>
        <p:nvSpPr>
          <p:cNvPr id="18437" name="文本框 4"/>
          <p:cNvSpPr txBox="1">
            <a:spLocks noChangeArrowheads="1"/>
          </p:cNvSpPr>
          <p:nvPr/>
        </p:nvSpPr>
        <p:spPr bwMode="auto">
          <a:xfrm>
            <a:off x="4632325" y="3825875"/>
            <a:ext cx="45085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20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438" name="文本框 5"/>
          <p:cNvSpPr txBox="1">
            <a:spLocks noChangeArrowheads="1"/>
          </p:cNvSpPr>
          <p:nvPr/>
        </p:nvSpPr>
        <p:spPr bwMode="auto">
          <a:xfrm>
            <a:off x="1187450" y="3038475"/>
            <a:ext cx="587375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左</a:t>
            </a:r>
          </a:p>
        </p:txBody>
      </p:sp>
      <p:sp>
        <p:nvSpPr>
          <p:cNvPr id="18439" name="文本框 6"/>
          <p:cNvSpPr txBox="1">
            <a:spLocks noChangeArrowheads="1"/>
          </p:cNvSpPr>
          <p:nvPr/>
        </p:nvSpPr>
        <p:spPr bwMode="auto">
          <a:xfrm>
            <a:off x="2009775" y="3038475"/>
            <a:ext cx="45085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20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3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0"/>
            <a:ext cx="504031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2751138" y="61913"/>
            <a:ext cx="389255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操作深化，巩固新知</a:t>
            </a:r>
          </a:p>
        </p:txBody>
      </p:sp>
      <p:sp>
        <p:nvSpPr>
          <p:cNvPr id="19460" name="矩形 6"/>
          <p:cNvSpPr>
            <a:spLocks noChangeArrowheads="1"/>
          </p:cNvSpPr>
          <p:nvPr/>
        </p:nvSpPr>
        <p:spPr bwMode="auto">
          <a:xfrm>
            <a:off x="539750" y="1058863"/>
            <a:ext cx="37893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画出平移后的图形。</a:t>
            </a:r>
          </a:p>
        </p:txBody>
      </p:sp>
      <p:graphicFrame>
        <p:nvGraphicFramePr>
          <p:cNvPr id="8" name="Group 730"/>
          <p:cNvGraphicFramePr>
            <a:graphicFrameLocks noGrp="1"/>
          </p:cNvGraphicFramePr>
          <p:nvPr/>
        </p:nvGraphicFramePr>
        <p:xfrm>
          <a:off x="684213" y="1655763"/>
          <a:ext cx="5843593" cy="2914652"/>
        </p:xfrm>
        <a:graphic>
          <a:graphicData uri="http://schemas.openxmlformats.org/drawingml/2006/table">
            <a:tbl>
              <a:tblPr/>
              <a:tblGrid>
                <a:gridCol w="2916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5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6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32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162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9194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928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9162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9321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9162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9162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9321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9162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91621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9321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91622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91621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93216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91622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29184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17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84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184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770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184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184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217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153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184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41" marR="91441" marT="45719" marB="45719" horzOverflow="overflow">
                    <a:lnL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1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pSp>
        <p:nvGrpSpPr>
          <p:cNvPr id="19694" name="Group 748"/>
          <p:cNvGrpSpPr/>
          <p:nvPr/>
        </p:nvGrpSpPr>
        <p:grpSpPr bwMode="auto">
          <a:xfrm>
            <a:off x="1851025" y="1952625"/>
            <a:ext cx="577850" cy="869950"/>
            <a:chOff x="1801" y="1570"/>
            <a:chExt cx="363" cy="545"/>
          </a:xfrm>
        </p:grpSpPr>
        <p:sp>
          <p:nvSpPr>
            <p:cNvPr id="19723" name="Line 731"/>
            <p:cNvSpPr>
              <a:spLocks noChangeShapeType="1"/>
            </p:cNvSpPr>
            <p:nvPr/>
          </p:nvSpPr>
          <p:spPr bwMode="auto">
            <a:xfrm>
              <a:off x="1801" y="1570"/>
              <a:ext cx="0" cy="54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24" name="Line 732"/>
            <p:cNvSpPr>
              <a:spLocks noChangeShapeType="1"/>
            </p:cNvSpPr>
            <p:nvPr/>
          </p:nvSpPr>
          <p:spPr bwMode="auto">
            <a:xfrm>
              <a:off x="1801" y="1933"/>
              <a:ext cx="35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25" name="Line 736"/>
            <p:cNvSpPr>
              <a:spLocks noChangeShapeType="1"/>
            </p:cNvSpPr>
            <p:nvPr/>
          </p:nvSpPr>
          <p:spPr bwMode="auto">
            <a:xfrm>
              <a:off x="1801" y="1570"/>
              <a:ext cx="363" cy="36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9695" name="Group 777"/>
          <p:cNvGrpSpPr/>
          <p:nvPr/>
        </p:nvGrpSpPr>
        <p:grpSpPr bwMode="auto">
          <a:xfrm>
            <a:off x="4484688" y="1944688"/>
            <a:ext cx="577850" cy="877887"/>
            <a:chOff x="4246" y="1565"/>
            <a:chExt cx="363" cy="550"/>
          </a:xfrm>
        </p:grpSpPr>
        <p:sp>
          <p:nvSpPr>
            <p:cNvPr id="19720" name="Line 750"/>
            <p:cNvSpPr>
              <a:spLocks noChangeShapeType="1"/>
            </p:cNvSpPr>
            <p:nvPr/>
          </p:nvSpPr>
          <p:spPr bwMode="auto">
            <a:xfrm>
              <a:off x="4246" y="1570"/>
              <a:ext cx="0" cy="54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21" name="Line 751"/>
            <p:cNvSpPr>
              <a:spLocks noChangeShapeType="1"/>
            </p:cNvSpPr>
            <p:nvPr/>
          </p:nvSpPr>
          <p:spPr bwMode="auto">
            <a:xfrm>
              <a:off x="4246" y="1933"/>
              <a:ext cx="36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22" name="Line 752"/>
            <p:cNvSpPr>
              <a:spLocks noChangeShapeType="1"/>
            </p:cNvSpPr>
            <p:nvPr/>
          </p:nvSpPr>
          <p:spPr bwMode="auto">
            <a:xfrm>
              <a:off x="4246" y="1565"/>
              <a:ext cx="363" cy="36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9696" name="Line 759"/>
          <p:cNvSpPr>
            <a:spLocks noChangeShapeType="1"/>
          </p:cNvSpPr>
          <p:nvPr/>
        </p:nvSpPr>
        <p:spPr bwMode="auto">
          <a:xfrm>
            <a:off x="2695575" y="2413000"/>
            <a:ext cx="11557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9697" name="Group 777"/>
          <p:cNvGrpSpPr/>
          <p:nvPr/>
        </p:nvGrpSpPr>
        <p:grpSpPr bwMode="auto">
          <a:xfrm>
            <a:off x="4484688" y="1944688"/>
            <a:ext cx="577850" cy="877887"/>
            <a:chOff x="4246" y="1565"/>
            <a:chExt cx="363" cy="550"/>
          </a:xfrm>
        </p:grpSpPr>
        <p:sp>
          <p:nvSpPr>
            <p:cNvPr id="19717" name="Line 750"/>
            <p:cNvSpPr>
              <a:spLocks noChangeShapeType="1"/>
            </p:cNvSpPr>
            <p:nvPr/>
          </p:nvSpPr>
          <p:spPr bwMode="auto">
            <a:xfrm>
              <a:off x="4246" y="1570"/>
              <a:ext cx="0" cy="545"/>
            </a:xfrm>
            <a:prstGeom prst="line">
              <a:avLst/>
            </a:prstGeom>
            <a:noFill/>
            <a:ln w="19050">
              <a:solidFill>
                <a:srgbClr val="6600FF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18" name="Line 751"/>
            <p:cNvSpPr>
              <a:spLocks noChangeShapeType="1"/>
            </p:cNvSpPr>
            <p:nvPr/>
          </p:nvSpPr>
          <p:spPr bwMode="auto">
            <a:xfrm>
              <a:off x="4246" y="1933"/>
              <a:ext cx="363" cy="0"/>
            </a:xfrm>
            <a:prstGeom prst="line">
              <a:avLst/>
            </a:prstGeom>
            <a:noFill/>
            <a:ln w="19050">
              <a:solidFill>
                <a:srgbClr val="6600FF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19" name="Line 752"/>
            <p:cNvSpPr>
              <a:spLocks noChangeShapeType="1"/>
            </p:cNvSpPr>
            <p:nvPr/>
          </p:nvSpPr>
          <p:spPr bwMode="auto">
            <a:xfrm>
              <a:off x="4246" y="1565"/>
              <a:ext cx="363" cy="365"/>
            </a:xfrm>
            <a:prstGeom prst="line">
              <a:avLst/>
            </a:prstGeom>
            <a:noFill/>
            <a:ln w="19050">
              <a:solidFill>
                <a:srgbClr val="6600FF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2" name="Group 748"/>
          <p:cNvGrpSpPr/>
          <p:nvPr/>
        </p:nvGrpSpPr>
        <p:grpSpPr bwMode="auto">
          <a:xfrm>
            <a:off x="4481513" y="3409950"/>
            <a:ext cx="577850" cy="869950"/>
            <a:chOff x="1801" y="1570"/>
            <a:chExt cx="363" cy="545"/>
          </a:xfrm>
        </p:grpSpPr>
        <p:sp>
          <p:nvSpPr>
            <p:cNvPr id="19714" name="Line 731"/>
            <p:cNvSpPr>
              <a:spLocks noChangeShapeType="1"/>
            </p:cNvSpPr>
            <p:nvPr/>
          </p:nvSpPr>
          <p:spPr bwMode="auto">
            <a:xfrm>
              <a:off x="1801" y="1570"/>
              <a:ext cx="0" cy="54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15" name="Line 732"/>
            <p:cNvSpPr>
              <a:spLocks noChangeShapeType="1"/>
            </p:cNvSpPr>
            <p:nvPr/>
          </p:nvSpPr>
          <p:spPr bwMode="auto">
            <a:xfrm>
              <a:off x="1801" y="1933"/>
              <a:ext cx="35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16" name="Line 736"/>
            <p:cNvSpPr>
              <a:spLocks noChangeShapeType="1"/>
            </p:cNvSpPr>
            <p:nvPr/>
          </p:nvSpPr>
          <p:spPr bwMode="auto">
            <a:xfrm>
              <a:off x="1801" y="1570"/>
              <a:ext cx="363" cy="36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6" name="椭圆 25"/>
          <p:cNvSpPr/>
          <p:nvPr/>
        </p:nvSpPr>
        <p:spPr>
          <a:xfrm>
            <a:off x="1814513" y="1908175"/>
            <a:ext cx="71437" cy="714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4443413" y="1903413"/>
            <a:ext cx="71437" cy="714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28" name="直接连接符 27"/>
          <p:cNvCxnSpPr/>
          <p:nvPr/>
        </p:nvCxnSpPr>
        <p:spPr>
          <a:xfrm>
            <a:off x="1885950" y="1949450"/>
            <a:ext cx="2582863" cy="0"/>
          </a:xfrm>
          <a:prstGeom prst="line">
            <a:avLst/>
          </a:prstGeom>
          <a:ln w="28575" cmpd="sng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>
            <a:spLocks noChangeArrowheads="1"/>
          </p:cNvSpPr>
          <p:nvPr/>
        </p:nvSpPr>
        <p:spPr bwMode="auto">
          <a:xfrm>
            <a:off x="2919413" y="1476375"/>
            <a:ext cx="8318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</a:t>
            </a:r>
          </a:p>
        </p:txBody>
      </p:sp>
      <p:grpSp>
        <p:nvGrpSpPr>
          <p:cNvPr id="30" name="Group 769"/>
          <p:cNvGrpSpPr/>
          <p:nvPr/>
        </p:nvGrpSpPr>
        <p:grpSpPr bwMode="auto">
          <a:xfrm>
            <a:off x="4703763" y="2741613"/>
            <a:ext cx="1343025" cy="579437"/>
            <a:chOff x="3550" y="2115"/>
            <a:chExt cx="843" cy="363"/>
          </a:xfrm>
        </p:grpSpPr>
        <p:sp>
          <p:nvSpPr>
            <p:cNvPr id="19712" name="Line 764"/>
            <p:cNvSpPr>
              <a:spLocks noChangeShapeType="1"/>
            </p:cNvSpPr>
            <p:nvPr/>
          </p:nvSpPr>
          <p:spPr bwMode="auto">
            <a:xfrm>
              <a:off x="3550" y="2115"/>
              <a:ext cx="0" cy="363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713" name="Text Box 766"/>
            <p:cNvSpPr txBox="1">
              <a:spLocks noChangeArrowheads="1"/>
            </p:cNvSpPr>
            <p:nvPr/>
          </p:nvSpPr>
          <p:spPr bwMode="auto">
            <a:xfrm>
              <a:off x="3569" y="2115"/>
              <a:ext cx="824" cy="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</a:pPr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平移</a:t>
              </a:r>
              <a:r>
                <a:rPr lang="en-US" altLang="zh-CN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格</a:t>
              </a:r>
            </a:p>
          </p:txBody>
        </p:sp>
      </p:grpSp>
      <p:sp>
        <p:nvSpPr>
          <p:cNvPr id="33" name="椭圆 32"/>
          <p:cNvSpPr/>
          <p:nvPr/>
        </p:nvSpPr>
        <p:spPr>
          <a:xfrm>
            <a:off x="4449763" y="2495550"/>
            <a:ext cx="71437" cy="7143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5037138" y="2495550"/>
            <a:ext cx="71437" cy="71438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4443413" y="2786063"/>
            <a:ext cx="71437" cy="71437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6" name="文本框 35"/>
          <p:cNvSpPr txBox="1">
            <a:spLocks noChangeArrowheads="1"/>
          </p:cNvSpPr>
          <p:nvPr/>
        </p:nvSpPr>
        <p:spPr bwMode="auto">
          <a:xfrm>
            <a:off x="6621463" y="1978025"/>
            <a:ext cx="207168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①选关键点</a:t>
            </a:r>
          </a:p>
        </p:txBody>
      </p:sp>
      <p:sp>
        <p:nvSpPr>
          <p:cNvPr id="37" name="文本框 36"/>
          <p:cNvSpPr txBox="1">
            <a:spLocks noChangeArrowheads="1"/>
          </p:cNvSpPr>
          <p:nvPr/>
        </p:nvSpPr>
        <p:spPr bwMode="auto">
          <a:xfrm>
            <a:off x="6621463" y="2644775"/>
            <a:ext cx="16049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②移点</a:t>
            </a:r>
          </a:p>
        </p:txBody>
      </p:sp>
      <p:sp>
        <p:nvSpPr>
          <p:cNvPr id="38" name="文本框 37"/>
          <p:cNvSpPr txBox="1">
            <a:spLocks noChangeArrowheads="1"/>
          </p:cNvSpPr>
          <p:nvPr/>
        </p:nvSpPr>
        <p:spPr bwMode="auto">
          <a:xfrm>
            <a:off x="6621463" y="3309938"/>
            <a:ext cx="20224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③连点成形</a:t>
            </a:r>
          </a:p>
        </p:txBody>
      </p:sp>
      <p:sp>
        <p:nvSpPr>
          <p:cNvPr id="19710" name="Text Box 760"/>
          <p:cNvSpPr txBox="1">
            <a:spLocks noChangeArrowheads="1"/>
          </p:cNvSpPr>
          <p:nvPr/>
        </p:nvSpPr>
        <p:spPr bwMode="auto">
          <a:xfrm>
            <a:off x="2206625" y="2474913"/>
            <a:ext cx="1952625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平移（   ）格</a:t>
            </a:r>
          </a:p>
        </p:txBody>
      </p:sp>
      <p:sp>
        <p:nvSpPr>
          <p:cNvPr id="40" name="TextBox 1"/>
          <p:cNvSpPr txBox="1">
            <a:spLocks noChangeArrowheads="1"/>
          </p:cNvSpPr>
          <p:nvPr/>
        </p:nvSpPr>
        <p:spPr bwMode="auto">
          <a:xfrm>
            <a:off x="3176588" y="2462213"/>
            <a:ext cx="5048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9 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35095" y="1146175"/>
            <a:ext cx="355663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P83 </a:t>
            </a:r>
            <a:r>
              <a:rPr lang="zh-CN">
                <a:solidFill>
                  <a:srgbClr val="00B050"/>
                </a:solidFill>
                <a:latin typeface="+mn-ea"/>
                <a:ea typeface="+mn-ea"/>
              </a:rPr>
              <a:t>做一做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3.05556E-6 0.2858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2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-0.00093 L -0.00035 0.28364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2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69136E-6 L -0.00156 0.28364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4 3.20988E-6 L 0.00069 0.28364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ldLvl="0" animBg="1"/>
      <p:bldP spid="27" grpId="0" bldLvl="0" animBg="1"/>
      <p:bldP spid="27" grpId="1" bldLvl="0" animBg="1"/>
      <p:bldP spid="27" grpId="2" bldLvl="0" animBg="1"/>
      <p:bldP spid="29" grpId="0"/>
      <p:bldP spid="33" grpId="0" bldLvl="0" animBg="1"/>
      <p:bldP spid="33" grpId="1" bldLvl="0" animBg="1"/>
      <p:bldP spid="34" grpId="0" bldLvl="0" animBg="1"/>
      <p:bldP spid="34" grpId="1" bldLvl="0" animBg="1"/>
      <p:bldP spid="35" grpId="0" bldLvl="0" animBg="1"/>
      <p:bldP spid="35" grpId="1" bldLvl="0" animBg="1"/>
      <p:bldP spid="36" grpId="0"/>
      <p:bldP spid="37" grpId="0"/>
      <p:bldP spid="38" grpId="0"/>
      <p:bldP spid="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矩形 1"/>
          <p:cNvSpPr>
            <a:spLocks noChangeArrowheads="1"/>
          </p:cNvSpPr>
          <p:nvPr/>
        </p:nvSpPr>
        <p:spPr bwMode="auto">
          <a:xfrm>
            <a:off x="539750" y="1158875"/>
            <a:ext cx="748153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      向右平移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格，在得到的      涂上颜色。</a:t>
            </a:r>
          </a:p>
        </p:txBody>
      </p:sp>
      <p:pic>
        <p:nvPicPr>
          <p:cNvPr id="20483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288" y="1177925"/>
            <a:ext cx="4953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图片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177925"/>
            <a:ext cx="493713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图片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0" y="1924050"/>
            <a:ext cx="7556500" cy="192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组合 8"/>
          <p:cNvGrpSpPr/>
          <p:nvPr/>
        </p:nvGrpSpPr>
        <p:grpSpPr bwMode="auto">
          <a:xfrm>
            <a:off x="4932363" y="2333625"/>
            <a:ext cx="1116012" cy="1125538"/>
            <a:chOff x="4933091" y="2333039"/>
            <a:chExt cx="1116000" cy="1126618"/>
          </a:xfrm>
        </p:grpSpPr>
        <p:sp>
          <p:nvSpPr>
            <p:cNvPr id="6" name="梯形 5"/>
            <p:cNvSpPr/>
            <p:nvPr/>
          </p:nvSpPr>
          <p:spPr>
            <a:xfrm flipV="1">
              <a:off x="4933091" y="3075113"/>
              <a:ext cx="1116000" cy="384544"/>
            </a:xfrm>
            <a:prstGeom prst="trapezoid">
              <a:avLst>
                <a:gd name="adj" fmla="val 99442"/>
              </a:avLst>
            </a:prstGeom>
            <a:solidFill>
              <a:srgbClr val="F8C8C7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" name="等腰三角形 6"/>
            <p:cNvSpPr/>
            <p:nvPr/>
          </p:nvSpPr>
          <p:spPr>
            <a:xfrm rot="5400000">
              <a:off x="5128788" y="2521513"/>
              <a:ext cx="737307" cy="360358"/>
            </a:xfrm>
            <a:prstGeom prst="triangle">
              <a:avLst/>
            </a:prstGeom>
            <a:solidFill>
              <a:srgbClr val="F8C8C7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938270" y="649605"/>
            <a:ext cx="392493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P85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练习二十一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1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3"/>
          <p:cNvSpPr>
            <a:spLocks noChangeArrowheads="1"/>
          </p:cNvSpPr>
          <p:nvPr/>
        </p:nvSpPr>
        <p:spPr bwMode="auto">
          <a:xfrm>
            <a:off x="431800" y="885825"/>
            <a:ext cx="8280400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分别画出将       向上平移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格、向左平移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格后得到的图形。</a:t>
            </a:r>
          </a:p>
        </p:txBody>
      </p:sp>
      <p:pic>
        <p:nvPicPr>
          <p:cNvPr id="21507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663" y="979488"/>
            <a:ext cx="5349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图片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563" y="1981200"/>
            <a:ext cx="6746875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任意多边形: 形状 6"/>
          <p:cNvSpPr/>
          <p:nvPr/>
        </p:nvSpPr>
        <p:spPr>
          <a:xfrm>
            <a:off x="6221413" y="2408238"/>
            <a:ext cx="996950" cy="638175"/>
          </a:xfrm>
          <a:custGeom>
            <a:avLst/>
            <a:gdLst>
              <a:gd name="connsiteX0" fmla="*/ 0 w 997527"/>
              <a:gd name="connsiteY0" fmla="*/ 0 h 637309"/>
              <a:gd name="connsiteX1" fmla="*/ 671946 w 997527"/>
              <a:gd name="connsiteY1" fmla="*/ 0 h 637309"/>
              <a:gd name="connsiteX2" fmla="*/ 997527 w 997527"/>
              <a:gd name="connsiteY2" fmla="*/ 630382 h 637309"/>
              <a:gd name="connsiteX3" fmla="*/ 0 w 997527"/>
              <a:gd name="connsiteY3" fmla="*/ 637309 h 637309"/>
              <a:gd name="connsiteX4" fmla="*/ 0 w 997527"/>
              <a:gd name="connsiteY4" fmla="*/ 0 h 637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7527" h="637309">
                <a:moveTo>
                  <a:pt x="0" y="0"/>
                </a:moveTo>
                <a:lnTo>
                  <a:pt x="671946" y="0"/>
                </a:lnTo>
                <a:lnTo>
                  <a:pt x="997527" y="630382"/>
                </a:lnTo>
                <a:lnTo>
                  <a:pt x="0" y="637309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任意多边形: 形状 7"/>
          <p:cNvSpPr/>
          <p:nvPr/>
        </p:nvSpPr>
        <p:spPr>
          <a:xfrm>
            <a:off x="3589338" y="3398838"/>
            <a:ext cx="996950" cy="638175"/>
          </a:xfrm>
          <a:custGeom>
            <a:avLst/>
            <a:gdLst>
              <a:gd name="connsiteX0" fmla="*/ 0 w 997527"/>
              <a:gd name="connsiteY0" fmla="*/ 0 h 637309"/>
              <a:gd name="connsiteX1" fmla="*/ 671946 w 997527"/>
              <a:gd name="connsiteY1" fmla="*/ 0 h 637309"/>
              <a:gd name="connsiteX2" fmla="*/ 997527 w 997527"/>
              <a:gd name="connsiteY2" fmla="*/ 630382 h 637309"/>
              <a:gd name="connsiteX3" fmla="*/ 0 w 997527"/>
              <a:gd name="connsiteY3" fmla="*/ 637309 h 637309"/>
              <a:gd name="connsiteX4" fmla="*/ 0 w 997527"/>
              <a:gd name="connsiteY4" fmla="*/ 0 h 637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7527" h="637309">
                <a:moveTo>
                  <a:pt x="0" y="0"/>
                </a:moveTo>
                <a:lnTo>
                  <a:pt x="671946" y="0"/>
                </a:lnTo>
                <a:lnTo>
                  <a:pt x="997527" y="630382"/>
                </a:lnTo>
                <a:lnTo>
                  <a:pt x="0" y="637309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959225" y="537845"/>
            <a:ext cx="392493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P85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练习二十一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2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02" b="61200"/>
          <a:stretch>
            <a:fillRect/>
          </a:stretch>
        </p:blipFill>
        <p:spPr bwMode="auto">
          <a:xfrm>
            <a:off x="3155950" y="-55563"/>
            <a:ext cx="2771775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3619500" y="23813"/>
            <a:ext cx="1833563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课堂小结</a:t>
            </a:r>
          </a:p>
        </p:txBody>
      </p:sp>
      <p:pic>
        <p:nvPicPr>
          <p:cNvPr id="22532" name="图片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748" y="1720850"/>
            <a:ext cx="1226892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圆角矩形标注 5132"/>
          <p:cNvSpPr>
            <a:spLocks noChangeArrowheads="1"/>
          </p:cNvSpPr>
          <p:nvPr/>
        </p:nvSpPr>
        <p:spPr bwMode="auto">
          <a:xfrm>
            <a:off x="2671763" y="1360488"/>
            <a:ext cx="5832475" cy="1827212"/>
          </a:xfrm>
          <a:prstGeom prst="wedgeRoundRectCallout">
            <a:avLst>
              <a:gd name="adj1" fmla="val -58208"/>
              <a:gd name="adj2" fmla="val 32856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今天我们在课上进一步学习了平移的知识，你愿意和大家分享这节课中的收获吗？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358</Words>
  <Application>Microsoft Office PowerPoint</Application>
  <PresentationFormat>全屏显示(16:9)</PresentationFormat>
  <Paragraphs>53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7" baseType="lpstr">
      <vt:lpstr>等线</vt:lpstr>
      <vt:lpstr>等线 Light</vt:lpstr>
      <vt:lpstr>黑体</vt:lpstr>
      <vt:lpstr>楷体</vt:lpstr>
      <vt:lpstr>楷体_GB2312</vt:lpstr>
      <vt:lpstr>幼圆</vt:lpstr>
      <vt:lpstr>字魂27号-布丁体</vt:lpstr>
      <vt:lpstr>字魂59号-创粗黑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330</cp:revision>
  <dcterms:created xsi:type="dcterms:W3CDTF">2015-08-27T07:30:00Z</dcterms:created>
  <dcterms:modified xsi:type="dcterms:W3CDTF">2023-11-21T05:42:30Z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66BDB7116084478C94258634F2A9218B</vt:lpwstr>
  </property>
</Properties>
</file>