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63" r:id="rId2"/>
    <p:sldId id="378" r:id="rId3"/>
    <p:sldId id="379" r:id="rId4"/>
    <p:sldId id="386" r:id="rId5"/>
    <p:sldId id="389" r:id="rId6"/>
    <p:sldId id="387" r:id="rId7"/>
    <p:sldId id="388" r:id="rId8"/>
    <p:sldId id="390" r:id="rId9"/>
    <p:sldId id="391" r:id="rId10"/>
    <p:sldId id="402" r:id="rId11"/>
    <p:sldId id="393" r:id="rId12"/>
    <p:sldId id="403" r:id="rId13"/>
    <p:sldId id="398" r:id="rId14"/>
    <p:sldId id="401" r:id="rId15"/>
    <p:sldId id="399" r:id="rId16"/>
    <p:sldId id="404" r:id="rId17"/>
    <p:sldId id="405" r:id="rId18"/>
    <p:sldId id="406" r:id="rId19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0">
          <p15:clr>
            <a:srgbClr val="A4A3A4"/>
          </p15:clr>
        </p15:guide>
        <p15:guide id="2" orient="horz" pos="754">
          <p15:clr>
            <a:srgbClr val="A4A3A4"/>
          </p15:clr>
        </p15:guide>
        <p15:guide id="3" orient="horz" pos="3008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A0FDC"/>
    <a:srgbClr val="F39900"/>
    <a:srgbClr val="F8C8C7"/>
    <a:srgbClr val="F8F35F"/>
    <a:srgbClr val="986C9E"/>
    <a:srgbClr val="FBE9F0"/>
    <a:srgbClr val="CE76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020" autoAdjust="0"/>
    <p:restoredTop sz="96209" autoAdjust="0"/>
  </p:normalViewPr>
  <p:slideViewPr>
    <p:cSldViewPr showGuides="1">
      <p:cViewPr>
        <p:scale>
          <a:sx n="125" d="100"/>
          <a:sy n="125" d="100"/>
        </p:scale>
        <p:origin x="804" y="444"/>
      </p:cViewPr>
      <p:guideLst>
        <p:guide orient="horz" pos="1630"/>
        <p:guide orient="horz" pos="754"/>
        <p:guide orient="horz" pos="3008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BE2FD22-3D1E-4FF7-8B97-389F8FD32852}" type="datetimeFigureOut">
              <a:rPr lang="zh-CN" altLang="en-US"/>
              <a:t>2023/11/21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BFED701-4382-4B5D-A43E-D6F9523D4251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1E95816D-64F1-4683-B5C5-55DFF73FC0B6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9156700" cy="515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66"/>
          <a:stretch>
            <a:fillRect/>
          </a:stretch>
        </p:blipFill>
        <p:spPr bwMode="auto">
          <a:xfrm>
            <a:off x="-50800" y="0"/>
            <a:ext cx="9156700" cy="515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364" b="54546"/>
          <a:stretch>
            <a:fillRect/>
          </a:stretch>
        </p:blipFill>
        <p:spPr bwMode="auto">
          <a:xfrm>
            <a:off x="-12700" y="0"/>
            <a:ext cx="3184525" cy="210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49" r="757" b="38303"/>
          <a:stretch>
            <a:fillRect/>
          </a:stretch>
        </p:blipFill>
        <p:spPr bwMode="auto">
          <a:xfrm>
            <a:off x="5522913" y="404813"/>
            <a:ext cx="3621087" cy="316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-812800"/>
            <a:ext cx="5883275" cy="640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8900" y="2881313"/>
            <a:ext cx="2894013" cy="243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9"/>
          <p:cNvSpPr txBox="1"/>
          <p:nvPr userDrawn="1"/>
        </p:nvSpPr>
        <p:spPr>
          <a:xfrm rot="20132266">
            <a:off x="3707449" y="2240696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1" name="图片 27">
            <a:extLst>
              <a:ext uri="{FF2B5EF4-FFF2-40B4-BE49-F238E27FC236}">
                <a16:creationId xmlns:a16="http://schemas.microsoft.com/office/drawing/2014/main" id="{33A91381-73B9-4AF3-A80F-A4EEED420D2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 userDrawn="1"/>
        </p:nvGrpSpPr>
        <p:grpSpPr bwMode="auto">
          <a:xfrm>
            <a:off x="266700" y="190500"/>
            <a:ext cx="8718550" cy="4689475"/>
            <a:chOff x="952500" y="869648"/>
            <a:chExt cx="10172700" cy="5471160"/>
          </a:xfrm>
        </p:grpSpPr>
        <p:sp>
          <p:nvSpPr>
            <p:cNvPr id="4" name="矩形 3"/>
            <p:cNvSpPr/>
            <p:nvPr/>
          </p:nvSpPr>
          <p:spPr>
            <a:xfrm>
              <a:off x="1082159" y="869648"/>
              <a:ext cx="10043041" cy="533410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字魂59号-创粗黑" panose="00000500000000000000" pitchFamily="2" charset="-122"/>
                <a:ea typeface="字魂27号-布丁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952500" y="1006705"/>
              <a:ext cx="10043041" cy="53341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字魂59号-创粗黑" panose="00000500000000000000" pitchFamily="2" charset="-122"/>
                <a:ea typeface="字魂27号-布丁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364" b="54546"/>
          <a:stretch>
            <a:fillRect/>
          </a:stretch>
        </p:blipFill>
        <p:spPr bwMode="auto">
          <a:xfrm>
            <a:off x="-1588" y="3175"/>
            <a:ext cx="1477963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49" r="757" b="38303"/>
          <a:stretch>
            <a:fillRect/>
          </a:stretch>
        </p:blipFill>
        <p:spPr bwMode="auto">
          <a:xfrm>
            <a:off x="6770688" y="-12700"/>
            <a:ext cx="2640012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44" t="62898" r="26581" b="24684"/>
          <a:stretch>
            <a:fillRect/>
          </a:stretch>
        </p:blipFill>
        <p:spPr bwMode="auto">
          <a:xfrm>
            <a:off x="6516688" y="4641850"/>
            <a:ext cx="738187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33" t="23036" r="26231" b="20023"/>
          <a:stretch>
            <a:fillRect/>
          </a:stretch>
        </p:blipFill>
        <p:spPr bwMode="auto">
          <a:xfrm>
            <a:off x="-176213" y="4130675"/>
            <a:ext cx="930276" cy="101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54" t="62070" r="51569" b="19298"/>
          <a:stretch>
            <a:fillRect/>
          </a:stretch>
        </p:blipFill>
        <p:spPr bwMode="auto">
          <a:xfrm rot="20023160">
            <a:off x="8653463" y="3913188"/>
            <a:ext cx="587375" cy="129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本框 11"/>
          <p:cNvSpPr txBox="1"/>
          <p:nvPr userDrawn="1"/>
        </p:nvSpPr>
        <p:spPr>
          <a:xfrm rot="20132266">
            <a:off x="3707449" y="2240696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3" name="图片 27">
            <a:extLst>
              <a:ext uri="{FF2B5EF4-FFF2-40B4-BE49-F238E27FC236}">
                <a16:creationId xmlns:a16="http://schemas.microsoft.com/office/drawing/2014/main" id="{44EE3B14-7DEA-4590-8D52-0E7556C8C90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33F27DA-0CE6-4D02-8ED3-630FF9E71CE6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u7xt11.swf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014711" y="1796270"/>
            <a:ext cx="5544616" cy="6463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平移（</a:t>
            </a:r>
            <a:r>
              <a:rPr lang="en-US" altLang="zh-CN" sz="36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2</a:t>
            </a:r>
            <a:r>
              <a:rPr lang="zh-CN" altLang="en-US" sz="36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）</a:t>
            </a:r>
          </a:p>
        </p:txBody>
      </p:sp>
      <p:sp>
        <p:nvSpPr>
          <p:cNvPr id="7171" name="副标题 6"/>
          <p:cNvSpPr txBox="1">
            <a:spLocks noChangeArrowheads="1"/>
          </p:cNvSpPr>
          <p:nvPr/>
        </p:nvSpPr>
        <p:spPr bwMode="auto">
          <a:xfrm>
            <a:off x="3563888" y="2787650"/>
            <a:ext cx="244792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·四年级下册</a:t>
            </a:r>
          </a:p>
        </p:txBody>
      </p:sp>
      <p:pic>
        <p:nvPicPr>
          <p:cNvPr id="4" name="Picture 11" descr="https://docimg5.docs.qq.com/image/AgAABsfO-eX8Uj5bVWJEU5NppJzlHvcm.png?w=991&amp;h=86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040552"/>
            <a:ext cx="1159577" cy="1010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61200"/>
          <a:stretch>
            <a:fillRect/>
          </a:stretch>
        </p:blipFill>
        <p:spPr bwMode="auto">
          <a:xfrm>
            <a:off x="3155950" y="-55563"/>
            <a:ext cx="2771775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/>
        </p:nvSpPr>
        <p:spPr>
          <a:xfrm>
            <a:off x="3632200" y="15875"/>
            <a:ext cx="183197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温故设疑</a:t>
            </a:r>
          </a:p>
        </p:txBody>
      </p:sp>
      <p:pic>
        <p:nvPicPr>
          <p:cNvPr id="9220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238" y="830458"/>
            <a:ext cx="5851525" cy="292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组合 12"/>
          <p:cNvGrpSpPr/>
          <p:nvPr/>
        </p:nvGrpSpPr>
        <p:grpSpPr>
          <a:xfrm>
            <a:off x="3115965" y="1130879"/>
            <a:ext cx="576064" cy="1152128"/>
            <a:chOff x="1907704" y="1491630"/>
            <a:chExt cx="576064" cy="1152128"/>
          </a:xfrm>
          <a:solidFill>
            <a:schemeClr val="accent2">
              <a:lumMod val="50000"/>
            </a:schemeClr>
          </a:solidFill>
        </p:grpSpPr>
        <p:sp>
          <p:nvSpPr>
            <p:cNvPr id="21" name="矩形 20"/>
            <p:cNvSpPr/>
            <p:nvPr/>
          </p:nvSpPr>
          <p:spPr>
            <a:xfrm>
              <a:off x="1907704" y="2067694"/>
              <a:ext cx="576064" cy="5760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2" name="等腰三角形 21"/>
            <p:cNvSpPr/>
            <p:nvPr/>
          </p:nvSpPr>
          <p:spPr>
            <a:xfrm>
              <a:off x="1907704" y="1491630"/>
              <a:ext cx="576064" cy="57606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9222" name="矩形 14"/>
          <p:cNvSpPr>
            <a:spLocks noChangeArrowheads="1"/>
          </p:cNvSpPr>
          <p:nvPr/>
        </p:nvSpPr>
        <p:spPr bwMode="auto">
          <a:xfrm>
            <a:off x="3198813" y="1616952"/>
            <a:ext cx="3889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 i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endParaRPr lang="zh-CN" altLang="en-US" sz="2400" i="1">
              <a:solidFill>
                <a:srgbClr val="FFFF00"/>
              </a:solidFill>
              <a:latin typeface="Arial" panose="020B0604020202020204" pitchFamily="34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4" name="组合 16"/>
          <p:cNvGrpSpPr/>
          <p:nvPr/>
        </p:nvGrpSpPr>
        <p:grpSpPr>
          <a:xfrm>
            <a:off x="5736828" y="1130879"/>
            <a:ext cx="576064" cy="1152128"/>
            <a:chOff x="1907704" y="1491630"/>
            <a:chExt cx="576064" cy="1152128"/>
          </a:xfrm>
          <a:solidFill>
            <a:schemeClr val="accent2">
              <a:lumMod val="50000"/>
            </a:schemeClr>
          </a:solidFill>
        </p:grpSpPr>
        <p:sp>
          <p:nvSpPr>
            <p:cNvPr id="25" name="矩形 24"/>
            <p:cNvSpPr/>
            <p:nvPr/>
          </p:nvSpPr>
          <p:spPr>
            <a:xfrm>
              <a:off x="1907704" y="2067694"/>
              <a:ext cx="576064" cy="5760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6" name="等腰三角形 25"/>
            <p:cNvSpPr/>
            <p:nvPr/>
          </p:nvSpPr>
          <p:spPr>
            <a:xfrm>
              <a:off x="1907704" y="1491630"/>
              <a:ext cx="576064" cy="57606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9224" name="矩形 15"/>
          <p:cNvSpPr>
            <a:spLocks noChangeArrowheads="1"/>
          </p:cNvSpPr>
          <p:nvPr/>
        </p:nvSpPr>
        <p:spPr bwMode="auto">
          <a:xfrm>
            <a:off x="5829300" y="1616952"/>
            <a:ext cx="3905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 i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endParaRPr lang="zh-CN" altLang="en-US" sz="2400" i="1">
              <a:solidFill>
                <a:srgbClr val="FFFF00"/>
              </a:solidFill>
              <a:latin typeface="Arial" panose="020B0604020202020204" pitchFamily="34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8" name="组合 16"/>
          <p:cNvGrpSpPr/>
          <p:nvPr/>
        </p:nvGrpSpPr>
        <p:grpSpPr>
          <a:xfrm>
            <a:off x="5736828" y="2587347"/>
            <a:ext cx="576064" cy="1152128"/>
            <a:chOff x="1907704" y="1491630"/>
            <a:chExt cx="576064" cy="1152128"/>
          </a:xfrm>
          <a:solidFill>
            <a:schemeClr val="accent2">
              <a:lumMod val="50000"/>
            </a:schemeClr>
          </a:solidFill>
        </p:grpSpPr>
        <p:sp>
          <p:nvSpPr>
            <p:cNvPr id="29" name="矩形 28"/>
            <p:cNvSpPr/>
            <p:nvPr/>
          </p:nvSpPr>
          <p:spPr>
            <a:xfrm>
              <a:off x="1907704" y="2067694"/>
              <a:ext cx="576064" cy="5760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0" name="等腰三角形 29"/>
            <p:cNvSpPr/>
            <p:nvPr/>
          </p:nvSpPr>
          <p:spPr>
            <a:xfrm>
              <a:off x="1907704" y="1491630"/>
              <a:ext cx="576064" cy="57606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9226" name="矩形 15"/>
          <p:cNvSpPr>
            <a:spLocks noChangeArrowheads="1"/>
          </p:cNvSpPr>
          <p:nvPr/>
        </p:nvSpPr>
        <p:spPr bwMode="auto">
          <a:xfrm>
            <a:off x="5829300" y="3065530"/>
            <a:ext cx="390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 i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</a:t>
            </a:r>
            <a:endParaRPr lang="zh-CN" altLang="en-US" sz="2400" i="1">
              <a:solidFill>
                <a:srgbClr val="FFFF00"/>
              </a:solidFill>
              <a:latin typeface="Arial" panose="020B0604020202020204" pitchFamily="34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227" name="文本框 22"/>
          <p:cNvSpPr txBox="1">
            <a:spLocks noChangeArrowheads="1"/>
          </p:cNvSpPr>
          <p:nvPr/>
        </p:nvSpPr>
        <p:spPr bwMode="auto">
          <a:xfrm>
            <a:off x="935038" y="3792760"/>
            <a:ext cx="7273925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图形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向（      ）平移（      ）格得到图形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，图形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向（      ）平移（      ）格得到图形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33" name="文本框 32"/>
          <p:cNvSpPr txBox="1"/>
          <p:nvPr/>
        </p:nvSpPr>
        <p:spPr bwMode="auto">
          <a:xfrm>
            <a:off x="2720975" y="3738785"/>
            <a:ext cx="533400" cy="5683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右</a:t>
            </a:r>
          </a:p>
        </p:txBody>
      </p:sp>
      <p:sp>
        <p:nvSpPr>
          <p:cNvPr id="34" name="文本框 33"/>
          <p:cNvSpPr txBox="1">
            <a:spLocks noChangeArrowheads="1"/>
          </p:cNvSpPr>
          <p:nvPr/>
        </p:nvSpPr>
        <p:spPr bwMode="auto">
          <a:xfrm>
            <a:off x="4773613" y="3738785"/>
            <a:ext cx="5334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5" name="文本框 34"/>
          <p:cNvSpPr txBox="1"/>
          <p:nvPr/>
        </p:nvSpPr>
        <p:spPr bwMode="auto">
          <a:xfrm>
            <a:off x="2687638" y="4235673"/>
            <a:ext cx="533400" cy="5683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下</a:t>
            </a:r>
          </a:p>
        </p:txBody>
      </p:sp>
      <p:sp>
        <p:nvSpPr>
          <p:cNvPr id="36" name="文本框 35"/>
          <p:cNvSpPr txBox="1">
            <a:spLocks noChangeArrowheads="1"/>
          </p:cNvSpPr>
          <p:nvPr/>
        </p:nvSpPr>
        <p:spPr bwMode="auto">
          <a:xfrm>
            <a:off x="4762500" y="4213448"/>
            <a:ext cx="533400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183" name="TextBox 24"/>
          <p:cNvSpPr txBox="1">
            <a:spLocks noChangeArrowheads="1"/>
          </p:cNvSpPr>
          <p:nvPr/>
        </p:nvSpPr>
        <p:spPr bwMode="auto">
          <a:xfrm>
            <a:off x="571024" y="1539875"/>
            <a:ext cx="738664" cy="234950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dirty="0"/>
              <a:t>复习平移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4"/>
          <p:cNvSpPr txBox="1">
            <a:spLocks noChangeArrowheads="1"/>
          </p:cNvSpPr>
          <p:nvPr/>
        </p:nvSpPr>
        <p:spPr bwMode="auto">
          <a:xfrm>
            <a:off x="571024" y="1539875"/>
            <a:ext cx="738664" cy="1913344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dirty="0"/>
              <a:t>复习平移</a:t>
            </a:r>
          </a:p>
        </p:txBody>
      </p:sp>
      <p:sp>
        <p:nvSpPr>
          <p:cNvPr id="10243" name="文本框 3"/>
          <p:cNvSpPr txBox="1">
            <a:spLocks noChangeArrowheads="1"/>
          </p:cNvSpPr>
          <p:nvPr/>
        </p:nvSpPr>
        <p:spPr bwMode="auto">
          <a:xfrm>
            <a:off x="1476375" y="1666875"/>
            <a:ext cx="7196138" cy="145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平移改变了图形的（     ），</a:t>
            </a:r>
            <a:endParaRPr lang="en-US" altLang="zh-CN" sz="32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不改变图形的（     ）和（     ）。</a:t>
            </a: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5245100" y="1798638"/>
            <a:ext cx="10096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位置</a:t>
            </a: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6677025" y="2535238"/>
            <a:ext cx="10096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大小</a:t>
            </a: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4427538" y="2535238"/>
            <a:ext cx="10096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形状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24"/>
          <p:cNvSpPr txBox="1">
            <a:spLocks noChangeArrowheads="1"/>
          </p:cNvSpPr>
          <p:nvPr/>
        </p:nvSpPr>
        <p:spPr bwMode="auto">
          <a:xfrm>
            <a:off x="571024" y="1539875"/>
            <a:ext cx="738664" cy="1913344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dirty="0"/>
              <a:t>复习面积</a:t>
            </a:r>
          </a:p>
        </p:txBody>
      </p:sp>
      <p:sp>
        <p:nvSpPr>
          <p:cNvPr id="11267" name="文本框 7"/>
          <p:cNvSpPr txBox="1">
            <a:spLocks noChangeArrowheads="1"/>
          </p:cNvSpPr>
          <p:nvPr/>
        </p:nvSpPr>
        <p:spPr bwMode="auto">
          <a:xfrm>
            <a:off x="1309688" y="576263"/>
            <a:ext cx="51276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求长方形和正方形的面积。</a:t>
            </a:r>
          </a:p>
        </p:txBody>
      </p:sp>
      <p:pic>
        <p:nvPicPr>
          <p:cNvPr id="11268" name="图片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1352550"/>
            <a:ext cx="4968875" cy="260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>
          <a:xfrm>
            <a:off x="5362575" y="2439988"/>
            <a:ext cx="823913" cy="862012"/>
          </a:xfrm>
          <a:prstGeom prst="rect">
            <a:avLst/>
          </a:prstGeom>
          <a:solidFill>
            <a:srgbClr val="70AD47">
              <a:lumMod val="20000"/>
              <a:lumOff val="80000"/>
            </a:srgbClr>
          </a:solidFill>
          <a:ln w="19050" cap="flat" cmpd="sng" algn="ctr">
            <a:solidFill>
              <a:srgbClr val="3399FF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noProof="1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884488" y="2439988"/>
            <a:ext cx="1235075" cy="644525"/>
          </a:xfrm>
          <a:prstGeom prst="rect">
            <a:avLst/>
          </a:prstGeom>
          <a:solidFill>
            <a:srgbClr val="ED7D31">
              <a:lumMod val="60000"/>
              <a:lumOff val="40000"/>
            </a:srgbClr>
          </a:solidFill>
          <a:ln w="12700" cap="flat" cmpd="sng" algn="ctr">
            <a:solidFill>
              <a:srgbClr val="00B0F0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noProof="1">
              <a:solidFill>
                <a:prstClr val="black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左大括号 8"/>
          <p:cNvSpPr/>
          <p:nvPr/>
        </p:nvSpPr>
        <p:spPr>
          <a:xfrm rot="5400000">
            <a:off x="6871494" y="1215232"/>
            <a:ext cx="71437" cy="203200"/>
          </a:xfrm>
          <a:prstGeom prst="leftBrace">
            <a:avLst>
              <a:gd name="adj1" fmla="val 20429"/>
              <a:gd name="adj2" fmla="val 53345"/>
            </a:avLst>
          </a:prstGeom>
          <a:noFill/>
          <a:ln w="1270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1272" name="文本框 14"/>
          <p:cNvSpPr txBox="1">
            <a:spLocks noChangeArrowheads="1"/>
          </p:cNvSpPr>
          <p:nvPr/>
        </p:nvSpPr>
        <p:spPr bwMode="auto">
          <a:xfrm>
            <a:off x="6545263" y="881063"/>
            <a:ext cx="6397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0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1cm</a:t>
            </a:r>
            <a:endParaRPr lang="zh-CN" altLang="en-US" sz="20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835150" y="4121150"/>
            <a:ext cx="25336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6×3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18 (cm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endParaRPr lang="zh-CN" altLang="en-US" sz="2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4919663" y="4116388"/>
            <a:ext cx="25336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4×4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16 (cm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endParaRPr lang="zh-CN" altLang="en-US" sz="2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61200"/>
          <a:stretch>
            <a:fillRect/>
          </a:stretch>
        </p:blipFill>
        <p:spPr bwMode="auto">
          <a:xfrm>
            <a:off x="3155950" y="-55563"/>
            <a:ext cx="2771775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/>
        </p:nvSpPr>
        <p:spPr>
          <a:xfrm>
            <a:off x="3603625" y="20638"/>
            <a:ext cx="1831975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自主探究</a:t>
            </a:r>
          </a:p>
        </p:txBody>
      </p:sp>
      <p:sp>
        <p:nvSpPr>
          <p:cNvPr id="12293" name="矩形 2"/>
          <p:cNvSpPr>
            <a:spLocks noChangeArrowheads="1"/>
          </p:cNvSpPr>
          <p:nvPr/>
        </p:nvSpPr>
        <p:spPr bwMode="auto">
          <a:xfrm>
            <a:off x="1470025" y="985838"/>
            <a:ext cx="48736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下面这个图形的面积是多少？</a:t>
            </a:r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2411413" y="2109788"/>
          <a:ext cx="3600450" cy="21272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03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5976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941"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941"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941"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941"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941"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椭圆 7"/>
          <p:cNvSpPr/>
          <p:nvPr/>
        </p:nvSpPr>
        <p:spPr>
          <a:xfrm>
            <a:off x="2779713" y="2438400"/>
            <a:ext cx="1431925" cy="143192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任意多边形: 形状 8"/>
          <p:cNvSpPr/>
          <p:nvPr/>
        </p:nvSpPr>
        <p:spPr>
          <a:xfrm>
            <a:off x="3492500" y="2435225"/>
            <a:ext cx="2159000" cy="1432669"/>
          </a:xfrm>
          <a:custGeom>
            <a:avLst/>
            <a:gdLst>
              <a:gd name="connsiteX0" fmla="*/ 0 w 2160240"/>
              <a:gd name="connsiteY0" fmla="*/ 0 h 1432448"/>
              <a:gd name="connsiteX1" fmla="*/ 2160240 w 2160240"/>
              <a:gd name="connsiteY1" fmla="*/ 0 h 1432448"/>
              <a:gd name="connsiteX2" fmla="*/ 2160240 w 2160240"/>
              <a:gd name="connsiteY2" fmla="*/ 5396 h 1432448"/>
              <a:gd name="connsiteX3" fmla="*/ 1444016 w 2160240"/>
              <a:gd name="connsiteY3" fmla="*/ 721620 h 1432448"/>
              <a:gd name="connsiteX4" fmla="*/ 2015896 w 2160240"/>
              <a:gd name="connsiteY4" fmla="*/ 1423293 h 1432448"/>
              <a:gd name="connsiteX5" fmla="*/ 2075883 w 2160240"/>
              <a:gd name="connsiteY5" fmla="*/ 1432448 h 1432448"/>
              <a:gd name="connsiteX6" fmla="*/ 0 w 2160240"/>
              <a:gd name="connsiteY6" fmla="*/ 1432448 h 1432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60240" h="1432448">
                <a:moveTo>
                  <a:pt x="0" y="0"/>
                </a:moveTo>
                <a:lnTo>
                  <a:pt x="2160240" y="0"/>
                </a:lnTo>
                <a:lnTo>
                  <a:pt x="2160240" y="5396"/>
                </a:lnTo>
                <a:cubicBezTo>
                  <a:pt x="1764680" y="5396"/>
                  <a:pt x="1444016" y="326060"/>
                  <a:pt x="1444016" y="721620"/>
                </a:cubicBezTo>
                <a:cubicBezTo>
                  <a:pt x="1444016" y="1067735"/>
                  <a:pt x="1689525" y="1356508"/>
                  <a:pt x="2015896" y="1423293"/>
                </a:cubicBezTo>
                <a:lnTo>
                  <a:pt x="2075883" y="1432448"/>
                </a:lnTo>
                <a:lnTo>
                  <a:pt x="0" y="1432448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任意多边形: 形状 9"/>
          <p:cNvSpPr/>
          <p:nvPr/>
        </p:nvSpPr>
        <p:spPr>
          <a:xfrm>
            <a:off x="3465513" y="2447925"/>
            <a:ext cx="973137" cy="1419225"/>
          </a:xfrm>
          <a:custGeom>
            <a:avLst/>
            <a:gdLst>
              <a:gd name="connsiteX0" fmla="*/ 0 w 1008112"/>
              <a:gd name="connsiteY0" fmla="*/ 0 h 1405696"/>
              <a:gd name="connsiteX1" fmla="*/ 1008112 w 1008112"/>
              <a:gd name="connsiteY1" fmla="*/ 0 h 1405696"/>
              <a:gd name="connsiteX2" fmla="*/ 1008112 w 1008112"/>
              <a:gd name="connsiteY2" fmla="*/ 1405696 h 1405696"/>
              <a:gd name="connsiteX3" fmla="*/ 0 w 1008112"/>
              <a:gd name="connsiteY3" fmla="*/ 1405696 h 1405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8112" h="1405696">
                <a:moveTo>
                  <a:pt x="0" y="0"/>
                </a:moveTo>
                <a:lnTo>
                  <a:pt x="1008112" y="0"/>
                </a:lnTo>
                <a:lnTo>
                  <a:pt x="1008112" y="1405696"/>
                </a:lnTo>
                <a:lnTo>
                  <a:pt x="0" y="1405696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376" name="文本框 23"/>
          <p:cNvSpPr txBox="1">
            <a:spLocks noChangeArrowheads="1"/>
          </p:cNvSpPr>
          <p:nvPr/>
        </p:nvSpPr>
        <p:spPr bwMode="auto">
          <a:xfrm>
            <a:off x="5422900" y="1503363"/>
            <a:ext cx="8239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1cm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左大括号 11"/>
          <p:cNvSpPr/>
          <p:nvPr/>
        </p:nvSpPr>
        <p:spPr>
          <a:xfrm rot="5400000">
            <a:off x="5771357" y="1845468"/>
            <a:ext cx="127000" cy="366713"/>
          </a:xfrm>
          <a:prstGeom prst="leftBrac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1470025" y="4300538"/>
            <a:ext cx="6677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请你们仔细观察，这个图形有什么特点？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8256" y="1059582"/>
            <a:ext cx="653587" cy="5948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2411413" y="1277938"/>
          <a:ext cx="3600450" cy="21272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03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5976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941"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941"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941"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941"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941"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椭圆 2"/>
          <p:cNvSpPr/>
          <p:nvPr/>
        </p:nvSpPr>
        <p:spPr>
          <a:xfrm>
            <a:off x="2779713" y="1606550"/>
            <a:ext cx="1431925" cy="143192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任意多边形: 形状 3"/>
          <p:cNvSpPr/>
          <p:nvPr/>
        </p:nvSpPr>
        <p:spPr>
          <a:xfrm>
            <a:off x="3492500" y="1603375"/>
            <a:ext cx="2159000" cy="1431925"/>
          </a:xfrm>
          <a:custGeom>
            <a:avLst/>
            <a:gdLst>
              <a:gd name="connsiteX0" fmla="*/ 0 w 2160240"/>
              <a:gd name="connsiteY0" fmla="*/ 0 h 1432448"/>
              <a:gd name="connsiteX1" fmla="*/ 2160240 w 2160240"/>
              <a:gd name="connsiteY1" fmla="*/ 0 h 1432448"/>
              <a:gd name="connsiteX2" fmla="*/ 2160240 w 2160240"/>
              <a:gd name="connsiteY2" fmla="*/ 5396 h 1432448"/>
              <a:gd name="connsiteX3" fmla="*/ 1444016 w 2160240"/>
              <a:gd name="connsiteY3" fmla="*/ 721620 h 1432448"/>
              <a:gd name="connsiteX4" fmla="*/ 2015896 w 2160240"/>
              <a:gd name="connsiteY4" fmla="*/ 1423293 h 1432448"/>
              <a:gd name="connsiteX5" fmla="*/ 2075883 w 2160240"/>
              <a:gd name="connsiteY5" fmla="*/ 1432448 h 1432448"/>
              <a:gd name="connsiteX6" fmla="*/ 0 w 2160240"/>
              <a:gd name="connsiteY6" fmla="*/ 1432448 h 1432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60240" h="1432448">
                <a:moveTo>
                  <a:pt x="0" y="0"/>
                </a:moveTo>
                <a:lnTo>
                  <a:pt x="2160240" y="0"/>
                </a:lnTo>
                <a:lnTo>
                  <a:pt x="2160240" y="5396"/>
                </a:lnTo>
                <a:cubicBezTo>
                  <a:pt x="1764680" y="5396"/>
                  <a:pt x="1444016" y="326060"/>
                  <a:pt x="1444016" y="721620"/>
                </a:cubicBezTo>
                <a:cubicBezTo>
                  <a:pt x="1444016" y="1067735"/>
                  <a:pt x="1689525" y="1356508"/>
                  <a:pt x="2015896" y="1423293"/>
                </a:cubicBezTo>
                <a:lnTo>
                  <a:pt x="2075883" y="1432448"/>
                </a:lnTo>
                <a:lnTo>
                  <a:pt x="0" y="1432448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任意多边形: 形状 4"/>
          <p:cNvSpPr/>
          <p:nvPr/>
        </p:nvSpPr>
        <p:spPr>
          <a:xfrm>
            <a:off x="3465513" y="1616075"/>
            <a:ext cx="973137" cy="1419225"/>
          </a:xfrm>
          <a:custGeom>
            <a:avLst/>
            <a:gdLst>
              <a:gd name="connsiteX0" fmla="*/ 0 w 1008112"/>
              <a:gd name="connsiteY0" fmla="*/ 0 h 1405696"/>
              <a:gd name="connsiteX1" fmla="*/ 1008112 w 1008112"/>
              <a:gd name="connsiteY1" fmla="*/ 0 h 1405696"/>
              <a:gd name="connsiteX2" fmla="*/ 1008112 w 1008112"/>
              <a:gd name="connsiteY2" fmla="*/ 1405696 h 1405696"/>
              <a:gd name="connsiteX3" fmla="*/ 0 w 1008112"/>
              <a:gd name="connsiteY3" fmla="*/ 1405696 h 1405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8112" h="1405696">
                <a:moveTo>
                  <a:pt x="0" y="0"/>
                </a:moveTo>
                <a:lnTo>
                  <a:pt x="1008112" y="0"/>
                </a:lnTo>
                <a:lnTo>
                  <a:pt x="1008112" y="1405696"/>
                </a:lnTo>
                <a:lnTo>
                  <a:pt x="0" y="1405696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396" name="文本框 23"/>
          <p:cNvSpPr txBox="1">
            <a:spLocks noChangeArrowheads="1"/>
          </p:cNvSpPr>
          <p:nvPr/>
        </p:nvSpPr>
        <p:spPr bwMode="auto">
          <a:xfrm>
            <a:off x="5422900" y="671513"/>
            <a:ext cx="8239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1cm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左大括号 6"/>
          <p:cNvSpPr/>
          <p:nvPr/>
        </p:nvSpPr>
        <p:spPr>
          <a:xfrm rot="5400000">
            <a:off x="5771357" y="1013618"/>
            <a:ext cx="127000" cy="366713"/>
          </a:xfrm>
          <a:prstGeom prst="leftBrac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771525" y="3500438"/>
            <a:ext cx="7600950" cy="110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zh-CN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小组探究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要求这个不规则图形的面积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endParaRPr lang="en-US" altLang="zh-CN" sz="32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应该怎么办呢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  <a:endParaRPr lang="zh-CN" altLang="zh-CN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2411413" y="1277938"/>
          <a:ext cx="3600450" cy="21272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03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5976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941"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941"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941"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941"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941"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椭圆 2"/>
          <p:cNvSpPr/>
          <p:nvPr/>
        </p:nvSpPr>
        <p:spPr>
          <a:xfrm>
            <a:off x="2779713" y="1606550"/>
            <a:ext cx="1431925" cy="143192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任意多边形: 形状 3"/>
          <p:cNvSpPr/>
          <p:nvPr/>
        </p:nvSpPr>
        <p:spPr>
          <a:xfrm>
            <a:off x="3492500" y="1603375"/>
            <a:ext cx="2159000" cy="1431925"/>
          </a:xfrm>
          <a:custGeom>
            <a:avLst/>
            <a:gdLst>
              <a:gd name="connsiteX0" fmla="*/ 0 w 2160240"/>
              <a:gd name="connsiteY0" fmla="*/ 0 h 1432448"/>
              <a:gd name="connsiteX1" fmla="*/ 2160240 w 2160240"/>
              <a:gd name="connsiteY1" fmla="*/ 0 h 1432448"/>
              <a:gd name="connsiteX2" fmla="*/ 2160240 w 2160240"/>
              <a:gd name="connsiteY2" fmla="*/ 5396 h 1432448"/>
              <a:gd name="connsiteX3" fmla="*/ 1444016 w 2160240"/>
              <a:gd name="connsiteY3" fmla="*/ 721620 h 1432448"/>
              <a:gd name="connsiteX4" fmla="*/ 2015896 w 2160240"/>
              <a:gd name="connsiteY4" fmla="*/ 1423293 h 1432448"/>
              <a:gd name="connsiteX5" fmla="*/ 2075883 w 2160240"/>
              <a:gd name="connsiteY5" fmla="*/ 1432448 h 1432448"/>
              <a:gd name="connsiteX6" fmla="*/ 0 w 2160240"/>
              <a:gd name="connsiteY6" fmla="*/ 1432448 h 1432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60240" h="1432448">
                <a:moveTo>
                  <a:pt x="0" y="0"/>
                </a:moveTo>
                <a:lnTo>
                  <a:pt x="2160240" y="0"/>
                </a:lnTo>
                <a:lnTo>
                  <a:pt x="2160240" y="5396"/>
                </a:lnTo>
                <a:cubicBezTo>
                  <a:pt x="1764680" y="5396"/>
                  <a:pt x="1444016" y="326060"/>
                  <a:pt x="1444016" y="721620"/>
                </a:cubicBezTo>
                <a:cubicBezTo>
                  <a:pt x="1444016" y="1067735"/>
                  <a:pt x="1689525" y="1356508"/>
                  <a:pt x="2015896" y="1423293"/>
                </a:cubicBezTo>
                <a:lnTo>
                  <a:pt x="2075883" y="1432448"/>
                </a:lnTo>
                <a:lnTo>
                  <a:pt x="0" y="1432448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任意多边形: 形状 4"/>
          <p:cNvSpPr/>
          <p:nvPr/>
        </p:nvSpPr>
        <p:spPr>
          <a:xfrm>
            <a:off x="3465513" y="1616075"/>
            <a:ext cx="973137" cy="1419225"/>
          </a:xfrm>
          <a:custGeom>
            <a:avLst/>
            <a:gdLst>
              <a:gd name="connsiteX0" fmla="*/ 0 w 1008112"/>
              <a:gd name="connsiteY0" fmla="*/ 0 h 1405696"/>
              <a:gd name="connsiteX1" fmla="*/ 1008112 w 1008112"/>
              <a:gd name="connsiteY1" fmla="*/ 0 h 1405696"/>
              <a:gd name="connsiteX2" fmla="*/ 1008112 w 1008112"/>
              <a:gd name="connsiteY2" fmla="*/ 1405696 h 1405696"/>
              <a:gd name="connsiteX3" fmla="*/ 0 w 1008112"/>
              <a:gd name="connsiteY3" fmla="*/ 1405696 h 1405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8112" h="1405696">
                <a:moveTo>
                  <a:pt x="0" y="0"/>
                </a:moveTo>
                <a:lnTo>
                  <a:pt x="1008112" y="0"/>
                </a:lnTo>
                <a:lnTo>
                  <a:pt x="1008112" y="1405696"/>
                </a:lnTo>
                <a:lnTo>
                  <a:pt x="0" y="1405696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420" name="文本框 23"/>
          <p:cNvSpPr txBox="1">
            <a:spLocks noChangeArrowheads="1"/>
          </p:cNvSpPr>
          <p:nvPr/>
        </p:nvSpPr>
        <p:spPr bwMode="auto">
          <a:xfrm>
            <a:off x="5422900" y="671513"/>
            <a:ext cx="8239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1cm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左大括号 6"/>
          <p:cNvSpPr/>
          <p:nvPr/>
        </p:nvSpPr>
        <p:spPr>
          <a:xfrm rot="5400000">
            <a:off x="5771357" y="1013618"/>
            <a:ext cx="127000" cy="366713"/>
          </a:xfrm>
          <a:prstGeom prst="leftBrac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771525" y="3500438"/>
            <a:ext cx="7600950" cy="110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zh-CN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“数”的方法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数一数这个图形占多少个</a:t>
            </a:r>
            <a:endParaRPr lang="en-US" altLang="zh-CN" sz="3200" b="1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方格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当数到不是整格时当作半格计算。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2411413" y="1277938"/>
          <a:ext cx="3600450" cy="21272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03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5976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941"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941"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941"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941"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941"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椭圆 2"/>
          <p:cNvSpPr/>
          <p:nvPr/>
        </p:nvSpPr>
        <p:spPr>
          <a:xfrm>
            <a:off x="2779713" y="1606550"/>
            <a:ext cx="1431925" cy="143192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任意多边形: 形状 3"/>
          <p:cNvSpPr/>
          <p:nvPr/>
        </p:nvSpPr>
        <p:spPr>
          <a:xfrm>
            <a:off x="3492500" y="1603375"/>
            <a:ext cx="2159000" cy="1431925"/>
          </a:xfrm>
          <a:custGeom>
            <a:avLst/>
            <a:gdLst>
              <a:gd name="connsiteX0" fmla="*/ 0 w 2160240"/>
              <a:gd name="connsiteY0" fmla="*/ 0 h 1432448"/>
              <a:gd name="connsiteX1" fmla="*/ 2160240 w 2160240"/>
              <a:gd name="connsiteY1" fmla="*/ 0 h 1432448"/>
              <a:gd name="connsiteX2" fmla="*/ 2160240 w 2160240"/>
              <a:gd name="connsiteY2" fmla="*/ 5396 h 1432448"/>
              <a:gd name="connsiteX3" fmla="*/ 1444016 w 2160240"/>
              <a:gd name="connsiteY3" fmla="*/ 721620 h 1432448"/>
              <a:gd name="connsiteX4" fmla="*/ 2015896 w 2160240"/>
              <a:gd name="connsiteY4" fmla="*/ 1423293 h 1432448"/>
              <a:gd name="connsiteX5" fmla="*/ 2075883 w 2160240"/>
              <a:gd name="connsiteY5" fmla="*/ 1432448 h 1432448"/>
              <a:gd name="connsiteX6" fmla="*/ 0 w 2160240"/>
              <a:gd name="connsiteY6" fmla="*/ 1432448 h 1432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60240" h="1432448">
                <a:moveTo>
                  <a:pt x="0" y="0"/>
                </a:moveTo>
                <a:lnTo>
                  <a:pt x="2160240" y="0"/>
                </a:lnTo>
                <a:lnTo>
                  <a:pt x="2160240" y="5396"/>
                </a:lnTo>
                <a:cubicBezTo>
                  <a:pt x="1764680" y="5396"/>
                  <a:pt x="1444016" y="326060"/>
                  <a:pt x="1444016" y="721620"/>
                </a:cubicBezTo>
                <a:cubicBezTo>
                  <a:pt x="1444016" y="1067735"/>
                  <a:pt x="1689525" y="1356508"/>
                  <a:pt x="2015896" y="1423293"/>
                </a:cubicBezTo>
                <a:lnTo>
                  <a:pt x="2075883" y="1432448"/>
                </a:lnTo>
                <a:lnTo>
                  <a:pt x="0" y="1432448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任意多边形: 形状 4"/>
          <p:cNvSpPr/>
          <p:nvPr/>
        </p:nvSpPr>
        <p:spPr>
          <a:xfrm>
            <a:off x="3465513" y="1616075"/>
            <a:ext cx="973137" cy="1419225"/>
          </a:xfrm>
          <a:custGeom>
            <a:avLst/>
            <a:gdLst>
              <a:gd name="connsiteX0" fmla="*/ 0 w 1008112"/>
              <a:gd name="connsiteY0" fmla="*/ 0 h 1405696"/>
              <a:gd name="connsiteX1" fmla="*/ 1008112 w 1008112"/>
              <a:gd name="connsiteY1" fmla="*/ 0 h 1405696"/>
              <a:gd name="connsiteX2" fmla="*/ 1008112 w 1008112"/>
              <a:gd name="connsiteY2" fmla="*/ 1405696 h 1405696"/>
              <a:gd name="connsiteX3" fmla="*/ 0 w 1008112"/>
              <a:gd name="connsiteY3" fmla="*/ 1405696 h 1405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8112" h="1405696">
                <a:moveTo>
                  <a:pt x="0" y="0"/>
                </a:moveTo>
                <a:lnTo>
                  <a:pt x="1008112" y="0"/>
                </a:lnTo>
                <a:lnTo>
                  <a:pt x="1008112" y="1405696"/>
                </a:lnTo>
                <a:lnTo>
                  <a:pt x="0" y="1405696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5444" name="文本框 23"/>
          <p:cNvSpPr txBox="1">
            <a:spLocks noChangeArrowheads="1"/>
          </p:cNvSpPr>
          <p:nvPr/>
        </p:nvSpPr>
        <p:spPr bwMode="auto">
          <a:xfrm>
            <a:off x="5422900" y="671513"/>
            <a:ext cx="8239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1cm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左大括号 6"/>
          <p:cNvSpPr/>
          <p:nvPr/>
        </p:nvSpPr>
        <p:spPr>
          <a:xfrm rot="5400000">
            <a:off x="5771357" y="1013618"/>
            <a:ext cx="127000" cy="366713"/>
          </a:xfrm>
          <a:prstGeom prst="leftBrac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977900" y="3533775"/>
            <a:ext cx="7188200" cy="110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zh-CN" altLang="zh-CN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“补”的方法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zh-CN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将左右不足一整格的补</a:t>
            </a:r>
            <a:endParaRPr lang="en-US" altLang="zh-CN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zh-CN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成一整格后再算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zh-CN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977900" y="552450"/>
            <a:ext cx="3068638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zh-CN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移</a:t>
            </a:r>
            <a:r>
              <a:rPr lang="zh-CN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”的方法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endParaRPr lang="zh-CN" altLang="zh-CN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2411413" y="1277938"/>
          <a:ext cx="3600450" cy="21272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03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5976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6004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27547"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941"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941"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941"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941"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941"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CN" altLang="en-US" sz="1300" dirty="0"/>
                    </a:p>
                  </a:txBody>
                  <a:tcPr marL="91451" marR="91451" marT="45712" marB="45712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6466" name="文本框 23"/>
          <p:cNvSpPr txBox="1">
            <a:spLocks noChangeArrowheads="1"/>
          </p:cNvSpPr>
          <p:nvPr/>
        </p:nvSpPr>
        <p:spPr bwMode="auto">
          <a:xfrm>
            <a:off x="5422900" y="671513"/>
            <a:ext cx="8239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1cm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左大括号 7"/>
          <p:cNvSpPr/>
          <p:nvPr/>
        </p:nvSpPr>
        <p:spPr>
          <a:xfrm rot="5400000">
            <a:off x="5771357" y="1013618"/>
            <a:ext cx="127000" cy="366713"/>
          </a:xfrm>
          <a:prstGeom prst="leftBrac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2779713" y="1611313"/>
            <a:ext cx="1431925" cy="143192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任意多边形: 形状 9"/>
          <p:cNvSpPr/>
          <p:nvPr/>
        </p:nvSpPr>
        <p:spPr>
          <a:xfrm>
            <a:off x="3494088" y="1606550"/>
            <a:ext cx="2159000" cy="1431925"/>
          </a:xfrm>
          <a:custGeom>
            <a:avLst/>
            <a:gdLst>
              <a:gd name="connsiteX0" fmla="*/ 0 w 2160240"/>
              <a:gd name="connsiteY0" fmla="*/ 0 h 1432448"/>
              <a:gd name="connsiteX1" fmla="*/ 2160240 w 2160240"/>
              <a:gd name="connsiteY1" fmla="*/ 0 h 1432448"/>
              <a:gd name="connsiteX2" fmla="*/ 2160240 w 2160240"/>
              <a:gd name="connsiteY2" fmla="*/ 5396 h 1432448"/>
              <a:gd name="connsiteX3" fmla="*/ 1444016 w 2160240"/>
              <a:gd name="connsiteY3" fmla="*/ 721620 h 1432448"/>
              <a:gd name="connsiteX4" fmla="*/ 2015896 w 2160240"/>
              <a:gd name="connsiteY4" fmla="*/ 1423293 h 1432448"/>
              <a:gd name="connsiteX5" fmla="*/ 2075883 w 2160240"/>
              <a:gd name="connsiteY5" fmla="*/ 1432448 h 1432448"/>
              <a:gd name="connsiteX6" fmla="*/ 0 w 2160240"/>
              <a:gd name="connsiteY6" fmla="*/ 1432448 h 1432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60240" h="1432448">
                <a:moveTo>
                  <a:pt x="0" y="0"/>
                </a:moveTo>
                <a:lnTo>
                  <a:pt x="2160240" y="0"/>
                </a:lnTo>
                <a:lnTo>
                  <a:pt x="2160240" y="5396"/>
                </a:lnTo>
                <a:cubicBezTo>
                  <a:pt x="1764680" y="5396"/>
                  <a:pt x="1444016" y="326060"/>
                  <a:pt x="1444016" y="721620"/>
                </a:cubicBezTo>
                <a:cubicBezTo>
                  <a:pt x="1444016" y="1067735"/>
                  <a:pt x="1689525" y="1356508"/>
                  <a:pt x="2015896" y="1423293"/>
                </a:cubicBezTo>
                <a:lnTo>
                  <a:pt x="2075883" y="1432448"/>
                </a:lnTo>
                <a:lnTo>
                  <a:pt x="0" y="1432448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任意多边形: 形状 10"/>
          <p:cNvSpPr/>
          <p:nvPr/>
        </p:nvSpPr>
        <p:spPr>
          <a:xfrm>
            <a:off x="3438525" y="1628775"/>
            <a:ext cx="1008063" cy="1406525"/>
          </a:xfrm>
          <a:custGeom>
            <a:avLst/>
            <a:gdLst>
              <a:gd name="connsiteX0" fmla="*/ 0 w 1008112"/>
              <a:gd name="connsiteY0" fmla="*/ 0 h 1405696"/>
              <a:gd name="connsiteX1" fmla="*/ 1008112 w 1008112"/>
              <a:gd name="connsiteY1" fmla="*/ 0 h 1405696"/>
              <a:gd name="connsiteX2" fmla="*/ 1008112 w 1008112"/>
              <a:gd name="connsiteY2" fmla="*/ 1405696 h 1405696"/>
              <a:gd name="connsiteX3" fmla="*/ 0 w 1008112"/>
              <a:gd name="connsiteY3" fmla="*/ 1405696 h 1405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8112" h="1405696">
                <a:moveTo>
                  <a:pt x="0" y="0"/>
                </a:moveTo>
                <a:lnTo>
                  <a:pt x="1008112" y="0"/>
                </a:lnTo>
                <a:lnTo>
                  <a:pt x="1008112" y="1405696"/>
                </a:lnTo>
                <a:lnTo>
                  <a:pt x="0" y="1405696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任意多边形: 形状 11"/>
          <p:cNvSpPr/>
          <p:nvPr/>
        </p:nvSpPr>
        <p:spPr>
          <a:xfrm>
            <a:off x="2774950" y="1608138"/>
            <a:ext cx="711200" cy="1431925"/>
          </a:xfrm>
          <a:custGeom>
            <a:avLst/>
            <a:gdLst>
              <a:gd name="connsiteX0" fmla="*/ 712368 w 712368"/>
              <a:gd name="connsiteY0" fmla="*/ 0 h 1432059"/>
              <a:gd name="connsiteX1" fmla="*/ 712368 w 712368"/>
              <a:gd name="connsiteY1" fmla="*/ 1432059 h 1432059"/>
              <a:gd name="connsiteX2" fmla="*/ 642994 w 712368"/>
              <a:gd name="connsiteY2" fmla="*/ 1428555 h 1432059"/>
              <a:gd name="connsiteX3" fmla="*/ 0 w 712368"/>
              <a:gd name="connsiteY3" fmla="*/ 716029 h 1432059"/>
              <a:gd name="connsiteX4" fmla="*/ 642994 w 712368"/>
              <a:gd name="connsiteY4" fmla="*/ 3503 h 1432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2368" h="1432059">
                <a:moveTo>
                  <a:pt x="712368" y="0"/>
                </a:moveTo>
                <a:lnTo>
                  <a:pt x="712368" y="1432059"/>
                </a:lnTo>
                <a:lnTo>
                  <a:pt x="642994" y="1428555"/>
                </a:lnTo>
                <a:cubicBezTo>
                  <a:pt x="281834" y="1391878"/>
                  <a:pt x="0" y="1086867"/>
                  <a:pt x="0" y="716029"/>
                </a:cubicBezTo>
                <a:cubicBezTo>
                  <a:pt x="0" y="345192"/>
                  <a:pt x="281834" y="40181"/>
                  <a:pt x="642994" y="3503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86150" y="1497013"/>
            <a:ext cx="0" cy="1655762"/>
          </a:xfrm>
          <a:prstGeom prst="line">
            <a:avLst/>
          </a:prstGeom>
          <a:ln w="19050">
            <a:solidFill>
              <a:srgbClr val="002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782638" y="3468688"/>
            <a:ext cx="75787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/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我们先把左侧的半圆剪下来，再向右平移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格。</a:t>
            </a: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782638" y="4076700"/>
            <a:ext cx="712311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/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变成了一个长方形，它的面积是（             ）</a:t>
            </a: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6192838" y="4014788"/>
            <a:ext cx="12557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24cm</a:t>
            </a:r>
            <a:r>
              <a:rPr lang="en-US" altLang="zh-CN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3200" b="1" baseline="30000">
              <a:solidFill>
                <a:srgbClr val="FF0000"/>
              </a:solidFill>
              <a:latin typeface="Times New Roman" panose="02020603050405020304" pitchFamily="18" charset="0"/>
              <a:ea typeface="隶书" panose="020105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85185E-6 L 0.23733 -1.85185E-6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58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9" grpId="0" animBg="1"/>
      <p:bldP spid="14" grpId="0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2"/>
          <p:cNvSpPr txBox="1">
            <a:spLocks noChangeArrowheads="1"/>
          </p:cNvSpPr>
          <p:nvPr/>
        </p:nvSpPr>
        <p:spPr bwMode="auto">
          <a:xfrm>
            <a:off x="1423988" y="900113"/>
            <a:ext cx="25241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514350" indent="-1714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857250" indent="-1714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200150" indent="-1714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1543050" indent="-1714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0002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4574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371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不规则图形</a:t>
            </a:r>
          </a:p>
        </p:txBody>
      </p:sp>
      <p:sp>
        <p:nvSpPr>
          <p:cNvPr id="3" name="箭头: 右 2"/>
          <p:cNvSpPr/>
          <p:nvPr/>
        </p:nvSpPr>
        <p:spPr>
          <a:xfrm>
            <a:off x="3930650" y="1035050"/>
            <a:ext cx="1411288" cy="315913"/>
          </a:xfrm>
          <a:prstGeom prst="rightArrow">
            <a:avLst/>
          </a:prstGeom>
          <a:solidFill>
            <a:srgbClr val="0A0FDC"/>
          </a:solidFill>
          <a:ln>
            <a:solidFill>
              <a:srgbClr val="0A0F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4" name="TextBox 23"/>
          <p:cNvSpPr txBox="1">
            <a:spLocks noChangeArrowheads="1"/>
          </p:cNvSpPr>
          <p:nvPr/>
        </p:nvSpPr>
        <p:spPr bwMode="auto">
          <a:xfrm>
            <a:off x="5326063" y="900113"/>
            <a:ext cx="202088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514350" indent="-1714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857250" indent="-1714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200150" indent="-1714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1543050" indent="-1714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0002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4574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371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规则图形</a:t>
            </a:r>
          </a:p>
        </p:txBody>
      </p:sp>
      <p:sp>
        <p:nvSpPr>
          <p:cNvPr id="5" name="TextBox 21"/>
          <p:cNvSpPr txBox="1">
            <a:spLocks noChangeArrowheads="1"/>
          </p:cNvSpPr>
          <p:nvPr/>
        </p:nvSpPr>
        <p:spPr bwMode="auto">
          <a:xfrm>
            <a:off x="3695700" y="450850"/>
            <a:ext cx="18811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514350" indent="-1714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857250" indent="-1714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200150" indent="-1714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1543050" indent="-1714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0002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4574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371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平移</a:t>
            </a:r>
          </a:p>
        </p:txBody>
      </p:sp>
      <p:sp>
        <p:nvSpPr>
          <p:cNvPr id="6" name="TextBox 25"/>
          <p:cNvSpPr txBox="1">
            <a:spLocks noChangeArrowheads="1"/>
          </p:cNvSpPr>
          <p:nvPr/>
        </p:nvSpPr>
        <p:spPr bwMode="auto">
          <a:xfrm>
            <a:off x="3695700" y="1350963"/>
            <a:ext cx="18811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514350" indent="-1714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857250" indent="-1714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200150" indent="-1714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1543050" indent="-1714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0002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4574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371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转化</a:t>
            </a:r>
          </a:p>
        </p:txBody>
      </p:sp>
      <p:sp>
        <p:nvSpPr>
          <p:cNvPr id="7" name="TextBox 26"/>
          <p:cNvSpPr txBox="1">
            <a:spLocks noChangeArrowheads="1"/>
          </p:cNvSpPr>
          <p:nvPr/>
        </p:nvSpPr>
        <p:spPr bwMode="auto">
          <a:xfrm>
            <a:off x="3470275" y="2054225"/>
            <a:ext cx="220503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514350" indent="-1714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857250" indent="-1714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200150" indent="-1714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1543050" indent="-1714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0002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4574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371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2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面积不变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42950" y="2759075"/>
            <a:ext cx="7658100" cy="1863725"/>
          </a:xfrm>
          <a:prstGeom prst="rect">
            <a:avLst/>
          </a:prstGeom>
          <a:solidFill>
            <a:srgbClr val="05E0DB">
              <a:lumMod val="20000"/>
              <a:lumOff val="80000"/>
            </a:srgbClr>
          </a:solidFill>
          <a:ln w="9525">
            <a:noFill/>
          </a:ln>
        </p:spPr>
        <p:txBody>
          <a:bodyPr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kern="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有些不规则的图案，我们可以运用平移的方法，将图形转化成已学过的规则图形，从而求得图形的周长或面积。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5" grpId="0"/>
      <p:bldP spid="6" grpId="0"/>
      <p:bldP spid="7" grpId="0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61200"/>
          <a:stretch>
            <a:fillRect/>
          </a:stretch>
        </p:blipFill>
        <p:spPr bwMode="auto">
          <a:xfrm>
            <a:off x="3155950" y="-55563"/>
            <a:ext cx="2771775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矩形 6"/>
          <p:cNvSpPr>
            <a:spLocks noChangeArrowheads="1"/>
          </p:cNvSpPr>
          <p:nvPr/>
        </p:nvSpPr>
        <p:spPr bwMode="auto">
          <a:xfrm>
            <a:off x="611560" y="1275606"/>
            <a:ext cx="7776864" cy="113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画一画，量一量，算出下面这个“火箭”的面积。</a:t>
            </a:r>
          </a:p>
        </p:txBody>
      </p:sp>
      <p:sp>
        <p:nvSpPr>
          <p:cNvPr id="18436" name="自由: 形状 3"/>
          <p:cNvSpPr>
            <a:spLocks noChangeArrowheads="1"/>
          </p:cNvSpPr>
          <p:nvPr/>
        </p:nvSpPr>
        <p:spPr bwMode="auto">
          <a:xfrm>
            <a:off x="1017588" y="2565400"/>
            <a:ext cx="5721350" cy="1976438"/>
          </a:xfrm>
          <a:custGeom>
            <a:avLst/>
            <a:gdLst>
              <a:gd name="T0" fmla="*/ 0 w 5721531"/>
              <a:gd name="T1" fmla="*/ 0 h 1976846"/>
              <a:gd name="T2" fmla="*/ 1609762 w 5721531"/>
              <a:gd name="T3" fmla="*/ 918161 h 1976846"/>
              <a:gd name="T4" fmla="*/ 8708 w 5721531"/>
              <a:gd name="T5" fmla="*/ 1940270 h 1976846"/>
              <a:gd name="T6" fmla="*/ 5716830 w 5721531"/>
              <a:gd name="T7" fmla="*/ 1966258 h 1976846"/>
              <a:gd name="T8" fmla="*/ 5708122 w 5721531"/>
              <a:gd name="T9" fmla="*/ 8657 h 1976846"/>
              <a:gd name="T10" fmla="*/ 0 w 5721531"/>
              <a:gd name="T11" fmla="*/ 0 h 197684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721531"/>
              <a:gd name="T19" fmla="*/ 0 h 1976846"/>
              <a:gd name="T20" fmla="*/ 5721531 w 5721531"/>
              <a:gd name="T21" fmla="*/ 1976846 h 197684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721531" h="1976846">
                <a:moveTo>
                  <a:pt x="0" y="0"/>
                </a:moveTo>
                <a:lnTo>
                  <a:pt x="1611085" y="923109"/>
                </a:lnTo>
                <a:lnTo>
                  <a:pt x="8708" y="1950720"/>
                </a:lnTo>
                <a:lnTo>
                  <a:pt x="5721531" y="1976846"/>
                </a:lnTo>
                <a:cubicBezTo>
                  <a:pt x="5718628" y="1320800"/>
                  <a:pt x="5715726" y="664755"/>
                  <a:pt x="5712823" y="8709"/>
                </a:cubicBezTo>
                <a:lnTo>
                  <a:pt x="0" y="0"/>
                </a:lnTo>
                <a:close/>
              </a:path>
            </a:pathLst>
          </a:custGeom>
          <a:solidFill>
            <a:srgbClr val="FFFFCC"/>
          </a:solidFill>
          <a:ln w="12700">
            <a:solidFill>
              <a:schemeClr val="tx1"/>
            </a:solidFill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自由: 形状 5"/>
          <p:cNvSpPr/>
          <p:nvPr/>
        </p:nvSpPr>
        <p:spPr>
          <a:xfrm>
            <a:off x="6732588" y="2584450"/>
            <a:ext cx="1593850" cy="1957388"/>
          </a:xfrm>
          <a:custGeom>
            <a:avLst/>
            <a:gdLst>
              <a:gd name="connsiteX0" fmla="*/ 1592580 w 1592580"/>
              <a:gd name="connsiteY0" fmla="*/ 922020 h 1958340"/>
              <a:gd name="connsiteX1" fmla="*/ 0 w 1592580"/>
              <a:gd name="connsiteY1" fmla="*/ 0 h 1958340"/>
              <a:gd name="connsiteX2" fmla="*/ 15240 w 1592580"/>
              <a:gd name="connsiteY2" fmla="*/ 1958340 h 1958340"/>
              <a:gd name="connsiteX3" fmla="*/ 1592580 w 1592580"/>
              <a:gd name="connsiteY3" fmla="*/ 922020 h 1958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2580" h="1958340">
                <a:moveTo>
                  <a:pt x="1592580" y="922020"/>
                </a:moveTo>
                <a:lnTo>
                  <a:pt x="0" y="0"/>
                </a:lnTo>
                <a:lnTo>
                  <a:pt x="15240" y="1958340"/>
                </a:lnTo>
                <a:lnTo>
                  <a:pt x="1592580" y="922020"/>
                </a:lnTo>
                <a:close/>
              </a:path>
            </a:pathLst>
          </a:custGeom>
          <a:solidFill>
            <a:srgbClr val="FFFFCC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200" b="1" noProof="1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63950" y="20638"/>
            <a:ext cx="1831975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巩固练习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588635" y="793115"/>
            <a:ext cx="279971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P84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做一做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59259E-6 L -0.62483 -0.0027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250" y="-1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矩形 6"/>
          <p:cNvSpPr>
            <a:spLocks noChangeArrowheads="1"/>
          </p:cNvSpPr>
          <p:nvPr/>
        </p:nvSpPr>
        <p:spPr bwMode="auto">
          <a:xfrm>
            <a:off x="576263" y="1150938"/>
            <a:ext cx="7991475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涂色部分占整个图形的几分之几？</a:t>
            </a:r>
          </a:p>
        </p:txBody>
      </p:sp>
      <p:pic>
        <p:nvPicPr>
          <p:cNvPr id="19459" name="图片 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7188" y="1949450"/>
            <a:ext cx="2006600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460" name="Group 48"/>
          <p:cNvGrpSpPr/>
          <p:nvPr/>
        </p:nvGrpSpPr>
        <p:grpSpPr bwMode="auto">
          <a:xfrm>
            <a:off x="6350000" y="3073400"/>
            <a:ext cx="1079500" cy="1077913"/>
            <a:chOff x="728" y="2528"/>
            <a:chExt cx="680" cy="679"/>
          </a:xfrm>
        </p:grpSpPr>
        <p:sp>
          <p:nvSpPr>
            <p:cNvPr id="5" name="Text Box 49"/>
            <p:cNvSpPr txBox="1">
              <a:spLocks noChangeArrowheads="1"/>
            </p:cNvSpPr>
            <p:nvPr/>
          </p:nvSpPr>
          <p:spPr bwMode="auto">
            <a:xfrm>
              <a:off x="728" y="2528"/>
              <a:ext cx="680" cy="67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200" b="1" kern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(   )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200" b="1" kern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(   )</a:t>
              </a:r>
            </a:p>
          </p:txBody>
        </p:sp>
        <p:sp>
          <p:nvSpPr>
            <p:cNvPr id="6" name="Line 50"/>
            <p:cNvSpPr>
              <a:spLocks noChangeShapeType="1"/>
            </p:cNvSpPr>
            <p:nvPr/>
          </p:nvSpPr>
          <p:spPr bwMode="auto">
            <a:xfrm>
              <a:off x="834" y="2870"/>
              <a:ext cx="454" cy="0"/>
            </a:xfrm>
            <a:prstGeom prst="line">
              <a:avLst/>
            </a:prstGeom>
            <a:noFill/>
            <a:ln w="19050">
              <a:solidFill>
                <a:sysClr val="windowText" lastClr="000000"/>
              </a:solidFill>
              <a:round/>
            </a:ln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9461" name="Group 44"/>
          <p:cNvGrpSpPr/>
          <p:nvPr/>
        </p:nvGrpSpPr>
        <p:grpSpPr bwMode="auto">
          <a:xfrm>
            <a:off x="1181100" y="3073400"/>
            <a:ext cx="1079500" cy="1077913"/>
            <a:chOff x="728" y="2528"/>
            <a:chExt cx="680" cy="679"/>
          </a:xfrm>
        </p:grpSpPr>
        <p:sp>
          <p:nvSpPr>
            <p:cNvPr id="8" name="Text Box 35"/>
            <p:cNvSpPr txBox="1">
              <a:spLocks noChangeArrowheads="1"/>
            </p:cNvSpPr>
            <p:nvPr/>
          </p:nvSpPr>
          <p:spPr bwMode="auto">
            <a:xfrm>
              <a:off x="728" y="2528"/>
              <a:ext cx="680" cy="67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200" b="1" kern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(   )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200" b="1" kern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(   )</a:t>
              </a:r>
            </a:p>
          </p:txBody>
        </p:sp>
        <p:sp>
          <p:nvSpPr>
            <p:cNvPr id="9" name="Line 36"/>
            <p:cNvSpPr>
              <a:spLocks noChangeShapeType="1"/>
            </p:cNvSpPr>
            <p:nvPr/>
          </p:nvSpPr>
          <p:spPr bwMode="auto">
            <a:xfrm>
              <a:off x="832" y="2867"/>
              <a:ext cx="454" cy="0"/>
            </a:xfrm>
            <a:prstGeom prst="line">
              <a:avLst/>
            </a:prstGeom>
            <a:noFill/>
            <a:ln w="19050">
              <a:solidFill>
                <a:sysClr val="windowText" lastClr="000000"/>
              </a:solidFill>
              <a:round/>
            </a:ln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0" name="TextBox 30"/>
          <p:cNvSpPr txBox="1">
            <a:spLocks noChangeArrowheads="1"/>
          </p:cNvSpPr>
          <p:nvPr/>
        </p:nvSpPr>
        <p:spPr bwMode="auto">
          <a:xfrm>
            <a:off x="1541463" y="3071813"/>
            <a:ext cx="3587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TextBox 44"/>
          <p:cNvSpPr txBox="1">
            <a:spLocks noChangeArrowheads="1"/>
          </p:cNvSpPr>
          <p:nvPr/>
        </p:nvSpPr>
        <p:spPr bwMode="auto">
          <a:xfrm>
            <a:off x="1541463" y="3590925"/>
            <a:ext cx="3603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9464" name="Group 45"/>
          <p:cNvGrpSpPr/>
          <p:nvPr/>
        </p:nvGrpSpPr>
        <p:grpSpPr bwMode="auto">
          <a:xfrm>
            <a:off x="3357563" y="3073400"/>
            <a:ext cx="1079500" cy="1077913"/>
            <a:chOff x="728" y="2528"/>
            <a:chExt cx="680" cy="679"/>
          </a:xfrm>
        </p:grpSpPr>
        <p:sp>
          <p:nvSpPr>
            <p:cNvPr id="13" name="Text Box 46"/>
            <p:cNvSpPr txBox="1">
              <a:spLocks noChangeArrowheads="1"/>
            </p:cNvSpPr>
            <p:nvPr/>
          </p:nvSpPr>
          <p:spPr bwMode="auto">
            <a:xfrm>
              <a:off x="728" y="2528"/>
              <a:ext cx="680" cy="67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200" b="1" kern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(   )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200" b="1" kern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(   )</a:t>
              </a:r>
            </a:p>
          </p:txBody>
        </p:sp>
        <p:sp>
          <p:nvSpPr>
            <p:cNvPr id="14" name="Line 47"/>
            <p:cNvSpPr>
              <a:spLocks noChangeShapeType="1"/>
            </p:cNvSpPr>
            <p:nvPr/>
          </p:nvSpPr>
          <p:spPr bwMode="auto">
            <a:xfrm>
              <a:off x="842" y="2875"/>
              <a:ext cx="454" cy="0"/>
            </a:xfrm>
            <a:prstGeom prst="line">
              <a:avLst/>
            </a:prstGeom>
            <a:noFill/>
            <a:ln w="19050">
              <a:solidFill>
                <a:sysClr val="windowText" lastClr="000000"/>
              </a:solidFill>
              <a:round/>
            </a:ln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5" name="TextBox 45"/>
          <p:cNvSpPr txBox="1">
            <a:spLocks noChangeArrowheads="1"/>
          </p:cNvSpPr>
          <p:nvPr/>
        </p:nvSpPr>
        <p:spPr bwMode="auto">
          <a:xfrm>
            <a:off x="3709988" y="3071813"/>
            <a:ext cx="3746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TextBox 46"/>
          <p:cNvSpPr txBox="1">
            <a:spLocks noChangeArrowheads="1"/>
          </p:cNvSpPr>
          <p:nvPr/>
        </p:nvSpPr>
        <p:spPr bwMode="auto">
          <a:xfrm>
            <a:off x="3709988" y="3590925"/>
            <a:ext cx="3746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TextBox 48"/>
          <p:cNvSpPr txBox="1">
            <a:spLocks noChangeArrowheads="1"/>
          </p:cNvSpPr>
          <p:nvPr/>
        </p:nvSpPr>
        <p:spPr bwMode="auto">
          <a:xfrm>
            <a:off x="6734175" y="3590925"/>
            <a:ext cx="3127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TextBox 47"/>
          <p:cNvSpPr txBox="1">
            <a:spLocks noChangeArrowheads="1"/>
          </p:cNvSpPr>
          <p:nvPr/>
        </p:nvSpPr>
        <p:spPr bwMode="auto">
          <a:xfrm>
            <a:off x="6734175" y="3071813"/>
            <a:ext cx="3127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9469" name="Picture 72" descr="C:\Users\wangwei\AppData\Local\Temp\SNAGHTML285ee6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850" y="1933575"/>
            <a:ext cx="1438275" cy="107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6588" y="1962150"/>
            <a:ext cx="466725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图片 2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3225" y="1979613"/>
            <a:ext cx="954088" cy="98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2" name="直接连接符 21"/>
          <p:cNvCxnSpPr>
            <a:cxnSpLocks noChangeShapeType="1"/>
          </p:cNvCxnSpPr>
          <p:nvPr/>
        </p:nvCxnSpPr>
        <p:spPr bwMode="auto">
          <a:xfrm>
            <a:off x="3879850" y="1982788"/>
            <a:ext cx="0" cy="998537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9473" name="组合 41"/>
          <p:cNvGrpSpPr/>
          <p:nvPr/>
        </p:nvGrpSpPr>
        <p:grpSpPr bwMode="auto">
          <a:xfrm>
            <a:off x="6105525" y="2036763"/>
            <a:ext cx="2246313" cy="747712"/>
            <a:chOff x="4871007" y="3938745"/>
            <a:chExt cx="2246695" cy="748696"/>
          </a:xfrm>
        </p:grpSpPr>
        <p:sp>
          <p:nvSpPr>
            <p:cNvPr id="24" name="矩形 23"/>
            <p:cNvSpPr/>
            <p:nvPr/>
          </p:nvSpPr>
          <p:spPr>
            <a:xfrm>
              <a:off x="4871007" y="3940334"/>
              <a:ext cx="747840" cy="747107"/>
            </a:xfrm>
            <a:prstGeom prst="rect">
              <a:avLst/>
            </a:prstGeom>
            <a:solidFill>
              <a:srgbClr val="FFFFFF"/>
            </a:solidFill>
            <a:ln w="158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prstClr val="white"/>
                </a:solidFill>
                <a:latin typeface="Candara" panose="020E0502030303020204"/>
                <a:ea typeface="华文楷体" panose="02010600040101010101" pitchFamily="2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5622023" y="3940334"/>
              <a:ext cx="747839" cy="747107"/>
            </a:xfrm>
            <a:prstGeom prst="rect">
              <a:avLst/>
            </a:prstGeom>
            <a:solidFill>
              <a:srgbClr val="FFFFFF"/>
            </a:solidFill>
            <a:ln w="158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Candara" panose="020E0502030303020204"/>
                <a:ea typeface="华文楷体" panose="02010600040101010101" pitchFamily="2" charset="-122"/>
              </a:endParaRPr>
            </a:p>
          </p:txBody>
        </p:sp>
        <p:sp>
          <p:nvSpPr>
            <p:cNvPr id="26" name="直角三角形 25"/>
            <p:cNvSpPr/>
            <p:nvPr/>
          </p:nvSpPr>
          <p:spPr>
            <a:xfrm rot="5400000">
              <a:off x="6370228" y="3938378"/>
              <a:ext cx="747107" cy="747840"/>
            </a:xfrm>
            <a:prstGeom prst="rtTriangle">
              <a:avLst/>
            </a:prstGeom>
            <a:solidFill>
              <a:srgbClr val="92D050"/>
            </a:solidFill>
            <a:ln w="158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Candara" panose="020E0502030303020204"/>
                <a:ea typeface="华文楷体" panose="02010600040101010101" pitchFamily="2" charset="-122"/>
              </a:endParaRPr>
            </a:p>
          </p:txBody>
        </p:sp>
      </p:grpSp>
      <p:sp>
        <p:nvSpPr>
          <p:cNvPr id="27" name="直角三角形 26"/>
          <p:cNvSpPr/>
          <p:nvPr/>
        </p:nvSpPr>
        <p:spPr>
          <a:xfrm rot="16200000">
            <a:off x="5356225" y="2035175"/>
            <a:ext cx="747713" cy="747713"/>
          </a:xfrm>
          <a:prstGeom prst="rtTriangle">
            <a:avLst/>
          </a:prstGeom>
          <a:solidFill>
            <a:srgbClr val="92D050"/>
          </a:solidFill>
          <a:ln w="15875" cap="flat" cmpd="sng" algn="ctr">
            <a:solidFill>
              <a:srgbClr val="31B6FD">
                <a:shade val="50000"/>
                <a:shade val="75000"/>
                <a:lumMod val="8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prstClr val="white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sp>
        <p:nvSpPr>
          <p:cNvPr id="28" name="直角三角形 27"/>
          <p:cNvSpPr/>
          <p:nvPr/>
        </p:nvSpPr>
        <p:spPr>
          <a:xfrm rot="16200000">
            <a:off x="5356226" y="2039937"/>
            <a:ext cx="747712" cy="747713"/>
          </a:xfrm>
          <a:prstGeom prst="rtTriangle">
            <a:avLst/>
          </a:prstGeom>
          <a:solidFill>
            <a:srgbClr val="92D050"/>
          </a:solidFill>
          <a:ln w="15875" cap="flat" cmpd="sng" algn="ctr">
            <a:solidFill>
              <a:schemeClr val="tx1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938270" y="649605"/>
            <a:ext cx="392493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P85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练习二十一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第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3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4.44444E-6 L -0.10156 4.44444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8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19753E-6 L 0.10538 -4.19753E-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6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0061 L 0.24601 0.00061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92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5" grpId="0"/>
      <p:bldP spid="16" grpId="0"/>
      <p:bldP spid="17" grpId="0"/>
      <p:bldP spid="18" grpId="0"/>
      <p:bldP spid="27" grpId="0" animBg="1"/>
      <p:bldP spid="2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21" t="14305"/>
          <a:stretch>
            <a:fillRect/>
          </a:stretch>
        </p:blipFill>
        <p:spPr bwMode="auto">
          <a:xfrm>
            <a:off x="1719263" y="1193800"/>
            <a:ext cx="5295900" cy="280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直接连接符 4"/>
          <p:cNvCxnSpPr/>
          <p:nvPr/>
        </p:nvCxnSpPr>
        <p:spPr>
          <a:xfrm>
            <a:off x="3295650" y="2455863"/>
            <a:ext cx="152400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4821238" y="2814638"/>
            <a:ext cx="60960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5437188" y="3103563"/>
            <a:ext cx="525462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3295650" y="1968500"/>
            <a:ext cx="0" cy="48736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4832350" y="2455863"/>
            <a:ext cx="0" cy="350837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5437188" y="2806700"/>
            <a:ext cx="6350" cy="30480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2047875" y="2509838"/>
            <a:ext cx="9080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5cm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3811588" y="3060700"/>
            <a:ext cx="15208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10cm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491" name="矩形 6"/>
          <p:cNvSpPr>
            <a:spLocks noChangeArrowheads="1"/>
          </p:cNvSpPr>
          <p:nvPr/>
        </p:nvSpPr>
        <p:spPr bwMode="auto">
          <a:xfrm>
            <a:off x="576263" y="635000"/>
            <a:ext cx="7991475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想一想，怎样才能算出下面图形的周长。</a:t>
            </a: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2271713" y="4005263"/>
            <a:ext cx="460057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周长：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(5+10)×2=30cm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996055" y="339090"/>
            <a:ext cx="392493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P85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练习二十一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第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4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8.64198E-7 L 0.00087 -0.0929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46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2.22222E-6 L 0.00104 -0.16265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8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4.93827E-6 L -0.00138 -0.21883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-109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7284E-6 L 0.29166 0.00123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83" y="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2.46914E-7 L 0.12379 0.00093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81" y="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1.35802E-6 L 0.05711 -0.00154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47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61200"/>
          <a:stretch>
            <a:fillRect/>
          </a:stretch>
        </p:blipFill>
        <p:spPr bwMode="auto">
          <a:xfrm>
            <a:off x="3155950" y="-55563"/>
            <a:ext cx="2771775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3613150" y="31750"/>
            <a:ext cx="183197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课堂小结</a:t>
            </a:r>
          </a:p>
        </p:txBody>
      </p:sp>
      <p:pic>
        <p:nvPicPr>
          <p:cNvPr id="21508" name="图片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8635" y="2139950"/>
            <a:ext cx="1226892" cy="202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圆角矩形标注 5132"/>
          <p:cNvSpPr>
            <a:spLocks noChangeArrowheads="1"/>
          </p:cNvSpPr>
          <p:nvPr/>
        </p:nvSpPr>
        <p:spPr bwMode="auto">
          <a:xfrm>
            <a:off x="2662238" y="1203325"/>
            <a:ext cx="5832475" cy="2425700"/>
          </a:xfrm>
          <a:prstGeom prst="wedgeRoundRectCallout">
            <a:avLst>
              <a:gd name="adj1" fmla="val -58208"/>
              <a:gd name="adj2" fmla="val 32856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这节课我们用平移的知识解决了一些和图形有关的问题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你对“平移”有了哪些新认识？又有什么收获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742950" y="1639888"/>
            <a:ext cx="7658100" cy="1863725"/>
          </a:xfrm>
          <a:prstGeom prst="rect">
            <a:avLst/>
          </a:prstGeom>
          <a:solidFill>
            <a:srgbClr val="05E0DB">
              <a:lumMod val="20000"/>
              <a:lumOff val="80000"/>
            </a:srgbClr>
          </a:solidFill>
          <a:ln w="9525">
            <a:noFill/>
          </a:ln>
        </p:spPr>
        <p:txBody>
          <a:bodyPr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kern="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有些不规则的图案，我们可以运用平移的方法，将图形转化成已学过的规则图形，从而求得图形的周长或面积。</a:t>
            </a:r>
          </a:p>
        </p:txBody>
      </p:sp>
      <p:pic>
        <p:nvPicPr>
          <p:cNvPr id="22531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61200"/>
          <a:stretch>
            <a:fillRect/>
          </a:stretch>
        </p:blipFill>
        <p:spPr bwMode="auto">
          <a:xfrm>
            <a:off x="3155950" y="-55563"/>
            <a:ext cx="2771775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/>
        </p:nvSpPr>
        <p:spPr>
          <a:xfrm>
            <a:off x="3613150" y="31750"/>
            <a:ext cx="183197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课堂小结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矩形 6"/>
          <p:cNvSpPr>
            <a:spLocks noChangeArrowheads="1"/>
          </p:cNvSpPr>
          <p:nvPr/>
        </p:nvSpPr>
        <p:spPr bwMode="auto">
          <a:xfrm>
            <a:off x="576263" y="1150938"/>
            <a:ext cx="7991475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下图中正方形的边长是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3cm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，求阴影部分的面积。</a:t>
            </a:r>
          </a:p>
        </p:txBody>
      </p:sp>
      <p:pic>
        <p:nvPicPr>
          <p:cNvPr id="23555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0050" y="2230438"/>
            <a:ext cx="3263900" cy="163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3362325" y="4030663"/>
            <a:ext cx="24193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3×3=9(cm</a:t>
            </a:r>
            <a:r>
              <a:rPr lang="zh-CN" altLang="en-US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971600" y="481231"/>
            <a:ext cx="2385589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solidFill>
                    <a:srgbClr val="E75A4F"/>
                  </a:solidFill>
                </a:ln>
                <a:solidFill>
                  <a:srgbClr val="E75A4F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▶备选练习</a:t>
            </a:r>
          </a:p>
        </p:txBody>
      </p:sp>
      <p:grpSp>
        <p:nvGrpSpPr>
          <p:cNvPr id="23558" name="组合 2"/>
          <p:cNvGrpSpPr/>
          <p:nvPr/>
        </p:nvGrpSpPr>
        <p:grpSpPr bwMode="auto">
          <a:xfrm>
            <a:off x="2698750" y="4835525"/>
            <a:ext cx="4241800" cy="307975"/>
            <a:chOff x="2382515" y="4832269"/>
            <a:chExt cx="4242393" cy="307380"/>
          </a:xfrm>
        </p:grpSpPr>
        <p:sp>
          <p:nvSpPr>
            <p:cNvPr id="7" name="圆角矩形 23"/>
            <p:cNvSpPr/>
            <p:nvPr/>
          </p:nvSpPr>
          <p:spPr>
            <a:xfrm>
              <a:off x="2382515" y="4832269"/>
              <a:ext cx="4242393" cy="305796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3560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3775921" cy="3073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矩形 6"/>
          <p:cNvSpPr>
            <a:spLocks noChangeArrowheads="1"/>
          </p:cNvSpPr>
          <p:nvPr/>
        </p:nvSpPr>
        <p:spPr bwMode="auto">
          <a:xfrm>
            <a:off x="576263" y="866775"/>
            <a:ext cx="7991475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想一想，算出下面图形的周长。</a:t>
            </a:r>
          </a:p>
        </p:txBody>
      </p:sp>
      <p:pic>
        <p:nvPicPr>
          <p:cNvPr id="24579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0725" y="1577975"/>
            <a:ext cx="5162550" cy="233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2463800" y="4035425"/>
            <a:ext cx="4216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(3+6)×2=9×2=18(cm)</a:t>
            </a:r>
          </a:p>
        </p:txBody>
      </p:sp>
      <p:grpSp>
        <p:nvGrpSpPr>
          <p:cNvPr id="24581" name="组合 2"/>
          <p:cNvGrpSpPr/>
          <p:nvPr/>
        </p:nvGrpSpPr>
        <p:grpSpPr bwMode="auto">
          <a:xfrm>
            <a:off x="2698750" y="4835525"/>
            <a:ext cx="4241800" cy="307975"/>
            <a:chOff x="2382515" y="4832269"/>
            <a:chExt cx="4242393" cy="307380"/>
          </a:xfrm>
        </p:grpSpPr>
        <p:sp>
          <p:nvSpPr>
            <p:cNvPr id="6" name="圆角矩形 23"/>
            <p:cNvSpPr/>
            <p:nvPr/>
          </p:nvSpPr>
          <p:spPr>
            <a:xfrm>
              <a:off x="2382515" y="4832269"/>
              <a:ext cx="4242393" cy="305796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4583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3775921" cy="3073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6"/>
          <p:cNvSpPr>
            <a:spLocks noChangeArrowheads="1"/>
          </p:cNvSpPr>
          <p:nvPr/>
        </p:nvSpPr>
        <p:spPr bwMode="auto">
          <a:xfrm>
            <a:off x="576263" y="787452"/>
            <a:ext cx="7991475" cy="167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如图，在这块长方形草地中间有两条宽是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2m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的小路（如阴影部分所示），你能求出草地的面积吗？</a:t>
            </a:r>
          </a:p>
        </p:txBody>
      </p:sp>
      <p:pic>
        <p:nvPicPr>
          <p:cNvPr id="25603" name="图片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3" y="2455863"/>
            <a:ext cx="4740275" cy="213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5508625" y="2455863"/>
            <a:ext cx="2849563" cy="181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(45-2)×(20-2)</a:t>
            </a:r>
          </a:p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43×18</a:t>
            </a:r>
          </a:p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774(m</a:t>
            </a:r>
            <a:r>
              <a:rPr lang="zh-CN" altLang="en-US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  <p:grpSp>
        <p:nvGrpSpPr>
          <p:cNvPr id="25605" name="组合 2"/>
          <p:cNvGrpSpPr/>
          <p:nvPr/>
        </p:nvGrpSpPr>
        <p:grpSpPr bwMode="auto">
          <a:xfrm>
            <a:off x="2698750" y="4835525"/>
            <a:ext cx="4241800" cy="307975"/>
            <a:chOff x="2382515" y="4832269"/>
            <a:chExt cx="4242393" cy="307380"/>
          </a:xfrm>
        </p:grpSpPr>
        <p:sp>
          <p:nvSpPr>
            <p:cNvPr id="6" name="圆角矩形 23"/>
            <p:cNvSpPr/>
            <p:nvPr/>
          </p:nvSpPr>
          <p:spPr>
            <a:xfrm>
              <a:off x="2382515" y="4832269"/>
              <a:ext cx="4242393" cy="305796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5607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3775921" cy="3073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551</Words>
  <Application>Microsoft Office PowerPoint</Application>
  <PresentationFormat>全屏显示(16:9)</PresentationFormat>
  <Paragraphs>86</Paragraphs>
  <Slides>20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5" baseType="lpstr">
      <vt:lpstr>等线</vt:lpstr>
      <vt:lpstr>等线 Light</vt:lpstr>
      <vt:lpstr>黑体</vt:lpstr>
      <vt:lpstr>华文楷体</vt:lpstr>
      <vt:lpstr>楷体</vt:lpstr>
      <vt:lpstr>隶书</vt:lpstr>
      <vt:lpstr>宋体</vt:lpstr>
      <vt:lpstr>幼圆</vt:lpstr>
      <vt:lpstr>字魂27号-布丁体</vt:lpstr>
      <vt:lpstr>字魂59号-创粗黑</vt:lpstr>
      <vt:lpstr>Arial</vt:lpstr>
      <vt:lpstr>Calibri</vt:lpstr>
      <vt:lpstr>Candara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litao</cp:lastModifiedBy>
  <cp:revision>332</cp:revision>
  <dcterms:created xsi:type="dcterms:W3CDTF">2015-08-27T07:30:00Z</dcterms:created>
  <dcterms:modified xsi:type="dcterms:W3CDTF">2023-11-21T05:45:27Z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D541E0E22F9E45EF9FAB5E8F7BB5D8A7</vt:lpwstr>
  </property>
</Properties>
</file>