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362" r:id="rId2"/>
    <p:sldId id="257" r:id="rId3"/>
    <p:sldId id="265" r:id="rId4"/>
    <p:sldId id="268" r:id="rId5"/>
    <p:sldId id="269" r:id="rId6"/>
    <p:sldId id="280" r:id="rId7"/>
    <p:sldId id="270" r:id="rId8"/>
    <p:sldId id="258" r:id="rId9"/>
  </p:sldIdLst>
  <p:sldSz cx="9144000" cy="5143500" type="screen16x9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C9C8"/>
    <a:srgbClr val="FCEF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10" autoAdjust="0"/>
    <p:restoredTop sz="96353" autoAdjust="0"/>
  </p:normalViewPr>
  <p:slideViewPr>
    <p:cSldViewPr snapToGrid="0" showGuides="1">
      <p:cViewPr varScale="1">
        <p:scale>
          <a:sx n="71" d="100"/>
          <a:sy n="71" d="100"/>
        </p:scale>
        <p:origin x="54" y="131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2023/11/22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2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863" y="0"/>
            <a:ext cx="135413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/>
          <p:nvPr userDrawn="1"/>
        </p:nvSpPr>
        <p:spPr>
          <a:xfrm rot="19856675">
            <a:off x="2102407" y="2632374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7" name="图片 2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: 圆角 7"/>
          <p:cNvSpPr/>
          <p:nvPr userDrawn="1"/>
        </p:nvSpPr>
        <p:spPr>
          <a:xfrm>
            <a:off x="265890" y="603115"/>
            <a:ext cx="8547370" cy="3774381"/>
          </a:xfrm>
          <a:prstGeom prst="roundRect">
            <a:avLst>
              <a:gd name="adj" fmla="val 4509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  <a:effectLst>
            <a:outerShdw blurRad="279400" dist="50800" dir="5160000" algn="l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 rotWithShape="1">
          <a:blip r:embed="rId5" cstate="print">
            <a:clrChange>
              <a:clrFrom>
                <a:srgbClr val="EEEDF2"/>
              </a:clrFrom>
              <a:clrTo>
                <a:srgbClr val="EEED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5" t="15893" r="7173" b="18788"/>
          <a:stretch>
            <a:fillRect/>
          </a:stretch>
        </p:blipFill>
        <p:spPr>
          <a:xfrm>
            <a:off x="6941127" y="3361832"/>
            <a:ext cx="2292992" cy="185041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79" y="203896"/>
            <a:ext cx="3048544" cy="4572817"/>
          </a:xfrm>
          <a:prstGeom prst="rect">
            <a:avLst/>
          </a:prstGeom>
        </p:spPr>
      </p:pic>
      <p:pic>
        <p:nvPicPr>
          <p:cNvPr id="9" name="图片 27">
            <a:extLst>
              <a:ext uri="{FF2B5EF4-FFF2-40B4-BE49-F238E27FC236}">
                <a16:creationId xmlns:a16="http://schemas.microsoft.com/office/drawing/2014/main" id="{A1B6EC07-47B6-4596-BA2A-13737D39C23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7"/>
          <p:cNvGrpSpPr/>
          <p:nvPr userDrawn="1"/>
        </p:nvGrpSpPr>
        <p:grpSpPr bwMode="auto">
          <a:xfrm>
            <a:off x="139700" y="142875"/>
            <a:ext cx="8866188" cy="4856163"/>
            <a:chOff x="179512" y="195485"/>
            <a:chExt cx="8866206" cy="4855405"/>
          </a:xfrm>
        </p:grpSpPr>
        <p:sp>
          <p:nvSpPr>
            <p:cNvPr id="4" name="矩形: 圆角 28"/>
            <p:cNvSpPr/>
            <p:nvPr userDrawn="1"/>
          </p:nvSpPr>
          <p:spPr>
            <a:xfrm>
              <a:off x="179512" y="195485"/>
              <a:ext cx="8866206" cy="4855405"/>
            </a:xfrm>
            <a:prstGeom prst="roundRect">
              <a:avLst>
                <a:gd name="adj" fmla="val 12594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" name="矩形: 圆角 6"/>
            <p:cNvSpPr/>
            <p:nvPr userDrawn="1"/>
          </p:nvSpPr>
          <p:spPr>
            <a:xfrm>
              <a:off x="328737" y="308180"/>
              <a:ext cx="8567755" cy="4630014"/>
            </a:xfrm>
            <a:prstGeom prst="roundRect">
              <a:avLst>
                <a:gd name="adj" fmla="val 12872"/>
              </a:avLst>
            </a:prstGeom>
            <a:noFill/>
            <a:ln w="19050">
              <a:solidFill>
                <a:srgbClr val="FFC000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pic>
        <p:nvPicPr>
          <p:cNvPr id="6" name="图片 3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138" y="4324350"/>
            <a:ext cx="6445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5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12" r="27708"/>
          <a:stretch>
            <a:fillRect/>
          </a:stretch>
        </p:blipFill>
        <p:spPr bwMode="auto">
          <a:xfrm>
            <a:off x="0" y="4629150"/>
            <a:ext cx="1952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27">
            <a:extLst>
              <a:ext uri="{FF2B5EF4-FFF2-40B4-BE49-F238E27FC236}">
                <a16:creationId xmlns:a16="http://schemas.microsoft.com/office/drawing/2014/main" id="{07A2BEEC-EE86-46A7-B40B-984FEB9514A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061C2668-A66C-4EA2-8F61-0FD5E286D312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 userDrawn="1"/>
        </p:nvSpPr>
        <p:spPr>
          <a:xfrm rot="19856675">
            <a:off x="2289332" y="2333414"/>
            <a:ext cx="1723549" cy="47666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8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6" t="10902" r="6726" b="10902"/>
          <a:stretch>
            <a:fillRect/>
          </a:stretch>
        </p:blipFill>
        <p:spPr bwMode="auto">
          <a:xfrm>
            <a:off x="617538" y="209550"/>
            <a:ext cx="7908925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27">
            <a:extLst>
              <a:ext uri="{FF2B5EF4-FFF2-40B4-BE49-F238E27FC236}">
                <a16:creationId xmlns:a16="http://schemas.microsoft.com/office/drawing/2014/main" id="{732DEDAE-FE28-4DFA-A8F4-26304185F9E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u7xt11.swf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矩形 3"/>
          <p:cNvSpPr>
            <a:spLocks noChangeArrowheads="1"/>
          </p:cNvSpPr>
          <p:nvPr/>
        </p:nvSpPr>
        <p:spPr bwMode="auto">
          <a:xfrm>
            <a:off x="2790903" y="2797121"/>
            <a:ext cx="356219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800" b="1" dirty="0">
                <a:latin typeface="Times New Roman" panose="02020603050405020304" pitchFamily="18" charset="0"/>
              </a:rPr>
              <a:t>（选自教材</a:t>
            </a:r>
            <a:r>
              <a:rPr lang="en-US" altLang="zh-CN" sz="1800" b="1" dirty="0">
                <a:latin typeface="Times New Roman" panose="02020603050405020304" pitchFamily="18" charset="0"/>
              </a:rPr>
              <a:t>P85-P86</a:t>
            </a:r>
            <a:r>
              <a:rPr lang="zh-CN" altLang="en-US" sz="1800" b="1" dirty="0">
                <a:latin typeface="Times New Roman" panose="02020603050405020304" pitchFamily="18" charset="0"/>
              </a:rPr>
              <a:t>练习二十一）</a:t>
            </a:r>
          </a:p>
        </p:txBody>
      </p:sp>
      <p:sp>
        <p:nvSpPr>
          <p:cNvPr id="9219" name="标题 5"/>
          <p:cNvSpPr txBox="1">
            <a:spLocks noChangeArrowheads="1"/>
          </p:cNvSpPr>
          <p:nvPr/>
        </p:nvSpPr>
        <p:spPr bwMode="auto">
          <a:xfrm>
            <a:off x="2273935" y="1109345"/>
            <a:ext cx="4378960" cy="1389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zh-CN" altLang="en-US" sz="5400" b="1" dirty="0">
                <a:ea typeface="+mn-ea"/>
              </a:rPr>
              <a:t>练习二十一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1"/>
          <p:cNvSpPr>
            <a:spLocks noChangeArrowheads="1"/>
          </p:cNvSpPr>
          <p:nvPr/>
        </p:nvSpPr>
        <p:spPr bwMode="auto">
          <a:xfrm>
            <a:off x="539750" y="1158875"/>
            <a:ext cx="748153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把      向右平移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格，在得到的      涂上颜色。</a:t>
            </a:r>
          </a:p>
        </p:txBody>
      </p:sp>
      <p:pic>
        <p:nvPicPr>
          <p:cNvPr id="5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288" y="1177925"/>
            <a:ext cx="49530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177925"/>
            <a:ext cx="493713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50" y="1924050"/>
            <a:ext cx="7556500" cy="192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组合 7"/>
          <p:cNvGrpSpPr/>
          <p:nvPr/>
        </p:nvGrpSpPr>
        <p:grpSpPr bwMode="auto">
          <a:xfrm>
            <a:off x="4932363" y="2333625"/>
            <a:ext cx="1116012" cy="1125538"/>
            <a:chOff x="4933091" y="2333039"/>
            <a:chExt cx="1116000" cy="1126618"/>
          </a:xfrm>
        </p:grpSpPr>
        <p:sp>
          <p:nvSpPr>
            <p:cNvPr id="9" name="梯形 8"/>
            <p:cNvSpPr/>
            <p:nvPr/>
          </p:nvSpPr>
          <p:spPr>
            <a:xfrm flipV="1">
              <a:off x="4933091" y="3075113"/>
              <a:ext cx="1116000" cy="384544"/>
            </a:xfrm>
            <a:prstGeom prst="trapezoid">
              <a:avLst>
                <a:gd name="adj" fmla="val 99442"/>
              </a:avLst>
            </a:prstGeom>
            <a:solidFill>
              <a:srgbClr val="F8C8C7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0" name="等腰三角形 9"/>
            <p:cNvSpPr/>
            <p:nvPr/>
          </p:nvSpPr>
          <p:spPr>
            <a:xfrm rot="5400000">
              <a:off x="5128788" y="2521513"/>
              <a:ext cx="737307" cy="360358"/>
            </a:xfrm>
            <a:prstGeom prst="triangle">
              <a:avLst/>
            </a:prstGeom>
            <a:solidFill>
              <a:srgbClr val="F8C8C7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图片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713" y="1892300"/>
            <a:ext cx="6748462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任意多边形: 形状 3"/>
          <p:cNvSpPr/>
          <p:nvPr/>
        </p:nvSpPr>
        <p:spPr>
          <a:xfrm>
            <a:off x="6151563" y="2319338"/>
            <a:ext cx="996950" cy="638175"/>
          </a:xfrm>
          <a:custGeom>
            <a:avLst/>
            <a:gdLst>
              <a:gd name="connsiteX0" fmla="*/ 0 w 997527"/>
              <a:gd name="connsiteY0" fmla="*/ 0 h 637309"/>
              <a:gd name="connsiteX1" fmla="*/ 671946 w 997527"/>
              <a:gd name="connsiteY1" fmla="*/ 0 h 637309"/>
              <a:gd name="connsiteX2" fmla="*/ 997527 w 997527"/>
              <a:gd name="connsiteY2" fmla="*/ 630382 h 637309"/>
              <a:gd name="connsiteX3" fmla="*/ 0 w 997527"/>
              <a:gd name="connsiteY3" fmla="*/ 637309 h 637309"/>
              <a:gd name="connsiteX4" fmla="*/ 0 w 997527"/>
              <a:gd name="connsiteY4" fmla="*/ 0 h 637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7527" h="637309">
                <a:moveTo>
                  <a:pt x="0" y="0"/>
                </a:moveTo>
                <a:lnTo>
                  <a:pt x="671946" y="0"/>
                </a:lnTo>
                <a:lnTo>
                  <a:pt x="997527" y="630382"/>
                </a:lnTo>
                <a:lnTo>
                  <a:pt x="0" y="637309"/>
                </a:lnTo>
                <a:lnTo>
                  <a:pt x="0" y="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任意多边形: 形状 4"/>
          <p:cNvSpPr/>
          <p:nvPr/>
        </p:nvSpPr>
        <p:spPr>
          <a:xfrm>
            <a:off x="3519488" y="3309938"/>
            <a:ext cx="996950" cy="638175"/>
          </a:xfrm>
          <a:custGeom>
            <a:avLst/>
            <a:gdLst>
              <a:gd name="connsiteX0" fmla="*/ 0 w 997527"/>
              <a:gd name="connsiteY0" fmla="*/ 0 h 637309"/>
              <a:gd name="connsiteX1" fmla="*/ 671946 w 997527"/>
              <a:gd name="connsiteY1" fmla="*/ 0 h 637309"/>
              <a:gd name="connsiteX2" fmla="*/ 997527 w 997527"/>
              <a:gd name="connsiteY2" fmla="*/ 630382 h 637309"/>
              <a:gd name="connsiteX3" fmla="*/ 0 w 997527"/>
              <a:gd name="connsiteY3" fmla="*/ 637309 h 637309"/>
              <a:gd name="connsiteX4" fmla="*/ 0 w 997527"/>
              <a:gd name="connsiteY4" fmla="*/ 0 h 637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7527" h="637309">
                <a:moveTo>
                  <a:pt x="0" y="0"/>
                </a:moveTo>
                <a:lnTo>
                  <a:pt x="671946" y="0"/>
                </a:lnTo>
                <a:lnTo>
                  <a:pt x="997527" y="630382"/>
                </a:lnTo>
                <a:lnTo>
                  <a:pt x="0" y="637309"/>
                </a:lnTo>
                <a:lnTo>
                  <a:pt x="0" y="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矩形 3"/>
          <p:cNvSpPr>
            <a:spLocks noChangeArrowheads="1"/>
          </p:cNvSpPr>
          <p:nvPr/>
        </p:nvSpPr>
        <p:spPr bwMode="auto">
          <a:xfrm>
            <a:off x="431800" y="796925"/>
            <a:ext cx="8280400" cy="100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分别画出将       向上平移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格、向左平移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格后得到的图形。</a:t>
            </a:r>
          </a:p>
        </p:txBody>
      </p:sp>
      <p:pic>
        <p:nvPicPr>
          <p:cNvPr id="7" name="图片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663" y="890588"/>
            <a:ext cx="5349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6"/>
          <p:cNvSpPr>
            <a:spLocks noChangeArrowheads="1"/>
          </p:cNvSpPr>
          <p:nvPr/>
        </p:nvSpPr>
        <p:spPr bwMode="auto">
          <a:xfrm>
            <a:off x="576263" y="1150938"/>
            <a:ext cx="7991475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涂色部分占整个图形的几分之几？</a:t>
            </a:r>
          </a:p>
        </p:txBody>
      </p:sp>
      <p:pic>
        <p:nvPicPr>
          <p:cNvPr id="11" name="图片 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7188" y="1949450"/>
            <a:ext cx="2006600" cy="104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Group 48"/>
          <p:cNvGrpSpPr/>
          <p:nvPr/>
        </p:nvGrpSpPr>
        <p:grpSpPr bwMode="auto">
          <a:xfrm>
            <a:off x="6350000" y="3073400"/>
            <a:ext cx="1079500" cy="1077913"/>
            <a:chOff x="728" y="2528"/>
            <a:chExt cx="680" cy="679"/>
          </a:xfrm>
        </p:grpSpPr>
        <p:sp>
          <p:nvSpPr>
            <p:cNvPr id="13" name="Text Box 49"/>
            <p:cNvSpPr txBox="1">
              <a:spLocks noChangeArrowheads="1"/>
            </p:cNvSpPr>
            <p:nvPr/>
          </p:nvSpPr>
          <p:spPr bwMode="auto">
            <a:xfrm>
              <a:off x="728" y="2528"/>
              <a:ext cx="680" cy="67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200" b="1" kern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(   )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200" b="1" kern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(   )</a:t>
              </a:r>
            </a:p>
          </p:txBody>
        </p:sp>
        <p:sp>
          <p:nvSpPr>
            <p:cNvPr id="14" name="Line 50"/>
            <p:cNvSpPr>
              <a:spLocks noChangeShapeType="1"/>
            </p:cNvSpPr>
            <p:nvPr/>
          </p:nvSpPr>
          <p:spPr bwMode="auto">
            <a:xfrm>
              <a:off x="834" y="2870"/>
              <a:ext cx="454" cy="0"/>
            </a:xfrm>
            <a:prstGeom prst="line">
              <a:avLst/>
            </a:prstGeom>
            <a:noFill/>
            <a:ln w="19050">
              <a:solidFill>
                <a:sysClr val="windowText" lastClr="000000"/>
              </a:solidFill>
              <a:round/>
            </a:ln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5" name="Group 44"/>
          <p:cNvGrpSpPr/>
          <p:nvPr/>
        </p:nvGrpSpPr>
        <p:grpSpPr bwMode="auto">
          <a:xfrm>
            <a:off x="1181100" y="3073400"/>
            <a:ext cx="1079500" cy="1077913"/>
            <a:chOff x="728" y="2528"/>
            <a:chExt cx="680" cy="679"/>
          </a:xfrm>
        </p:grpSpPr>
        <p:sp>
          <p:nvSpPr>
            <p:cNvPr id="16" name="Text Box 35"/>
            <p:cNvSpPr txBox="1">
              <a:spLocks noChangeArrowheads="1"/>
            </p:cNvSpPr>
            <p:nvPr/>
          </p:nvSpPr>
          <p:spPr bwMode="auto">
            <a:xfrm>
              <a:off x="728" y="2528"/>
              <a:ext cx="680" cy="67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200" b="1" kern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(   )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200" b="1" kern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(   )</a:t>
              </a:r>
            </a:p>
          </p:txBody>
        </p:sp>
        <p:sp>
          <p:nvSpPr>
            <p:cNvPr id="17" name="Line 36"/>
            <p:cNvSpPr>
              <a:spLocks noChangeShapeType="1"/>
            </p:cNvSpPr>
            <p:nvPr/>
          </p:nvSpPr>
          <p:spPr bwMode="auto">
            <a:xfrm>
              <a:off x="832" y="2867"/>
              <a:ext cx="454" cy="0"/>
            </a:xfrm>
            <a:prstGeom prst="line">
              <a:avLst/>
            </a:prstGeom>
            <a:noFill/>
            <a:ln w="19050">
              <a:solidFill>
                <a:sysClr val="windowText" lastClr="000000"/>
              </a:solidFill>
              <a:round/>
            </a:ln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8" name="TextBox 30"/>
          <p:cNvSpPr txBox="1">
            <a:spLocks noChangeArrowheads="1"/>
          </p:cNvSpPr>
          <p:nvPr/>
        </p:nvSpPr>
        <p:spPr bwMode="auto">
          <a:xfrm>
            <a:off x="1541463" y="3071813"/>
            <a:ext cx="3587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TextBox 44"/>
          <p:cNvSpPr txBox="1">
            <a:spLocks noChangeArrowheads="1"/>
          </p:cNvSpPr>
          <p:nvPr/>
        </p:nvSpPr>
        <p:spPr bwMode="auto">
          <a:xfrm>
            <a:off x="1541463" y="3590925"/>
            <a:ext cx="3603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0" name="Group 45"/>
          <p:cNvGrpSpPr/>
          <p:nvPr/>
        </p:nvGrpSpPr>
        <p:grpSpPr bwMode="auto">
          <a:xfrm>
            <a:off x="3357563" y="3073400"/>
            <a:ext cx="1079500" cy="1077913"/>
            <a:chOff x="728" y="2528"/>
            <a:chExt cx="680" cy="679"/>
          </a:xfrm>
        </p:grpSpPr>
        <p:sp>
          <p:nvSpPr>
            <p:cNvPr id="21" name="Text Box 46"/>
            <p:cNvSpPr txBox="1">
              <a:spLocks noChangeArrowheads="1"/>
            </p:cNvSpPr>
            <p:nvPr/>
          </p:nvSpPr>
          <p:spPr bwMode="auto">
            <a:xfrm>
              <a:off x="728" y="2528"/>
              <a:ext cx="680" cy="67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200" b="1" kern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(   )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200" b="1" kern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(   )</a:t>
              </a:r>
            </a:p>
          </p:txBody>
        </p:sp>
        <p:sp>
          <p:nvSpPr>
            <p:cNvPr id="22" name="Line 47"/>
            <p:cNvSpPr>
              <a:spLocks noChangeShapeType="1"/>
            </p:cNvSpPr>
            <p:nvPr/>
          </p:nvSpPr>
          <p:spPr bwMode="auto">
            <a:xfrm>
              <a:off x="842" y="2875"/>
              <a:ext cx="454" cy="0"/>
            </a:xfrm>
            <a:prstGeom prst="line">
              <a:avLst/>
            </a:prstGeom>
            <a:noFill/>
            <a:ln w="19050">
              <a:solidFill>
                <a:sysClr val="windowText" lastClr="000000"/>
              </a:solidFill>
              <a:round/>
            </a:ln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3" name="TextBox 45"/>
          <p:cNvSpPr txBox="1">
            <a:spLocks noChangeArrowheads="1"/>
          </p:cNvSpPr>
          <p:nvPr/>
        </p:nvSpPr>
        <p:spPr bwMode="auto">
          <a:xfrm>
            <a:off x="3709988" y="3071813"/>
            <a:ext cx="3746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TextBox 46"/>
          <p:cNvSpPr txBox="1">
            <a:spLocks noChangeArrowheads="1"/>
          </p:cNvSpPr>
          <p:nvPr/>
        </p:nvSpPr>
        <p:spPr bwMode="auto">
          <a:xfrm>
            <a:off x="3709988" y="3590925"/>
            <a:ext cx="3746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" name="TextBox 48"/>
          <p:cNvSpPr txBox="1">
            <a:spLocks noChangeArrowheads="1"/>
          </p:cNvSpPr>
          <p:nvPr/>
        </p:nvSpPr>
        <p:spPr bwMode="auto">
          <a:xfrm>
            <a:off x="6734175" y="3590925"/>
            <a:ext cx="3127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" name="TextBox 47"/>
          <p:cNvSpPr txBox="1">
            <a:spLocks noChangeArrowheads="1"/>
          </p:cNvSpPr>
          <p:nvPr/>
        </p:nvSpPr>
        <p:spPr bwMode="auto">
          <a:xfrm>
            <a:off x="6734175" y="3071813"/>
            <a:ext cx="3127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7" name="Picture 72" descr="C:\Users\wangwei\AppData\Local\Temp\SNAGHTML285ee6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850" y="1933575"/>
            <a:ext cx="1438275" cy="107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图片 2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6588" y="1962150"/>
            <a:ext cx="466725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图片 2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3225" y="1979613"/>
            <a:ext cx="954088" cy="98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0" name="直接连接符 29"/>
          <p:cNvCxnSpPr>
            <a:cxnSpLocks noChangeShapeType="1"/>
          </p:cNvCxnSpPr>
          <p:nvPr/>
        </p:nvCxnSpPr>
        <p:spPr bwMode="auto">
          <a:xfrm>
            <a:off x="3879850" y="1982788"/>
            <a:ext cx="0" cy="998537"/>
          </a:xfrm>
          <a:prstGeom prst="line">
            <a:avLst/>
          </a:prstGeom>
          <a:noFill/>
          <a:ln w="19050">
            <a:solidFill>
              <a:srgbClr val="FF0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31" name="组合 41"/>
          <p:cNvGrpSpPr/>
          <p:nvPr/>
        </p:nvGrpSpPr>
        <p:grpSpPr bwMode="auto">
          <a:xfrm>
            <a:off x="6105525" y="2036763"/>
            <a:ext cx="2246313" cy="747712"/>
            <a:chOff x="4871007" y="3938745"/>
            <a:chExt cx="2246695" cy="748696"/>
          </a:xfrm>
        </p:grpSpPr>
        <p:sp>
          <p:nvSpPr>
            <p:cNvPr id="32" name="矩形 31"/>
            <p:cNvSpPr/>
            <p:nvPr/>
          </p:nvSpPr>
          <p:spPr>
            <a:xfrm>
              <a:off x="4871007" y="3940334"/>
              <a:ext cx="747840" cy="747107"/>
            </a:xfrm>
            <a:prstGeom prst="rect">
              <a:avLst/>
            </a:prstGeom>
            <a:solidFill>
              <a:srgbClr val="FFFFFF"/>
            </a:solidFill>
            <a:ln w="158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 dirty="0">
                <a:solidFill>
                  <a:prstClr val="white"/>
                </a:solidFill>
                <a:latin typeface="Candara" panose="020E0502030303020204"/>
                <a:ea typeface="华文楷体" panose="02010600040101010101" pitchFamily="2" charset="-122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5622023" y="3940334"/>
              <a:ext cx="747839" cy="747107"/>
            </a:xfrm>
            <a:prstGeom prst="rect">
              <a:avLst/>
            </a:prstGeom>
            <a:solidFill>
              <a:srgbClr val="FFFFFF"/>
            </a:solidFill>
            <a:ln w="158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Candara" panose="020E0502030303020204"/>
                <a:ea typeface="华文楷体" panose="02010600040101010101" pitchFamily="2" charset="-122"/>
              </a:endParaRPr>
            </a:p>
          </p:txBody>
        </p:sp>
        <p:sp>
          <p:nvSpPr>
            <p:cNvPr id="34" name="直角三角形 33"/>
            <p:cNvSpPr/>
            <p:nvPr/>
          </p:nvSpPr>
          <p:spPr>
            <a:xfrm rot="5400000">
              <a:off x="6370228" y="3938378"/>
              <a:ext cx="747107" cy="747840"/>
            </a:xfrm>
            <a:prstGeom prst="rtTriangle">
              <a:avLst/>
            </a:prstGeom>
            <a:solidFill>
              <a:srgbClr val="92D050"/>
            </a:solidFill>
            <a:ln w="158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Candara" panose="020E0502030303020204"/>
                <a:ea typeface="华文楷体" panose="02010600040101010101" pitchFamily="2" charset="-122"/>
              </a:endParaRPr>
            </a:p>
          </p:txBody>
        </p:sp>
      </p:grpSp>
      <p:sp>
        <p:nvSpPr>
          <p:cNvPr id="35" name="直角三角形 34"/>
          <p:cNvSpPr/>
          <p:nvPr/>
        </p:nvSpPr>
        <p:spPr>
          <a:xfrm rot="16200000">
            <a:off x="5356225" y="2035175"/>
            <a:ext cx="747713" cy="747713"/>
          </a:xfrm>
          <a:prstGeom prst="rtTriangle">
            <a:avLst/>
          </a:prstGeom>
          <a:solidFill>
            <a:srgbClr val="92D050"/>
          </a:solidFill>
          <a:ln w="15875" cap="flat" cmpd="sng" algn="ctr">
            <a:solidFill>
              <a:srgbClr val="31B6FD">
                <a:shade val="50000"/>
                <a:shade val="75000"/>
                <a:lumMod val="80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prstClr val="white"/>
              </a:solidFill>
              <a:latin typeface="Candara" panose="020E0502030303020204"/>
              <a:ea typeface="华文楷体" panose="02010600040101010101" pitchFamily="2" charset="-122"/>
            </a:endParaRPr>
          </a:p>
        </p:txBody>
      </p:sp>
      <p:sp>
        <p:nvSpPr>
          <p:cNvPr id="36" name="直角三角形 35"/>
          <p:cNvSpPr/>
          <p:nvPr/>
        </p:nvSpPr>
        <p:spPr>
          <a:xfrm rot="16200000">
            <a:off x="5356226" y="2039937"/>
            <a:ext cx="747712" cy="747713"/>
          </a:xfrm>
          <a:prstGeom prst="rtTriangle">
            <a:avLst/>
          </a:prstGeom>
          <a:solidFill>
            <a:srgbClr val="92D050"/>
          </a:solidFill>
          <a:ln w="15875" cap="flat" cmpd="sng" algn="ctr">
            <a:solidFill>
              <a:schemeClr val="tx1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Candara" panose="020E0502030303020204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4.44444E-6 L -0.10156 4.44444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8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19753E-6 L 0.10538 -4.19753E-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6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00061 L 0.24601 0.00061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92" y="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3" grpId="0"/>
      <p:bldP spid="24" grpId="0"/>
      <p:bldP spid="25" grpId="0"/>
      <p:bldP spid="26" grpId="0"/>
      <p:bldP spid="35" grpId="0" animBg="1"/>
      <p:bldP spid="3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图片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6538" y="1273175"/>
            <a:ext cx="5756275" cy="306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6"/>
          <p:cNvSpPr>
            <a:spLocks noChangeArrowheads="1"/>
          </p:cNvSpPr>
          <p:nvPr/>
        </p:nvSpPr>
        <p:spPr bwMode="auto">
          <a:xfrm>
            <a:off x="576263" y="609600"/>
            <a:ext cx="7991475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想一想，怎样才能算出下面图形的周长。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21" t="14305"/>
          <a:stretch>
            <a:fillRect/>
          </a:stretch>
        </p:blipFill>
        <p:spPr bwMode="auto">
          <a:xfrm>
            <a:off x="1719263" y="850900"/>
            <a:ext cx="5295900" cy="280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直接连接符 2"/>
          <p:cNvCxnSpPr/>
          <p:nvPr/>
        </p:nvCxnSpPr>
        <p:spPr>
          <a:xfrm>
            <a:off x="3295650" y="2112963"/>
            <a:ext cx="1524000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4821238" y="2471738"/>
            <a:ext cx="609600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437188" y="2760663"/>
            <a:ext cx="525462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295650" y="1625600"/>
            <a:ext cx="0" cy="48736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4832350" y="2112963"/>
            <a:ext cx="0" cy="350837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H="1">
            <a:off x="5437188" y="2463800"/>
            <a:ext cx="6350" cy="30480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2047875" y="2166938"/>
            <a:ext cx="9080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5cm</a:t>
            </a:r>
            <a:endParaRPr lang="zh-CN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3811588" y="2717800"/>
            <a:ext cx="15208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10cm</a:t>
            </a:r>
            <a:endParaRPr lang="zh-CN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2271078" y="3654108"/>
            <a:ext cx="460057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周长：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(5+10)×2=30cm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8.64198E-7 L 0.00087 -0.0929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-46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2.22222E-6 L 0.00104 -0.16265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81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4.93827E-6 L -0.00138 -0.21883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-109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7284E-6 L 0.29166 0.00123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83" y="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2.46914E-7 L 0.12379 0.00093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81" y="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1.35802E-6 L 0.05711 -0.00154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47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8"/>
          <p:cNvSpPr>
            <a:spLocks noChangeArrowheads="1"/>
          </p:cNvSpPr>
          <p:nvPr/>
        </p:nvSpPr>
        <p:spPr bwMode="auto">
          <a:xfrm>
            <a:off x="431800" y="581025"/>
            <a:ext cx="82804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/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说一说：小动物们应分别向哪个方向平移，平移多少格，才能吃到它们喜欢的食物？</a:t>
            </a:r>
            <a:endParaRPr lang="zh-CN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4497388" y="1636713"/>
            <a:ext cx="4392612" cy="304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小狗先向右平移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格，再向下平移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格（或小狗先向下平移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格，再向右平移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格）；松鼠先向左平移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格，再向下平移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格（或松鼠先向下平移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格，再向左平移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格）；熊猫先向左平移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格，再向上平移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格（或熊猫向上平移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格，再向左平移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格）。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4AF1BC-582B-4313-87B9-E0D67DD12A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394" y="1636713"/>
            <a:ext cx="3675865" cy="30464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1" name="图片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850" y="1893888"/>
            <a:ext cx="6773863" cy="2614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直接连接符 6"/>
          <p:cNvCxnSpPr/>
          <p:nvPr/>
        </p:nvCxnSpPr>
        <p:spPr>
          <a:xfrm>
            <a:off x="2540000" y="2271713"/>
            <a:ext cx="1052513" cy="739775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>
            <a:off x="2554288" y="3005138"/>
            <a:ext cx="1052512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3246438" y="3011488"/>
            <a:ext cx="0" cy="1074737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H="1">
            <a:off x="2540000" y="4092575"/>
            <a:ext cx="712788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任意多边形: 形状 13"/>
          <p:cNvSpPr/>
          <p:nvPr/>
        </p:nvSpPr>
        <p:spPr>
          <a:xfrm>
            <a:off x="4992688" y="2292350"/>
            <a:ext cx="2098675" cy="719138"/>
          </a:xfrm>
          <a:custGeom>
            <a:avLst/>
            <a:gdLst>
              <a:gd name="connsiteX0" fmla="*/ 0 w 2098964"/>
              <a:gd name="connsiteY0" fmla="*/ 713509 h 720436"/>
              <a:gd name="connsiteX1" fmla="*/ 1046018 w 2098964"/>
              <a:gd name="connsiteY1" fmla="*/ 0 h 720436"/>
              <a:gd name="connsiteX2" fmla="*/ 2098964 w 2098964"/>
              <a:gd name="connsiteY2" fmla="*/ 720436 h 720436"/>
              <a:gd name="connsiteX3" fmla="*/ 0 w 2098964"/>
              <a:gd name="connsiteY3" fmla="*/ 713509 h 720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8964" h="720436">
                <a:moveTo>
                  <a:pt x="0" y="713509"/>
                </a:moveTo>
                <a:lnTo>
                  <a:pt x="1046018" y="0"/>
                </a:lnTo>
                <a:lnTo>
                  <a:pt x="2098964" y="720436"/>
                </a:lnTo>
                <a:lnTo>
                  <a:pt x="0" y="713509"/>
                </a:lnTo>
                <a:close/>
              </a:path>
            </a:pathLst>
          </a:cu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5" name="任意多边形: 形状 14"/>
          <p:cNvSpPr/>
          <p:nvPr/>
        </p:nvSpPr>
        <p:spPr>
          <a:xfrm>
            <a:off x="5324475" y="3011488"/>
            <a:ext cx="1420813" cy="1095375"/>
          </a:xfrm>
          <a:custGeom>
            <a:avLst/>
            <a:gdLst>
              <a:gd name="connsiteX0" fmla="*/ 0 w 1420091"/>
              <a:gd name="connsiteY0" fmla="*/ 0 h 1094509"/>
              <a:gd name="connsiteX1" fmla="*/ 6928 w 1420091"/>
              <a:gd name="connsiteY1" fmla="*/ 1094509 h 1094509"/>
              <a:gd name="connsiteX2" fmla="*/ 1420091 w 1420091"/>
              <a:gd name="connsiteY2" fmla="*/ 1087582 h 1094509"/>
              <a:gd name="connsiteX3" fmla="*/ 1406237 w 1420091"/>
              <a:gd name="connsiteY3" fmla="*/ 6927 h 1094509"/>
              <a:gd name="connsiteX4" fmla="*/ 0 w 1420091"/>
              <a:gd name="connsiteY4" fmla="*/ 0 h 1094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0091" h="1094509">
                <a:moveTo>
                  <a:pt x="0" y="0"/>
                </a:moveTo>
                <a:cubicBezTo>
                  <a:pt x="2309" y="364836"/>
                  <a:pt x="4619" y="729673"/>
                  <a:pt x="6928" y="1094509"/>
                </a:cubicBezTo>
                <a:lnTo>
                  <a:pt x="1420091" y="1087582"/>
                </a:lnTo>
                <a:lnTo>
                  <a:pt x="1406237" y="6927"/>
                </a:lnTo>
                <a:lnTo>
                  <a:pt x="0" y="0"/>
                </a:lnTo>
                <a:close/>
              </a:path>
            </a:pathLst>
          </a:cu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矩形 28"/>
          <p:cNvSpPr>
            <a:spLocks noChangeArrowheads="1"/>
          </p:cNvSpPr>
          <p:nvPr/>
        </p:nvSpPr>
        <p:spPr bwMode="auto">
          <a:xfrm>
            <a:off x="495300" y="696913"/>
            <a:ext cx="828040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1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先根据对称轴补全下面这个轴对称图形，再画出这个轴对称图形向右平移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格后的图形。</a:t>
            </a:r>
            <a:endParaRPr lang="zh-CN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62</TotalTime>
  <Words>232</Words>
  <Application>Microsoft Office PowerPoint</Application>
  <PresentationFormat>全屏显示(16:9)</PresentationFormat>
  <Paragraphs>24</Paragraphs>
  <Slides>10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0" baseType="lpstr">
      <vt:lpstr>等线 Light</vt:lpstr>
      <vt:lpstr>黑体</vt:lpstr>
      <vt:lpstr>华文楷体</vt:lpstr>
      <vt:lpstr>楷体</vt:lpstr>
      <vt:lpstr>宋体</vt:lpstr>
      <vt:lpstr>Arial</vt:lpstr>
      <vt:lpstr>Calibri</vt:lpstr>
      <vt:lpstr>Candara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cp:lastModifiedBy>litao</cp:lastModifiedBy>
  <cp:revision>56</cp:revision>
  <dcterms:created xsi:type="dcterms:W3CDTF">2017-10-14T09:05:00Z</dcterms:created>
  <dcterms:modified xsi:type="dcterms:W3CDTF">2023-11-22T07:33:48Z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63A9546B3281447791C08FF3969BF17C</vt:lpwstr>
  </property>
  <property fmtid="{D5CDD505-2E9C-101B-9397-08002B2CF9AE}" pid="3" name="KSOProductBuildVer">
    <vt:lpwstr>2052-11.8.2.11734</vt:lpwstr>
  </property>
</Properties>
</file>