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404" r:id="rId3"/>
    <p:sldId id="378" r:id="rId4"/>
    <p:sldId id="379" r:id="rId5"/>
    <p:sldId id="386" r:id="rId6"/>
    <p:sldId id="387" r:id="rId7"/>
    <p:sldId id="389" r:id="rId8"/>
    <p:sldId id="388" r:id="rId9"/>
    <p:sldId id="390" r:id="rId10"/>
    <p:sldId id="391" r:id="rId11"/>
    <p:sldId id="402" r:id="rId12"/>
    <p:sldId id="403" r:id="rId13"/>
    <p:sldId id="393" r:id="rId14"/>
    <p:sldId id="398" r:id="rId15"/>
    <p:sldId id="401" r:id="rId16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5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FDC"/>
    <a:srgbClr val="E75A4F"/>
    <a:srgbClr val="FFFFFF"/>
    <a:srgbClr val="F39900"/>
    <a:srgbClr val="F8C8C7"/>
    <a:srgbClr val="F8F35F"/>
    <a:srgbClr val="986C9E"/>
    <a:srgbClr val="FBE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140" y="444"/>
      </p:cViewPr>
      <p:guideLst>
        <p:guide orient="horz" pos="1632"/>
        <p:guide orient="horz" pos="713"/>
        <p:guide orient="horz" pos="295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EF3B98-61F2-410C-BBB8-8360017BEEA6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3C11E30-3C24-4F36-A90B-B9315FC2C16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: 圆角 8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D583FBA2-B342-44EE-BF3A-BE46AAD64C0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EE1C63B1-0D8D-4916-A7DC-40E66B3D89A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B78CA00-702E-4FF9-BB5E-78A0A95F69C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96C8D7BD-1F65-444B-92DE-F3300BA396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881CD9D5-6046-4A19-9077-339898EB84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35016D87-9C2D-46C2-9599-F5FD83E3512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79BFE179-5F75-4CDB-A961-64C08968A1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A4160E3B-9024-41AE-8973-3927037CF8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CE1F3A8D-51BA-46E6-96D3-B4E43BA88F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D991CA8-338F-471B-B4CB-571405503BA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9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>
            <a:spLocks noChangeArrowheads="1"/>
          </p:cNvSpPr>
          <p:nvPr userDrawn="1"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/>
          <p:cNvSpPr txBox="1">
            <a:spLocks noChangeArrowheads="1"/>
          </p:cNvSpPr>
          <p:nvPr userDrawn="1"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46"/>
          <p:cNvSpPr txBox="1">
            <a:spLocks noChangeArrowheads="1"/>
          </p:cNvSpPr>
          <p:nvPr userDrawn="1"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5"/>
          <p:cNvSpPr txBox="1">
            <a:spLocks noChangeArrowheads="1"/>
          </p:cNvSpPr>
          <p:nvPr userDrawn="1"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9" name="文本框 25"/>
          <p:cNvSpPr txBox="1">
            <a:spLocks noChangeArrowheads="1"/>
          </p:cNvSpPr>
          <p:nvPr userDrawn="1"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4" name="图片 49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91679" y="1039428"/>
            <a:ext cx="5544616" cy="162448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noFill/>
                </a:ln>
                <a:latin typeface="+mj-ea"/>
                <a:ea typeface="+mj-ea"/>
                <a:cs typeface="Times New Roman" panose="02020603050405020304" pitchFamily="18" charset="0"/>
                <a:sym typeface="+mn-lt"/>
              </a:rPr>
              <a:t>练习课</a:t>
            </a:r>
            <a:endParaRPr lang="en-US" altLang="zh-CN" sz="3600" b="1" dirty="0">
              <a:ln w="6350">
                <a:noFill/>
              </a:ln>
              <a:latin typeface="+mj-ea"/>
              <a:ea typeface="+mj-ea"/>
              <a:cs typeface="Times New Roman" panose="02020603050405020304" pitchFamily="18" charset="0"/>
              <a:sym typeface="+mn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noFill/>
                </a:ln>
                <a:latin typeface="+mj-ea"/>
                <a:ea typeface="+mj-ea"/>
                <a:cs typeface="Times New Roman" panose="02020603050405020304" pitchFamily="18" charset="0"/>
                <a:sym typeface="+mn-lt"/>
              </a:rPr>
              <a:t>（轴对称与平移） </a:t>
            </a:r>
          </a:p>
        </p:txBody>
      </p:sp>
      <p:sp>
        <p:nvSpPr>
          <p:cNvPr id="3" name="副标题 6"/>
          <p:cNvSpPr txBox="1">
            <a:spLocks noChangeArrowheads="1"/>
          </p:cNvSpPr>
          <p:nvPr/>
        </p:nvSpPr>
        <p:spPr bwMode="auto">
          <a:xfrm>
            <a:off x="3131840" y="3075806"/>
            <a:ext cx="266429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4" name="Picture 11" descr="https://docimg5.docs.qq.com/image/AgAABsfO-eX8Uj5bVWJEU5NppJzlHvcm.png?w=991&amp;h=86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39599"/>
            <a:ext cx="1275535" cy="111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"/>
          <p:cNvGrpSpPr/>
          <p:nvPr/>
        </p:nvGrpSpPr>
        <p:grpSpPr bwMode="auto">
          <a:xfrm>
            <a:off x="274638" y="292100"/>
            <a:ext cx="4513262" cy="809625"/>
            <a:chOff x="274383" y="292146"/>
            <a:chExt cx="4513375" cy="809623"/>
          </a:xfrm>
        </p:grpSpPr>
        <p:grpSp>
          <p:nvGrpSpPr>
            <p:cNvPr id="9248" name="组合 48"/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33" name="圆角矩形 16"/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4" name="圆角矩形 17"/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8" name="文本框 7"/>
          <p:cNvSpPr txBox="1"/>
          <p:nvPr/>
        </p:nvSpPr>
        <p:spPr>
          <a:xfrm>
            <a:off x="1498600" y="390525"/>
            <a:ext cx="26574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一、基础练习</a:t>
            </a:r>
          </a:p>
        </p:txBody>
      </p:sp>
      <p:sp>
        <p:nvSpPr>
          <p:cNvPr id="9220" name="矩形 22"/>
          <p:cNvSpPr>
            <a:spLocks noChangeArrowheads="1"/>
          </p:cNvSpPr>
          <p:nvPr/>
        </p:nvSpPr>
        <p:spPr bwMode="auto">
          <a:xfrm>
            <a:off x="431800" y="1063625"/>
            <a:ext cx="828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在轴对称图形下面画“√”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并画出对称轴。</a:t>
            </a:r>
          </a:p>
        </p:txBody>
      </p:sp>
      <p:sp>
        <p:nvSpPr>
          <p:cNvPr id="27" name="TextBox 2"/>
          <p:cNvSpPr txBox="1">
            <a:spLocks noChangeArrowheads="1"/>
          </p:cNvSpPr>
          <p:nvPr/>
        </p:nvSpPr>
        <p:spPr bwMode="auto">
          <a:xfrm>
            <a:off x="1841500" y="2687638"/>
            <a:ext cx="74453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31" name="TextBox 10"/>
          <p:cNvSpPr txBox="1">
            <a:spLocks noChangeArrowheads="1"/>
          </p:cNvSpPr>
          <p:nvPr/>
        </p:nvSpPr>
        <p:spPr bwMode="auto">
          <a:xfrm>
            <a:off x="6354763" y="2687638"/>
            <a:ext cx="74295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32" name="梯形 31"/>
          <p:cNvSpPr/>
          <p:nvPr/>
        </p:nvSpPr>
        <p:spPr>
          <a:xfrm>
            <a:off x="1636713" y="1782763"/>
            <a:ext cx="1079500" cy="792162"/>
          </a:xfrm>
          <a:prstGeom prst="trapezoid">
            <a:avLst/>
          </a:prstGeom>
          <a:solidFill>
            <a:srgbClr val="E75A4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直角三角形 36"/>
          <p:cNvSpPr/>
          <p:nvPr/>
        </p:nvSpPr>
        <p:spPr>
          <a:xfrm>
            <a:off x="4191000" y="1711325"/>
            <a:ext cx="431800" cy="936625"/>
          </a:xfrm>
          <a:prstGeom prst="rtTriangle">
            <a:avLst/>
          </a:prstGeom>
          <a:solidFill>
            <a:srgbClr val="E75A4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菱形 37"/>
          <p:cNvSpPr/>
          <p:nvPr/>
        </p:nvSpPr>
        <p:spPr>
          <a:xfrm>
            <a:off x="6221413" y="1747838"/>
            <a:ext cx="865187" cy="863600"/>
          </a:xfrm>
          <a:prstGeom prst="diamond">
            <a:avLst/>
          </a:prstGeom>
          <a:solidFill>
            <a:srgbClr val="E75A4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平行四边形 38"/>
          <p:cNvSpPr/>
          <p:nvPr/>
        </p:nvSpPr>
        <p:spPr>
          <a:xfrm>
            <a:off x="1506538" y="3419475"/>
            <a:ext cx="1079500" cy="796925"/>
          </a:xfrm>
          <a:prstGeom prst="parallelogram">
            <a:avLst>
              <a:gd name="adj" fmla="val 57998"/>
            </a:avLst>
          </a:prstGeom>
          <a:solidFill>
            <a:srgbClr val="E75A4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>
            <a:off x="3987800" y="3352800"/>
            <a:ext cx="1079500" cy="930275"/>
          </a:xfrm>
          <a:prstGeom prst="triangle">
            <a:avLst/>
          </a:prstGeom>
          <a:solidFill>
            <a:srgbClr val="E75A4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492875" y="3316288"/>
            <a:ext cx="1003300" cy="1003300"/>
          </a:xfrm>
          <a:prstGeom prst="ellipse">
            <a:avLst/>
          </a:prstGeom>
          <a:solidFill>
            <a:srgbClr val="E75A4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TextBox 10"/>
          <p:cNvSpPr txBox="1">
            <a:spLocks noChangeArrowheads="1"/>
          </p:cNvSpPr>
          <p:nvPr/>
        </p:nvSpPr>
        <p:spPr bwMode="auto">
          <a:xfrm>
            <a:off x="4200525" y="4257675"/>
            <a:ext cx="7429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43" name="TextBox 10"/>
          <p:cNvSpPr txBox="1">
            <a:spLocks noChangeArrowheads="1"/>
          </p:cNvSpPr>
          <p:nvPr/>
        </p:nvSpPr>
        <p:spPr bwMode="auto">
          <a:xfrm>
            <a:off x="6672263" y="4257675"/>
            <a:ext cx="7429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2178050" y="1619250"/>
            <a:ext cx="0" cy="1192213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6661150" y="1619250"/>
            <a:ext cx="0" cy="1120775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rot="16200000">
            <a:off x="6642101" y="1531937"/>
            <a:ext cx="0" cy="1292225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V="1">
            <a:off x="6223000" y="1776413"/>
            <a:ext cx="862013" cy="795337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rot="16200000" flipV="1">
            <a:off x="6224587" y="1773238"/>
            <a:ext cx="862013" cy="795338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519613" y="3170238"/>
            <a:ext cx="0" cy="1293812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967163" y="3625850"/>
            <a:ext cx="1223962" cy="744538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863975" y="3656013"/>
            <a:ext cx="1174750" cy="714375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6988175" y="3187700"/>
            <a:ext cx="34925" cy="1284288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rot="16200000" flipV="1">
            <a:off x="6920707" y="3169443"/>
            <a:ext cx="0" cy="1293813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 flipV="1">
            <a:off x="6484938" y="3422650"/>
            <a:ext cx="1028700" cy="801688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6507163" y="3321050"/>
            <a:ext cx="938212" cy="1023938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6376988" y="3587750"/>
            <a:ext cx="1190625" cy="503238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 flipV="1">
            <a:off x="6340475" y="3611563"/>
            <a:ext cx="1227138" cy="374650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flipH="1" flipV="1">
            <a:off x="6742113" y="3300413"/>
            <a:ext cx="561975" cy="1106487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V="1">
            <a:off x="6727825" y="3187700"/>
            <a:ext cx="515938" cy="1284288"/>
          </a:xfrm>
          <a:prstGeom prst="line">
            <a:avLst/>
          </a:prstGeom>
          <a:ln w="19050">
            <a:solidFill>
              <a:srgbClr val="0A0FD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7243763" y="4394200"/>
            <a:ext cx="1227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无数条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42" grpId="0"/>
      <p:bldP spid="43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6"/>
          <p:cNvSpPr>
            <a:spLocks noChangeArrowheads="1"/>
          </p:cNvSpPr>
          <p:nvPr/>
        </p:nvSpPr>
        <p:spPr bwMode="auto">
          <a:xfrm>
            <a:off x="431800" y="1063625"/>
            <a:ext cx="828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3" name="Group 730"/>
          <p:cNvGraphicFramePr>
            <a:graphicFrameLocks noGrp="1"/>
          </p:cNvGraphicFramePr>
          <p:nvPr/>
        </p:nvGraphicFramePr>
        <p:xfrm>
          <a:off x="1835150" y="555625"/>
          <a:ext cx="5821363" cy="2900360"/>
        </p:xfrm>
        <a:graphic>
          <a:graphicData uri="http://schemas.openxmlformats.org/drawingml/2006/table">
            <a:tbl>
              <a:tblPr/>
              <a:tblGrid>
                <a:gridCol w="290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019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24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051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051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86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5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0476" name="组合 6"/>
          <p:cNvGrpSpPr/>
          <p:nvPr/>
        </p:nvGrpSpPr>
        <p:grpSpPr bwMode="auto">
          <a:xfrm>
            <a:off x="3416300" y="842963"/>
            <a:ext cx="935038" cy="876300"/>
            <a:chOff x="827584" y="2211710"/>
            <a:chExt cx="936104" cy="875233"/>
          </a:xfrm>
        </p:grpSpPr>
        <p:sp>
          <p:nvSpPr>
            <p:cNvPr id="25" name="椭圆 24"/>
            <p:cNvSpPr/>
            <p:nvPr/>
          </p:nvSpPr>
          <p:spPr>
            <a:xfrm>
              <a:off x="1043730" y="2582733"/>
              <a:ext cx="503812" cy="504210"/>
            </a:xfrm>
            <a:prstGeom prst="ellipse">
              <a:avLst/>
            </a:prstGeom>
            <a:solidFill>
              <a:srgbClr val="4584D3">
                <a:lumMod val="60000"/>
                <a:lumOff val="40000"/>
              </a:srgbClr>
            </a:solidFill>
            <a:ln w="15875" cap="flat" cmpd="sng" algn="ctr">
              <a:solidFill>
                <a:srgbClr val="31B6FD">
                  <a:shade val="50000"/>
                  <a:shade val="75000"/>
                  <a:lumMod val="8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26" name="梯形 25"/>
            <p:cNvSpPr/>
            <p:nvPr/>
          </p:nvSpPr>
          <p:spPr>
            <a:xfrm>
              <a:off x="827584" y="2211710"/>
              <a:ext cx="936104" cy="648496"/>
            </a:xfrm>
            <a:prstGeom prst="trapezoid">
              <a:avLst/>
            </a:prstGeom>
            <a:solidFill>
              <a:srgbClr val="05E0DB">
                <a:lumMod val="75000"/>
              </a:srgbClr>
            </a:solidFill>
            <a:ln w="15875" cap="flat" cmpd="sng" algn="ctr">
              <a:solidFill>
                <a:srgbClr val="31B6FD">
                  <a:shade val="50000"/>
                  <a:shade val="75000"/>
                  <a:lumMod val="8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</p:grpSp>
      <p:grpSp>
        <p:nvGrpSpPr>
          <p:cNvPr id="10477" name="组合 7"/>
          <p:cNvGrpSpPr/>
          <p:nvPr/>
        </p:nvGrpSpPr>
        <p:grpSpPr bwMode="auto">
          <a:xfrm>
            <a:off x="3406775" y="2587625"/>
            <a:ext cx="936625" cy="876300"/>
            <a:chOff x="827584" y="2211710"/>
            <a:chExt cx="936104" cy="875233"/>
          </a:xfrm>
        </p:grpSpPr>
        <p:sp>
          <p:nvSpPr>
            <p:cNvPr id="28" name="椭圆 27"/>
            <p:cNvSpPr/>
            <p:nvPr/>
          </p:nvSpPr>
          <p:spPr>
            <a:xfrm>
              <a:off x="1043364" y="2582733"/>
              <a:ext cx="504544" cy="504210"/>
            </a:xfrm>
            <a:prstGeom prst="ellipse">
              <a:avLst/>
            </a:prstGeom>
            <a:noFill/>
            <a:ln w="12700" cap="flat" cmpd="sng" algn="ctr">
              <a:solidFill>
                <a:srgbClr val="002060"/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29" name="梯形 28"/>
            <p:cNvSpPr/>
            <p:nvPr/>
          </p:nvSpPr>
          <p:spPr>
            <a:xfrm>
              <a:off x="827584" y="2211710"/>
              <a:ext cx="936104" cy="648497"/>
            </a:xfrm>
            <a:prstGeom prst="trapezoid">
              <a:avLst/>
            </a:prstGeom>
            <a:noFill/>
            <a:ln w="12700" cap="flat" cmpd="sng" algn="ctr">
              <a:solidFill>
                <a:srgbClr val="002060"/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</p:grpSp>
      <p:grpSp>
        <p:nvGrpSpPr>
          <p:cNvPr id="10478" name="组合 10"/>
          <p:cNvGrpSpPr/>
          <p:nvPr/>
        </p:nvGrpSpPr>
        <p:grpSpPr bwMode="auto">
          <a:xfrm>
            <a:off x="5724525" y="2586038"/>
            <a:ext cx="935038" cy="874712"/>
            <a:chOff x="827584" y="2211710"/>
            <a:chExt cx="936104" cy="875233"/>
          </a:xfrm>
        </p:grpSpPr>
        <p:sp>
          <p:nvSpPr>
            <p:cNvPr id="31" name="椭圆 30"/>
            <p:cNvSpPr/>
            <p:nvPr/>
          </p:nvSpPr>
          <p:spPr>
            <a:xfrm>
              <a:off x="1043730" y="2583406"/>
              <a:ext cx="503812" cy="503537"/>
            </a:xfrm>
            <a:prstGeom prst="ellipse">
              <a:avLst/>
            </a:prstGeom>
            <a:noFill/>
            <a:ln w="12700" cap="flat" cmpd="sng" algn="ctr">
              <a:solidFill>
                <a:srgbClr val="002060"/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32" name="梯形 31"/>
            <p:cNvSpPr/>
            <p:nvPr/>
          </p:nvSpPr>
          <p:spPr>
            <a:xfrm>
              <a:off x="827584" y="2211710"/>
              <a:ext cx="936104" cy="648086"/>
            </a:xfrm>
            <a:prstGeom prst="trapezoid">
              <a:avLst/>
            </a:prstGeom>
            <a:noFill/>
            <a:ln w="12700" cap="flat" cmpd="sng" algn="ctr">
              <a:solidFill>
                <a:srgbClr val="002060"/>
              </a:solidFill>
              <a:prstDash val="dash"/>
            </a:ln>
            <a:effectLst/>
          </p:spPr>
          <p:txBody>
            <a:bodyPr anchor="ctr"/>
            <a:lstStyle/>
            <a:p>
              <a:pPr algn="ctr"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</p:grpSp>
      <p:cxnSp>
        <p:nvCxnSpPr>
          <p:cNvPr id="10479" name="直接箭头连接符 32"/>
          <p:cNvCxnSpPr>
            <a:cxnSpLocks noChangeShapeType="1"/>
          </p:cNvCxnSpPr>
          <p:nvPr/>
        </p:nvCxnSpPr>
        <p:spPr bwMode="auto">
          <a:xfrm>
            <a:off x="3876675" y="1851025"/>
            <a:ext cx="0" cy="57626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80" name="直接箭头连接符 33"/>
          <p:cNvCxnSpPr/>
          <p:nvPr/>
        </p:nvCxnSpPr>
        <p:spPr bwMode="auto">
          <a:xfrm rot="-5400000">
            <a:off x="5034757" y="2788443"/>
            <a:ext cx="0" cy="576263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81" name="矩形 34"/>
          <p:cNvSpPr>
            <a:spLocks noChangeArrowheads="1"/>
          </p:cNvSpPr>
          <p:nvPr/>
        </p:nvSpPr>
        <p:spPr bwMode="auto">
          <a:xfrm>
            <a:off x="917575" y="3587750"/>
            <a:ext cx="73088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“电灯”先向（       ）平移了（       ）格，又向（       ）平移了（       ）格。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3489648" y="3589338"/>
            <a:ext cx="69532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</a:t>
            </a: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6005835" y="3565525"/>
            <a:ext cx="5334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1711648" y="4081463"/>
            <a:ext cx="533400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右</a:t>
            </a: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4211960" y="4100513"/>
            <a:ext cx="533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2"/>
          <p:cNvSpPr>
            <a:spLocks noChangeArrowheads="1"/>
          </p:cNvSpPr>
          <p:nvPr/>
        </p:nvSpPr>
        <p:spPr bwMode="auto">
          <a:xfrm>
            <a:off x="431800" y="987425"/>
            <a:ext cx="828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画出△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ABC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向右平移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格后的图形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28" name="Group 470"/>
          <p:cNvGraphicFramePr>
            <a:graphicFrameLocks noGrp="1"/>
          </p:cNvGraphicFramePr>
          <p:nvPr/>
        </p:nvGraphicFramePr>
        <p:xfrm>
          <a:off x="1371600" y="1708150"/>
          <a:ext cx="6369050" cy="2198689"/>
        </p:xfrm>
        <a:graphic>
          <a:graphicData uri="http://schemas.openxmlformats.org/drawingml/2006/table">
            <a:tbl>
              <a:tblPr/>
              <a:tblGrid>
                <a:gridCol w="319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9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190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190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190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190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190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1908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1908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1908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175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1908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143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91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任意多边形: 形状 28"/>
          <p:cNvSpPr/>
          <p:nvPr/>
        </p:nvSpPr>
        <p:spPr>
          <a:xfrm>
            <a:off x="2325688" y="2322513"/>
            <a:ext cx="1585912" cy="1265237"/>
          </a:xfrm>
          <a:custGeom>
            <a:avLst/>
            <a:gdLst>
              <a:gd name="connsiteX0" fmla="*/ 314325 w 1585912"/>
              <a:gd name="connsiteY0" fmla="*/ 0 h 1264444"/>
              <a:gd name="connsiteX1" fmla="*/ 0 w 1585912"/>
              <a:gd name="connsiteY1" fmla="*/ 642937 h 1264444"/>
              <a:gd name="connsiteX2" fmla="*/ 1585912 w 1585912"/>
              <a:gd name="connsiteY2" fmla="*/ 1264444 h 1264444"/>
              <a:gd name="connsiteX3" fmla="*/ 314325 w 1585912"/>
              <a:gd name="connsiteY3" fmla="*/ 0 h 1264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912" h="1264444">
                <a:moveTo>
                  <a:pt x="314325" y="0"/>
                </a:moveTo>
                <a:lnTo>
                  <a:pt x="0" y="642937"/>
                </a:lnTo>
                <a:lnTo>
                  <a:pt x="1585912" y="1264444"/>
                </a:lnTo>
                <a:lnTo>
                  <a:pt x="314325" y="0"/>
                </a:lnTo>
                <a:close/>
              </a:path>
            </a:pathLst>
          </a:custGeom>
          <a:noFill/>
          <a:ln w="158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843463" y="2322513"/>
            <a:ext cx="71437" cy="71437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519613" y="2919413"/>
            <a:ext cx="71437" cy="71437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119813" y="3551238"/>
            <a:ext cx="73025" cy="71437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1441" name="文本框 8"/>
          <p:cNvSpPr txBox="1">
            <a:spLocks noChangeArrowheads="1"/>
          </p:cNvSpPr>
          <p:nvPr/>
        </p:nvSpPr>
        <p:spPr bwMode="auto">
          <a:xfrm>
            <a:off x="1935163" y="2760663"/>
            <a:ext cx="390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</a:t>
            </a:r>
            <a:endParaRPr lang="zh-CN" altLang="en-US" sz="2400" b="1" i="1">
              <a:solidFill>
                <a:srgbClr val="00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442" name="文本框 9"/>
          <p:cNvSpPr txBox="1">
            <a:spLocks noChangeArrowheads="1"/>
          </p:cNvSpPr>
          <p:nvPr/>
        </p:nvSpPr>
        <p:spPr bwMode="auto">
          <a:xfrm>
            <a:off x="3795713" y="3463925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C</a:t>
            </a:r>
            <a:endParaRPr lang="zh-CN" altLang="en-US" sz="2400" b="1" i="1">
              <a:solidFill>
                <a:srgbClr val="00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443" name="文本框 10"/>
          <p:cNvSpPr txBox="1">
            <a:spLocks noChangeArrowheads="1"/>
          </p:cNvSpPr>
          <p:nvPr/>
        </p:nvSpPr>
        <p:spPr bwMode="auto">
          <a:xfrm>
            <a:off x="2411413" y="1933575"/>
            <a:ext cx="390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2400" b="1" i="1">
              <a:solidFill>
                <a:srgbClr val="00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4537075" y="1941513"/>
            <a:ext cx="476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B′</a:t>
            </a:r>
            <a:endParaRPr lang="zh-CN" altLang="en-US" sz="2400" b="1" i="1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6227763" y="3444875"/>
            <a:ext cx="554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C ′</a:t>
            </a:r>
            <a:endParaRPr lang="zh-CN" altLang="en-US" sz="2400" b="1" i="1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4070350" y="2738438"/>
            <a:ext cx="476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A′</a:t>
            </a:r>
            <a:endParaRPr lang="zh-CN" altLang="en-US" sz="2400" b="1" i="1">
              <a:solidFill>
                <a:srgbClr val="FF0000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" name="任意多边形: 形状 38"/>
          <p:cNvSpPr/>
          <p:nvPr/>
        </p:nvSpPr>
        <p:spPr>
          <a:xfrm>
            <a:off x="4557713" y="2335213"/>
            <a:ext cx="320675" cy="615950"/>
          </a:xfrm>
          <a:custGeom>
            <a:avLst/>
            <a:gdLst>
              <a:gd name="connsiteX0" fmla="*/ 321468 w 321468"/>
              <a:gd name="connsiteY0" fmla="*/ 0 h 614363"/>
              <a:gd name="connsiteX1" fmla="*/ 0 w 321468"/>
              <a:gd name="connsiteY1" fmla="*/ 614363 h 61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1468" h="614363">
                <a:moveTo>
                  <a:pt x="321468" y="0"/>
                </a:moveTo>
                <a:lnTo>
                  <a:pt x="0" y="614363"/>
                </a:lnTo>
              </a:path>
            </a:pathLst>
          </a:custGeom>
          <a:noFill/>
          <a:ln w="15875" cap="flat" cmpd="sng" algn="ctr">
            <a:solidFill>
              <a:srgbClr val="00206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40" name="任意多边形: 形状 39"/>
          <p:cNvSpPr/>
          <p:nvPr/>
        </p:nvSpPr>
        <p:spPr>
          <a:xfrm>
            <a:off x="4557713" y="2957513"/>
            <a:ext cx="1600200" cy="628650"/>
          </a:xfrm>
          <a:custGeom>
            <a:avLst/>
            <a:gdLst>
              <a:gd name="connsiteX0" fmla="*/ 0 w 1600200"/>
              <a:gd name="connsiteY0" fmla="*/ 0 h 628650"/>
              <a:gd name="connsiteX1" fmla="*/ 1600200 w 1600200"/>
              <a:gd name="connsiteY1" fmla="*/ 628650 h 62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00200" h="628650">
                <a:moveTo>
                  <a:pt x="0" y="0"/>
                </a:moveTo>
                <a:lnTo>
                  <a:pt x="1600200" y="628650"/>
                </a:lnTo>
              </a:path>
            </a:pathLst>
          </a:custGeom>
          <a:noFill/>
          <a:ln w="15875" cap="flat" cmpd="sng" algn="ctr">
            <a:solidFill>
              <a:srgbClr val="00206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41" name="任意多边形: 形状 40"/>
          <p:cNvSpPr/>
          <p:nvPr/>
        </p:nvSpPr>
        <p:spPr>
          <a:xfrm>
            <a:off x="4876800" y="2335213"/>
            <a:ext cx="1281113" cy="1244600"/>
          </a:xfrm>
          <a:custGeom>
            <a:avLst/>
            <a:gdLst>
              <a:gd name="connsiteX0" fmla="*/ 1271588 w 1271588"/>
              <a:gd name="connsiteY0" fmla="*/ 1228725 h 1228725"/>
              <a:gd name="connsiteX1" fmla="*/ 0 w 1271588"/>
              <a:gd name="connsiteY1" fmla="*/ 0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71588" h="1228725">
                <a:moveTo>
                  <a:pt x="1271588" y="1228725"/>
                </a:moveTo>
                <a:lnTo>
                  <a:pt x="0" y="0"/>
                </a:lnTo>
              </a:path>
            </a:pathLst>
          </a:custGeom>
          <a:noFill/>
          <a:ln w="15875" cap="flat" cmpd="sng" algn="ctr">
            <a:solidFill>
              <a:srgbClr val="00206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8"/>
          <p:cNvSpPr>
            <a:spLocks noChangeArrowheads="1"/>
          </p:cNvSpPr>
          <p:nvPr/>
        </p:nvSpPr>
        <p:spPr bwMode="auto">
          <a:xfrm>
            <a:off x="431800" y="581025"/>
            <a:ext cx="8280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说一说：小动物们应分别向哪个方向平移，平移多少格，才能吃到它们喜欢的食物？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291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650" y="1572892"/>
            <a:ext cx="3759200" cy="317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497388" y="1636713"/>
            <a:ext cx="4392612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小狗先向右平移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格，再向下平移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格（或小狗先向下平移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格，再向右平移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格）；松鼠先向左平移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格，再向下平移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格（或松鼠先向下平移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格，再向左平移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格）；熊猫先向左平移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格，再向上平移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格（或熊猫向上平移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格，再向左平移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格）。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203700" y="277495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P86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练习二十一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5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"/>
          <p:cNvGrpSpPr/>
          <p:nvPr/>
        </p:nvGrpSpPr>
        <p:grpSpPr bwMode="auto">
          <a:xfrm>
            <a:off x="274638" y="292100"/>
            <a:ext cx="4513262" cy="809625"/>
            <a:chOff x="274383" y="292146"/>
            <a:chExt cx="4513375" cy="809623"/>
          </a:xfrm>
        </p:grpSpPr>
        <p:grpSp>
          <p:nvGrpSpPr>
            <p:cNvPr id="13391" name="组合 48"/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21" name="圆角矩形 16"/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2" name="圆角矩形 17"/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6" name="文本框 5"/>
          <p:cNvSpPr txBox="1"/>
          <p:nvPr/>
        </p:nvSpPr>
        <p:spPr>
          <a:xfrm>
            <a:off x="1501775" y="388938"/>
            <a:ext cx="26574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二、综合练习</a:t>
            </a:r>
          </a:p>
        </p:txBody>
      </p:sp>
      <p:sp>
        <p:nvSpPr>
          <p:cNvPr id="13316" name="矩形 13"/>
          <p:cNvSpPr>
            <a:spLocks noChangeArrowheads="1"/>
          </p:cNvSpPr>
          <p:nvPr/>
        </p:nvSpPr>
        <p:spPr bwMode="auto">
          <a:xfrm>
            <a:off x="431800" y="1063625"/>
            <a:ext cx="8280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求下面图形的周长和面积（小方格边长为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5" name="Group 276"/>
          <p:cNvGraphicFramePr>
            <a:graphicFrameLocks noGrp="1"/>
          </p:cNvGraphicFramePr>
          <p:nvPr/>
        </p:nvGraphicFramePr>
        <p:xfrm>
          <a:off x="2339975" y="1779588"/>
          <a:ext cx="3848100" cy="2886077"/>
        </p:xfrm>
        <a:graphic>
          <a:graphicData uri="http://schemas.openxmlformats.org/drawingml/2006/table">
            <a:tbl>
              <a:tblPr/>
              <a:tblGrid>
                <a:gridCol w="481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37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382" name="Picture 330" descr="图片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3" y="2247900"/>
            <a:ext cx="2430462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 flipH="1">
            <a:off x="4262438" y="2247900"/>
            <a:ext cx="0" cy="9890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>
            <a:off x="4251325" y="3222625"/>
            <a:ext cx="14493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85" name="Text Box 340"/>
          <p:cNvSpPr txBox="1">
            <a:spLocks noChangeArrowheads="1"/>
          </p:cNvSpPr>
          <p:nvPr/>
        </p:nvSpPr>
        <p:spPr bwMode="auto">
          <a:xfrm>
            <a:off x="3783013" y="2763838"/>
            <a:ext cx="9620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3386" name="Text Box 337"/>
          <p:cNvSpPr txBox="1">
            <a:spLocks noChangeArrowheads="1"/>
          </p:cNvSpPr>
          <p:nvPr/>
        </p:nvSpPr>
        <p:spPr bwMode="auto">
          <a:xfrm>
            <a:off x="5233988" y="2763838"/>
            <a:ext cx="9620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3387" name="Text Box 336"/>
          <p:cNvSpPr txBox="1">
            <a:spLocks noChangeArrowheads="1"/>
          </p:cNvSpPr>
          <p:nvPr/>
        </p:nvSpPr>
        <p:spPr bwMode="auto">
          <a:xfrm>
            <a:off x="5233988" y="3687763"/>
            <a:ext cx="9620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3388" name="Text Box 338"/>
          <p:cNvSpPr txBox="1">
            <a:spLocks noChangeArrowheads="1"/>
          </p:cNvSpPr>
          <p:nvPr/>
        </p:nvSpPr>
        <p:spPr bwMode="auto">
          <a:xfrm>
            <a:off x="3783013" y="1790700"/>
            <a:ext cx="9620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3389" name="Text Box 339"/>
          <p:cNvSpPr txBox="1">
            <a:spLocks noChangeArrowheads="1"/>
          </p:cNvSpPr>
          <p:nvPr/>
        </p:nvSpPr>
        <p:spPr bwMode="auto">
          <a:xfrm>
            <a:off x="2830513" y="1790700"/>
            <a:ext cx="9620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3390" name="Text Box 341"/>
          <p:cNvSpPr txBox="1">
            <a:spLocks noChangeArrowheads="1"/>
          </p:cNvSpPr>
          <p:nvPr/>
        </p:nvSpPr>
        <p:spPr bwMode="auto">
          <a:xfrm>
            <a:off x="2830513" y="3687763"/>
            <a:ext cx="9620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34568E-6 L 0.00052 -0.1882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94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82716E-6 L 0.15799 0.0006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99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1843088" y="3600450"/>
            <a:ext cx="54578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这个图形的周长是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18cm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1" name="Group 276"/>
          <p:cNvGraphicFramePr>
            <a:graphicFrameLocks noGrp="1"/>
          </p:cNvGraphicFramePr>
          <p:nvPr/>
        </p:nvGraphicFramePr>
        <p:xfrm>
          <a:off x="2339975" y="576263"/>
          <a:ext cx="3848100" cy="2886077"/>
        </p:xfrm>
        <a:graphic>
          <a:graphicData uri="http://schemas.openxmlformats.org/drawingml/2006/table">
            <a:tbl>
              <a:tblPr/>
              <a:tblGrid>
                <a:gridCol w="481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37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404" name="Picture 330" descr="图片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363" y="1044575"/>
            <a:ext cx="2430462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405" name="直接连接符 12"/>
          <p:cNvCxnSpPr>
            <a:cxnSpLocks noChangeShapeType="1"/>
          </p:cNvCxnSpPr>
          <p:nvPr/>
        </p:nvCxnSpPr>
        <p:spPr bwMode="auto">
          <a:xfrm flipH="1">
            <a:off x="5695950" y="1030288"/>
            <a:ext cx="0" cy="9890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406" name="直接连接符 13"/>
          <p:cNvCxnSpPr>
            <a:cxnSpLocks noChangeShapeType="1"/>
          </p:cNvCxnSpPr>
          <p:nvPr/>
        </p:nvCxnSpPr>
        <p:spPr bwMode="auto">
          <a:xfrm>
            <a:off x="4251325" y="1046163"/>
            <a:ext cx="14493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407" name="Text Box 340"/>
          <p:cNvSpPr txBox="1">
            <a:spLocks noChangeArrowheads="1"/>
          </p:cNvSpPr>
          <p:nvPr/>
        </p:nvSpPr>
        <p:spPr bwMode="auto">
          <a:xfrm>
            <a:off x="3783013" y="1560513"/>
            <a:ext cx="9620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4408" name="Text Box 337"/>
          <p:cNvSpPr txBox="1">
            <a:spLocks noChangeArrowheads="1"/>
          </p:cNvSpPr>
          <p:nvPr/>
        </p:nvSpPr>
        <p:spPr bwMode="auto">
          <a:xfrm>
            <a:off x="5233988" y="1560513"/>
            <a:ext cx="9620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4409" name="Text Box 336"/>
          <p:cNvSpPr txBox="1">
            <a:spLocks noChangeArrowheads="1"/>
          </p:cNvSpPr>
          <p:nvPr/>
        </p:nvSpPr>
        <p:spPr bwMode="auto">
          <a:xfrm>
            <a:off x="5233988" y="2484438"/>
            <a:ext cx="9620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4410" name="Text Box 338"/>
          <p:cNvSpPr txBox="1">
            <a:spLocks noChangeArrowheads="1"/>
          </p:cNvSpPr>
          <p:nvPr/>
        </p:nvSpPr>
        <p:spPr bwMode="auto">
          <a:xfrm>
            <a:off x="3783013" y="587375"/>
            <a:ext cx="9620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4411" name="Text Box 339"/>
          <p:cNvSpPr txBox="1">
            <a:spLocks noChangeArrowheads="1"/>
          </p:cNvSpPr>
          <p:nvPr/>
        </p:nvSpPr>
        <p:spPr bwMode="auto">
          <a:xfrm>
            <a:off x="2830513" y="587375"/>
            <a:ext cx="9620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  <p:sp>
        <p:nvSpPr>
          <p:cNvPr id="14412" name="Text Box 341"/>
          <p:cNvSpPr txBox="1">
            <a:spLocks noChangeArrowheads="1"/>
          </p:cNvSpPr>
          <p:nvPr/>
        </p:nvSpPr>
        <p:spPr bwMode="auto">
          <a:xfrm>
            <a:off x="2830513" y="2484438"/>
            <a:ext cx="96202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Group 276"/>
          <p:cNvGraphicFramePr>
            <a:graphicFrameLocks noGrp="1"/>
          </p:cNvGraphicFramePr>
          <p:nvPr/>
        </p:nvGraphicFramePr>
        <p:xfrm>
          <a:off x="2339975" y="579438"/>
          <a:ext cx="3848100" cy="2886077"/>
        </p:xfrm>
        <a:graphic>
          <a:graphicData uri="http://schemas.openxmlformats.org/drawingml/2006/table">
            <a:tbl>
              <a:tblPr/>
              <a:tblGrid>
                <a:gridCol w="481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10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10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37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013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33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1pPr>
                      <a:lvl2pPr marL="4572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2pPr>
                      <a:lvl3pPr marL="9144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3pPr>
                      <a:lvl4pPr marL="1371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4pPr>
                      <a:lvl5pPr marL="18288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charset="-122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charset="-122"/>
                      </a:endParaRPr>
                    </a:p>
                  </a:txBody>
                  <a:tcPr marL="76326" marR="76326" marT="38163" marB="38163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0" name="组合 39"/>
          <p:cNvGrpSpPr/>
          <p:nvPr/>
        </p:nvGrpSpPr>
        <p:grpSpPr bwMode="auto">
          <a:xfrm>
            <a:off x="2830513" y="581025"/>
            <a:ext cx="3365500" cy="2673350"/>
            <a:chOff x="3282951" y="2440133"/>
            <a:chExt cx="3365499" cy="2673240"/>
          </a:xfrm>
        </p:grpSpPr>
        <p:sp>
          <p:nvSpPr>
            <p:cNvPr id="15450" name="Text Box 340"/>
            <p:cNvSpPr txBox="1">
              <a:spLocks noChangeArrowheads="1"/>
            </p:cNvSpPr>
            <p:nvPr/>
          </p:nvSpPr>
          <p:spPr bwMode="auto">
            <a:xfrm>
              <a:off x="4235451" y="3403744"/>
              <a:ext cx="962024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charset="-122"/>
                </a:rPr>
                <a:t>.</a:t>
              </a:r>
            </a:p>
          </p:txBody>
        </p:sp>
        <p:pic>
          <p:nvPicPr>
            <p:cNvPr id="15451" name="Picture 330" descr="图片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249" y="2888425"/>
              <a:ext cx="2431564" cy="195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52" name="Text Box 337"/>
            <p:cNvSpPr txBox="1">
              <a:spLocks noChangeArrowheads="1"/>
            </p:cNvSpPr>
            <p:nvPr/>
          </p:nvSpPr>
          <p:spPr bwMode="auto">
            <a:xfrm>
              <a:off x="5686426" y="3403744"/>
              <a:ext cx="962024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charset="-122"/>
                </a:rPr>
                <a:t>.</a:t>
              </a:r>
            </a:p>
          </p:txBody>
        </p:sp>
        <p:sp>
          <p:nvSpPr>
            <p:cNvPr id="15453" name="Text Box 336"/>
            <p:cNvSpPr txBox="1">
              <a:spLocks noChangeArrowheads="1"/>
            </p:cNvSpPr>
            <p:nvPr/>
          </p:nvSpPr>
          <p:spPr bwMode="auto">
            <a:xfrm>
              <a:off x="5686426" y="4356243"/>
              <a:ext cx="962024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charset="-122"/>
                </a:rPr>
                <a:t>.</a:t>
              </a:r>
            </a:p>
          </p:txBody>
        </p:sp>
        <p:sp>
          <p:nvSpPr>
            <p:cNvPr id="15454" name="Text Box 338"/>
            <p:cNvSpPr txBox="1">
              <a:spLocks noChangeArrowheads="1"/>
            </p:cNvSpPr>
            <p:nvPr/>
          </p:nvSpPr>
          <p:spPr bwMode="auto">
            <a:xfrm>
              <a:off x="4235450" y="2440133"/>
              <a:ext cx="962026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charset="-122"/>
                </a:rPr>
                <a:t>.</a:t>
              </a:r>
            </a:p>
          </p:txBody>
        </p:sp>
        <p:sp>
          <p:nvSpPr>
            <p:cNvPr id="15455" name="Text Box 339"/>
            <p:cNvSpPr txBox="1">
              <a:spLocks noChangeArrowheads="1"/>
            </p:cNvSpPr>
            <p:nvPr/>
          </p:nvSpPr>
          <p:spPr bwMode="auto">
            <a:xfrm>
              <a:off x="3282951" y="2446819"/>
              <a:ext cx="962024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charset="-122"/>
                </a:rPr>
                <a:t>.</a:t>
              </a:r>
            </a:p>
          </p:txBody>
        </p:sp>
        <p:sp>
          <p:nvSpPr>
            <p:cNvPr id="15456" name="Text Box 341"/>
            <p:cNvSpPr txBox="1">
              <a:spLocks noChangeArrowheads="1"/>
            </p:cNvSpPr>
            <p:nvPr/>
          </p:nvSpPr>
          <p:spPr bwMode="auto">
            <a:xfrm>
              <a:off x="3282951" y="4327670"/>
              <a:ext cx="962024" cy="75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36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charset="-122"/>
                </a:rPr>
                <a:t>.</a:t>
              </a:r>
            </a:p>
          </p:txBody>
        </p:sp>
      </p:grpSp>
      <p:grpSp>
        <p:nvGrpSpPr>
          <p:cNvPr id="48" name="组合 10"/>
          <p:cNvGrpSpPr/>
          <p:nvPr/>
        </p:nvGrpSpPr>
        <p:grpSpPr bwMode="auto">
          <a:xfrm>
            <a:off x="2827338" y="1539875"/>
            <a:ext cx="3371850" cy="1730375"/>
            <a:chOff x="3280049" y="2437744"/>
            <a:chExt cx="3371326" cy="1730108"/>
          </a:xfrm>
        </p:grpSpPr>
        <p:sp>
          <p:nvSpPr>
            <p:cNvPr id="49" name="矩形 42"/>
            <p:cNvSpPr>
              <a:spLocks noChangeArrowheads="1"/>
            </p:cNvSpPr>
            <p:nvPr/>
          </p:nvSpPr>
          <p:spPr bwMode="auto">
            <a:xfrm>
              <a:off x="3756225" y="2896461"/>
              <a:ext cx="2403101" cy="963463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ysClr val="windowText" lastClr="000000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kern="0">
                <a:solidFill>
                  <a:prstClr val="black"/>
                </a:solidFill>
                <a:latin typeface="楷体_GB2312" panose="02010609030101010101" charset="-122"/>
                <a:ea typeface="楷体_GB2312" panose="02010609030101010101" charset="-122"/>
              </a:endParaRPr>
            </a:p>
          </p:txBody>
        </p:sp>
        <p:grpSp>
          <p:nvGrpSpPr>
            <p:cNvPr id="15444" name="组合 43"/>
            <p:cNvGrpSpPr/>
            <p:nvPr/>
          </p:nvGrpSpPr>
          <p:grpSpPr bwMode="auto">
            <a:xfrm>
              <a:off x="3280049" y="2437744"/>
              <a:ext cx="3371326" cy="757131"/>
              <a:chOff x="7072658" y="2557477"/>
              <a:chExt cx="3371326" cy="757131"/>
            </a:xfrm>
          </p:grpSpPr>
          <p:sp>
            <p:nvSpPr>
              <p:cNvPr id="54" name="Text Box 338"/>
              <p:cNvSpPr txBox="1">
                <a:spLocks noChangeArrowheads="1"/>
              </p:cNvSpPr>
              <p:nvPr/>
            </p:nvSpPr>
            <p:spPr bwMode="auto">
              <a:xfrm>
                <a:off x="9482109" y="2557477"/>
                <a:ext cx="961875" cy="7571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457200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3600" b="1" ker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_GB2312" panose="02010609030101010101" charset="-122"/>
                  </a:rPr>
                  <a:t>.</a:t>
                </a:r>
              </a:p>
            </p:txBody>
          </p:sp>
          <p:sp>
            <p:nvSpPr>
              <p:cNvPr id="55" name="Text Box 339"/>
              <p:cNvSpPr txBox="1">
                <a:spLocks noChangeArrowheads="1"/>
              </p:cNvSpPr>
              <p:nvPr/>
            </p:nvSpPr>
            <p:spPr bwMode="auto">
              <a:xfrm>
                <a:off x="7072658" y="2557477"/>
                <a:ext cx="961875" cy="7571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457200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3600" b="1" ker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_GB2312" panose="02010609030101010101" charset="-122"/>
                  </a:rPr>
                  <a:t>.</a:t>
                </a:r>
              </a:p>
            </p:txBody>
          </p:sp>
        </p:grpSp>
        <p:grpSp>
          <p:nvGrpSpPr>
            <p:cNvPr id="15445" name="组合 44"/>
            <p:cNvGrpSpPr/>
            <p:nvPr/>
          </p:nvGrpSpPr>
          <p:grpSpPr bwMode="auto">
            <a:xfrm>
              <a:off x="3280049" y="3407634"/>
              <a:ext cx="3368669" cy="760218"/>
              <a:chOff x="7072658" y="2563913"/>
              <a:chExt cx="3368669" cy="760218"/>
            </a:xfrm>
          </p:grpSpPr>
          <p:sp>
            <p:nvSpPr>
              <p:cNvPr id="52" name="Text Box 338"/>
              <p:cNvSpPr txBox="1">
                <a:spLocks noChangeArrowheads="1"/>
              </p:cNvSpPr>
              <p:nvPr/>
            </p:nvSpPr>
            <p:spPr bwMode="auto">
              <a:xfrm>
                <a:off x="9478934" y="2563836"/>
                <a:ext cx="961875" cy="7571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457200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3600" b="1" ker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_GB2312" panose="02010609030101010101" charset="-122"/>
                  </a:rPr>
                  <a:t>.</a:t>
                </a:r>
              </a:p>
            </p:txBody>
          </p:sp>
          <p:sp>
            <p:nvSpPr>
              <p:cNvPr id="53" name="Text Box 339"/>
              <p:cNvSpPr txBox="1">
                <a:spLocks noChangeArrowheads="1"/>
              </p:cNvSpPr>
              <p:nvPr/>
            </p:nvSpPr>
            <p:spPr bwMode="auto">
              <a:xfrm>
                <a:off x="7072658" y="2567011"/>
                <a:ext cx="961875" cy="7571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457200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3600" b="1" ker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_GB2312" panose="02010609030101010101" charset="-122"/>
                  </a:rPr>
                  <a:t>.</a:t>
                </a:r>
              </a:p>
            </p:txBody>
          </p:sp>
        </p:grpSp>
      </p:grpSp>
      <p:grpSp>
        <p:nvGrpSpPr>
          <p:cNvPr id="56" name="组合 18"/>
          <p:cNvGrpSpPr/>
          <p:nvPr/>
        </p:nvGrpSpPr>
        <p:grpSpPr bwMode="auto">
          <a:xfrm>
            <a:off x="2822575" y="1546225"/>
            <a:ext cx="1925638" cy="765175"/>
            <a:chOff x="3275735" y="3405902"/>
            <a:chExt cx="1925711" cy="764570"/>
          </a:xfrm>
        </p:grpSpPr>
        <p:cxnSp>
          <p:nvCxnSpPr>
            <p:cNvPr id="15440" name="直接连接符 4"/>
            <p:cNvCxnSpPr>
              <a:cxnSpLocks noChangeShapeType="1"/>
            </p:cNvCxnSpPr>
            <p:nvPr/>
          </p:nvCxnSpPr>
          <p:spPr bwMode="auto">
            <a:xfrm>
              <a:off x="3748088" y="3865944"/>
              <a:ext cx="96440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" name="Text Box 340"/>
            <p:cNvSpPr txBox="1">
              <a:spLocks noChangeArrowheads="1"/>
            </p:cNvSpPr>
            <p:nvPr/>
          </p:nvSpPr>
          <p:spPr bwMode="auto">
            <a:xfrm>
              <a:off x="3275735" y="3405902"/>
              <a:ext cx="962061" cy="7566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457200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600" b="1" kern="0">
                  <a:solidFill>
                    <a:prstClr val="black"/>
                  </a:solidFill>
                  <a:latin typeface="Times New Roman" panose="02020603050405020304" pitchFamily="18" charset="0"/>
                  <a:ea typeface="楷体_GB2312" panose="02010609030101010101" charset="-122"/>
                </a:rPr>
                <a:t>.</a:t>
              </a:r>
            </a:p>
          </p:txBody>
        </p:sp>
        <p:sp>
          <p:nvSpPr>
            <p:cNvPr id="59" name="Text Box 340"/>
            <p:cNvSpPr txBox="1">
              <a:spLocks noChangeArrowheads="1"/>
            </p:cNvSpPr>
            <p:nvPr/>
          </p:nvSpPr>
          <p:spPr bwMode="auto">
            <a:xfrm>
              <a:off x="4239385" y="3413834"/>
              <a:ext cx="962061" cy="75663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457200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altLang="zh-CN" sz="3600" b="1" kern="0">
                  <a:solidFill>
                    <a:prstClr val="black"/>
                  </a:solidFill>
                  <a:latin typeface="Times New Roman" panose="02020603050405020304" pitchFamily="18" charset="0"/>
                  <a:ea typeface="楷体_GB2312" panose="02010609030101010101" charset="-122"/>
                </a:rPr>
                <a:t>.</a:t>
              </a:r>
            </a:p>
          </p:txBody>
        </p:sp>
      </p:grpSp>
      <p:grpSp>
        <p:nvGrpSpPr>
          <p:cNvPr id="60" name="组合 22"/>
          <p:cNvGrpSpPr/>
          <p:nvPr/>
        </p:nvGrpSpPr>
        <p:grpSpPr bwMode="auto">
          <a:xfrm>
            <a:off x="2824163" y="604838"/>
            <a:ext cx="1914525" cy="1690687"/>
            <a:chOff x="3280049" y="2447318"/>
            <a:chExt cx="1914525" cy="1691990"/>
          </a:xfrm>
        </p:grpSpPr>
        <p:sp>
          <p:nvSpPr>
            <p:cNvPr id="61" name="矩形 10"/>
            <p:cNvSpPr>
              <a:spLocks noChangeArrowheads="1"/>
            </p:cNvSpPr>
            <p:nvPr/>
          </p:nvSpPr>
          <p:spPr bwMode="auto">
            <a:xfrm>
              <a:off x="3756299" y="2896926"/>
              <a:ext cx="963612" cy="962766"/>
            </a:xfrm>
            <a:prstGeom prst="rect">
              <a:avLst/>
            </a:prstGeom>
            <a:solidFill>
              <a:srgbClr val="FFA3A3">
                <a:alpha val="50195"/>
              </a:srgbClr>
            </a:solidFill>
            <a:ln w="19050">
              <a:solidFill>
                <a:sysClr val="windowText" lastClr="000000"/>
              </a:solidFill>
              <a:rou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b="1" kern="0">
                <a:solidFill>
                  <a:prstClr val="black"/>
                </a:solidFill>
                <a:latin typeface="楷体_GB2312" panose="02010609030101010101" charset="-122"/>
                <a:ea typeface="楷体_GB2312" panose="02010609030101010101" charset="-122"/>
              </a:endParaRPr>
            </a:p>
          </p:txBody>
        </p:sp>
        <p:grpSp>
          <p:nvGrpSpPr>
            <p:cNvPr id="15434" name="组合 11"/>
            <p:cNvGrpSpPr/>
            <p:nvPr/>
          </p:nvGrpSpPr>
          <p:grpSpPr bwMode="auto">
            <a:xfrm>
              <a:off x="3280049" y="2447318"/>
              <a:ext cx="1914525" cy="757131"/>
              <a:chOff x="7072658" y="2567051"/>
              <a:chExt cx="1914525" cy="757131"/>
            </a:xfrm>
          </p:grpSpPr>
          <p:sp>
            <p:nvSpPr>
              <p:cNvPr id="66" name="Text Box 338"/>
              <p:cNvSpPr txBox="1">
                <a:spLocks noChangeArrowheads="1"/>
              </p:cNvSpPr>
              <p:nvPr/>
            </p:nvSpPr>
            <p:spPr bwMode="auto">
              <a:xfrm>
                <a:off x="8025158" y="2567051"/>
                <a:ext cx="962025" cy="7578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457200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3600" b="1" ker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_GB2312" panose="02010609030101010101" charset="-122"/>
                  </a:rPr>
                  <a:t>.</a:t>
                </a:r>
              </a:p>
            </p:txBody>
          </p:sp>
          <p:sp>
            <p:nvSpPr>
              <p:cNvPr id="67" name="Text Box 339"/>
              <p:cNvSpPr txBox="1">
                <a:spLocks noChangeArrowheads="1"/>
              </p:cNvSpPr>
              <p:nvPr/>
            </p:nvSpPr>
            <p:spPr bwMode="auto">
              <a:xfrm>
                <a:off x="7072658" y="2567051"/>
                <a:ext cx="962025" cy="7578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457200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3600" b="1" ker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_GB2312" panose="02010609030101010101" charset="-122"/>
                  </a:rPr>
                  <a:t>.</a:t>
                </a:r>
              </a:p>
            </p:txBody>
          </p:sp>
        </p:grpSp>
        <p:grpSp>
          <p:nvGrpSpPr>
            <p:cNvPr id="15435" name="组合 37"/>
            <p:cNvGrpSpPr/>
            <p:nvPr/>
          </p:nvGrpSpPr>
          <p:grpSpPr bwMode="auto">
            <a:xfrm>
              <a:off x="3280049" y="3382177"/>
              <a:ext cx="1914525" cy="757131"/>
              <a:chOff x="7072658" y="2538456"/>
              <a:chExt cx="1914525" cy="757131"/>
            </a:xfrm>
          </p:grpSpPr>
          <p:sp>
            <p:nvSpPr>
              <p:cNvPr id="64" name="Text Box 338"/>
              <p:cNvSpPr txBox="1">
                <a:spLocks noChangeArrowheads="1"/>
              </p:cNvSpPr>
              <p:nvPr/>
            </p:nvSpPr>
            <p:spPr bwMode="auto">
              <a:xfrm>
                <a:off x="8025158" y="2537766"/>
                <a:ext cx="962025" cy="7578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457200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3600" b="1" ker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_GB2312" panose="02010609030101010101" charset="-122"/>
                  </a:rPr>
                  <a:t>.</a:t>
                </a:r>
              </a:p>
            </p:txBody>
          </p:sp>
          <p:sp>
            <p:nvSpPr>
              <p:cNvPr id="65" name="Text Box 339"/>
              <p:cNvSpPr txBox="1">
                <a:spLocks noChangeArrowheads="1"/>
              </p:cNvSpPr>
              <p:nvPr/>
            </p:nvSpPr>
            <p:spPr bwMode="auto">
              <a:xfrm>
                <a:off x="7072658" y="2537766"/>
                <a:ext cx="962025" cy="7578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457200" eaLnBrk="1" fontAlgn="auto" hangingPunct="1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altLang="zh-CN" sz="3600" b="1" kern="0">
                    <a:solidFill>
                      <a:prstClr val="black"/>
                    </a:solidFill>
                    <a:latin typeface="Times New Roman" panose="02020603050405020304" pitchFamily="18" charset="0"/>
                    <a:ea typeface="楷体_GB2312" panose="02010609030101010101" charset="-122"/>
                  </a:rPr>
                  <a:t>.</a:t>
                </a:r>
              </a:p>
            </p:txBody>
          </p:sp>
        </p:grpSp>
      </p:grpSp>
      <p:sp>
        <p:nvSpPr>
          <p:cNvPr id="68" name="对话气泡: 圆角矩形 67"/>
          <p:cNvSpPr/>
          <p:nvPr/>
        </p:nvSpPr>
        <p:spPr>
          <a:xfrm>
            <a:off x="5795963" y="825500"/>
            <a:ext cx="2847975" cy="1243013"/>
          </a:xfrm>
          <a:prstGeom prst="wedgeRoundRectCallout">
            <a:avLst>
              <a:gd name="adj1" fmla="val -41847"/>
              <a:gd name="adj2" fmla="val 8972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noProof="1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这个图形的面积怎么求呢？</a:t>
            </a:r>
          </a:p>
        </p:txBody>
      </p:sp>
      <p:sp>
        <p:nvSpPr>
          <p:cNvPr id="69" name="TextBox 49"/>
          <p:cNvSpPr txBox="1">
            <a:spLocks noChangeArrowheads="1"/>
          </p:cNvSpPr>
          <p:nvPr/>
        </p:nvSpPr>
        <p:spPr bwMode="auto">
          <a:xfrm>
            <a:off x="1547813" y="3651250"/>
            <a:ext cx="66738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cm²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答：这个图形的面积是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14cm²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23457E-7 L -0.10573 -1.23457E-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73 0.00185 L -0.1059 0.1864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9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6"/>
          <p:cNvSpPr>
            <a:spLocks noChangeArrowheads="1"/>
          </p:cNvSpPr>
          <p:nvPr/>
        </p:nvSpPr>
        <p:spPr bwMode="auto">
          <a:xfrm>
            <a:off x="431800" y="725488"/>
            <a:ext cx="8280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计算下面图形的面积。（小方格边长为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2771775" y="1319213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" name="任意多边形: 形状 18"/>
          <p:cNvSpPr/>
          <p:nvPr/>
        </p:nvSpPr>
        <p:spPr>
          <a:xfrm>
            <a:off x="4217988" y="1641475"/>
            <a:ext cx="1084262" cy="1457325"/>
          </a:xfrm>
          <a:custGeom>
            <a:avLst/>
            <a:gdLst>
              <a:gd name="connsiteX0" fmla="*/ 1085296 w 1085296"/>
              <a:gd name="connsiteY0" fmla="*/ 0 h 1457325"/>
              <a:gd name="connsiteX1" fmla="*/ 728108 w 1085296"/>
              <a:gd name="connsiteY1" fmla="*/ 735807 h 1457325"/>
              <a:gd name="connsiteX2" fmla="*/ 1085296 w 1085296"/>
              <a:gd name="connsiteY2" fmla="*/ 1450182 h 1457325"/>
              <a:gd name="connsiteX3" fmla="*/ 13733 w 1085296"/>
              <a:gd name="connsiteY3" fmla="*/ 1457325 h 1457325"/>
              <a:gd name="connsiteX4" fmla="*/ 0 w 1085296"/>
              <a:gd name="connsiteY4" fmla="*/ 1430129 h 1457325"/>
              <a:gd name="connsiteX5" fmla="*/ 0 w 1085296"/>
              <a:gd name="connsiteY5" fmla="*/ 14281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5296" h="1457325">
                <a:moveTo>
                  <a:pt x="1085296" y="0"/>
                </a:moveTo>
                <a:lnTo>
                  <a:pt x="728108" y="735807"/>
                </a:lnTo>
                <a:lnTo>
                  <a:pt x="1085296" y="1450182"/>
                </a:lnTo>
                <a:lnTo>
                  <a:pt x="13733" y="1457325"/>
                </a:lnTo>
                <a:lnTo>
                  <a:pt x="0" y="1430129"/>
                </a:lnTo>
                <a:lnTo>
                  <a:pt x="0" y="1428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任意多边形: 形状 19"/>
          <p:cNvSpPr/>
          <p:nvPr/>
        </p:nvSpPr>
        <p:spPr>
          <a:xfrm>
            <a:off x="3867150" y="1646238"/>
            <a:ext cx="1435100" cy="1447800"/>
          </a:xfrm>
          <a:custGeom>
            <a:avLst/>
            <a:gdLst>
              <a:gd name="connsiteX0" fmla="*/ 350044 w 1435894"/>
              <a:gd name="connsiteY0" fmla="*/ 14288 h 1457325"/>
              <a:gd name="connsiteX1" fmla="*/ 1435894 w 1435894"/>
              <a:gd name="connsiteY1" fmla="*/ 0 h 1457325"/>
              <a:gd name="connsiteX2" fmla="*/ 1078706 w 1435894"/>
              <a:gd name="connsiteY2" fmla="*/ 735807 h 1457325"/>
              <a:gd name="connsiteX3" fmla="*/ 1435894 w 1435894"/>
              <a:gd name="connsiteY3" fmla="*/ 1450182 h 1457325"/>
              <a:gd name="connsiteX4" fmla="*/ 364331 w 1435894"/>
              <a:gd name="connsiteY4" fmla="*/ 1457325 h 1457325"/>
              <a:gd name="connsiteX5" fmla="*/ 0 w 1435894"/>
              <a:gd name="connsiteY5" fmla="*/ 735807 h 1457325"/>
              <a:gd name="connsiteX6" fmla="*/ 350044 w 1435894"/>
              <a:gd name="connsiteY6" fmla="*/ 14288 h 1457325"/>
              <a:gd name="connsiteX0-1" fmla="*/ 347661 w 1435894"/>
              <a:gd name="connsiteY0-2" fmla="*/ 4763 h 1457325"/>
              <a:gd name="connsiteX1-3" fmla="*/ 1435894 w 1435894"/>
              <a:gd name="connsiteY1-4" fmla="*/ 0 h 1457325"/>
              <a:gd name="connsiteX2-5" fmla="*/ 1078706 w 1435894"/>
              <a:gd name="connsiteY2-6" fmla="*/ 735807 h 1457325"/>
              <a:gd name="connsiteX3-7" fmla="*/ 1435894 w 1435894"/>
              <a:gd name="connsiteY3-8" fmla="*/ 1450182 h 1457325"/>
              <a:gd name="connsiteX4-9" fmla="*/ 364331 w 1435894"/>
              <a:gd name="connsiteY4-10" fmla="*/ 1457325 h 1457325"/>
              <a:gd name="connsiteX5-11" fmla="*/ 0 w 1435894"/>
              <a:gd name="connsiteY5-12" fmla="*/ 735807 h 1457325"/>
              <a:gd name="connsiteX6-13" fmla="*/ 347661 w 1435894"/>
              <a:gd name="connsiteY6-14" fmla="*/ 4763 h 1457325"/>
              <a:gd name="connsiteX0-15" fmla="*/ 347661 w 1435894"/>
              <a:gd name="connsiteY0-16" fmla="*/ 0 h 1452562"/>
              <a:gd name="connsiteX1-17" fmla="*/ 1431128 w 1435894"/>
              <a:gd name="connsiteY1-18" fmla="*/ 2381 h 1452562"/>
              <a:gd name="connsiteX2-19" fmla="*/ 1078706 w 1435894"/>
              <a:gd name="connsiteY2-20" fmla="*/ 731044 h 1452562"/>
              <a:gd name="connsiteX3-21" fmla="*/ 1435894 w 1435894"/>
              <a:gd name="connsiteY3-22" fmla="*/ 1445419 h 1452562"/>
              <a:gd name="connsiteX4-23" fmla="*/ 364331 w 1435894"/>
              <a:gd name="connsiteY4-24" fmla="*/ 1452562 h 1452562"/>
              <a:gd name="connsiteX5-25" fmla="*/ 0 w 1435894"/>
              <a:gd name="connsiteY5-26" fmla="*/ 731044 h 1452562"/>
              <a:gd name="connsiteX6-27" fmla="*/ 347661 w 1435894"/>
              <a:gd name="connsiteY6-28" fmla="*/ 0 h 1452562"/>
              <a:gd name="connsiteX0-29" fmla="*/ 347661 w 1435894"/>
              <a:gd name="connsiteY0-30" fmla="*/ 0 h 1452562"/>
              <a:gd name="connsiteX1-31" fmla="*/ 1428746 w 1435894"/>
              <a:gd name="connsiteY1-32" fmla="*/ 2381 h 1452562"/>
              <a:gd name="connsiteX2-33" fmla="*/ 1078706 w 1435894"/>
              <a:gd name="connsiteY2-34" fmla="*/ 731044 h 1452562"/>
              <a:gd name="connsiteX3-35" fmla="*/ 1435894 w 1435894"/>
              <a:gd name="connsiteY3-36" fmla="*/ 1445419 h 1452562"/>
              <a:gd name="connsiteX4-37" fmla="*/ 364331 w 1435894"/>
              <a:gd name="connsiteY4-38" fmla="*/ 1452562 h 1452562"/>
              <a:gd name="connsiteX5-39" fmla="*/ 0 w 1435894"/>
              <a:gd name="connsiteY5-40" fmla="*/ 731044 h 1452562"/>
              <a:gd name="connsiteX6-41" fmla="*/ 347661 w 1435894"/>
              <a:gd name="connsiteY6-42" fmla="*/ 0 h 1452562"/>
              <a:gd name="connsiteX0-43" fmla="*/ 347661 w 1435894"/>
              <a:gd name="connsiteY0-44" fmla="*/ 0 h 1447799"/>
              <a:gd name="connsiteX1-45" fmla="*/ 1428746 w 1435894"/>
              <a:gd name="connsiteY1-46" fmla="*/ 2381 h 1447799"/>
              <a:gd name="connsiteX2-47" fmla="*/ 1078706 w 1435894"/>
              <a:gd name="connsiteY2-48" fmla="*/ 731044 h 1447799"/>
              <a:gd name="connsiteX3-49" fmla="*/ 1435894 w 1435894"/>
              <a:gd name="connsiteY3-50" fmla="*/ 1445419 h 1447799"/>
              <a:gd name="connsiteX4-51" fmla="*/ 345271 w 1435894"/>
              <a:gd name="connsiteY4-52" fmla="*/ 1447799 h 1447799"/>
              <a:gd name="connsiteX5-53" fmla="*/ 0 w 1435894"/>
              <a:gd name="connsiteY5-54" fmla="*/ 731044 h 1447799"/>
              <a:gd name="connsiteX6-55" fmla="*/ 347661 w 1435894"/>
              <a:gd name="connsiteY6-56" fmla="*/ 0 h 1447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435894" h="1447799">
                <a:moveTo>
                  <a:pt x="347661" y="0"/>
                </a:moveTo>
                <a:lnTo>
                  <a:pt x="1428746" y="2381"/>
                </a:lnTo>
                <a:lnTo>
                  <a:pt x="1078706" y="731044"/>
                </a:lnTo>
                <a:lnTo>
                  <a:pt x="1435894" y="1445419"/>
                </a:lnTo>
                <a:lnTo>
                  <a:pt x="345271" y="1447799"/>
                </a:lnTo>
                <a:lnTo>
                  <a:pt x="0" y="731044"/>
                </a:lnTo>
                <a:lnTo>
                  <a:pt x="34766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任意多边形: 形状 20"/>
          <p:cNvSpPr/>
          <p:nvPr/>
        </p:nvSpPr>
        <p:spPr>
          <a:xfrm>
            <a:off x="3867150" y="1660525"/>
            <a:ext cx="357188" cy="1435100"/>
          </a:xfrm>
          <a:custGeom>
            <a:avLst/>
            <a:gdLst>
              <a:gd name="connsiteX0" fmla="*/ 357188 w 357188"/>
              <a:gd name="connsiteY0" fmla="*/ 0 h 1435894"/>
              <a:gd name="connsiteX1" fmla="*/ 0 w 357188"/>
              <a:gd name="connsiteY1" fmla="*/ 721519 h 1435894"/>
              <a:gd name="connsiteX2" fmla="*/ 357188 w 357188"/>
              <a:gd name="connsiteY2" fmla="*/ 1435894 h 1435894"/>
              <a:gd name="connsiteX3" fmla="*/ 357188 w 357188"/>
              <a:gd name="connsiteY3" fmla="*/ 0 h 1435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8" h="1435894">
                <a:moveTo>
                  <a:pt x="357188" y="0"/>
                </a:moveTo>
                <a:lnTo>
                  <a:pt x="0" y="721519"/>
                </a:lnTo>
                <a:lnTo>
                  <a:pt x="357188" y="1435894"/>
                </a:lnTo>
                <a:lnTo>
                  <a:pt x="35718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4217988" y="1506538"/>
            <a:ext cx="0" cy="1800225"/>
          </a:xfrm>
          <a:prstGeom prst="line">
            <a:avLst/>
          </a:prstGeom>
          <a:ln w="1905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9"/>
          <p:cNvSpPr txBox="1">
            <a:spLocks noChangeArrowheads="1"/>
          </p:cNvSpPr>
          <p:nvPr/>
        </p:nvSpPr>
        <p:spPr bwMode="auto">
          <a:xfrm>
            <a:off x="1692275" y="3544888"/>
            <a:ext cx="59753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3×4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cm²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答：这个图形的面积是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12cm²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0.00123 L 0.11858 -0.002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20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9"/>
          <p:cNvSpPr>
            <a:spLocks noChangeArrowheads="1"/>
          </p:cNvSpPr>
          <p:nvPr/>
        </p:nvSpPr>
        <p:spPr bwMode="auto">
          <a:xfrm>
            <a:off x="431800" y="720725"/>
            <a:ext cx="8280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计算下面风车的面积。（小方格边长为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/>
        </p:nvGraphicFramePr>
        <p:xfrm>
          <a:off x="2771775" y="1311275"/>
          <a:ext cx="3600450" cy="2127252"/>
        </p:xfrm>
        <a:graphic>
          <a:graphicData uri="http://schemas.openxmlformats.org/drawingml/2006/table">
            <a:tbl>
              <a:tblPr firstRow="1" bandRow="1"/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ndara" panose="020E0502030303020204"/>
                        </a:defRPr>
                      </a:lvl9pPr>
                    </a:lstStyle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直角三角形 16"/>
          <p:cNvSpPr/>
          <p:nvPr/>
        </p:nvSpPr>
        <p:spPr>
          <a:xfrm>
            <a:off x="3851275" y="1630363"/>
            <a:ext cx="720725" cy="720725"/>
          </a:xfrm>
          <a:prstGeom prst="rtTriangle">
            <a:avLst/>
          </a:prstGeom>
          <a:solidFill>
            <a:srgbClr val="31B6FD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8" name="直角三角形 17"/>
          <p:cNvSpPr/>
          <p:nvPr/>
        </p:nvSpPr>
        <p:spPr>
          <a:xfrm flipH="1">
            <a:off x="3844925" y="2349500"/>
            <a:ext cx="719138" cy="720725"/>
          </a:xfrm>
          <a:prstGeom prst="rtTriangle">
            <a:avLst/>
          </a:prstGeom>
          <a:solidFill>
            <a:srgbClr val="31B6FD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9" name="直角三角形 18"/>
          <p:cNvSpPr/>
          <p:nvPr/>
        </p:nvSpPr>
        <p:spPr>
          <a:xfrm rot="16200000" flipH="1">
            <a:off x="4572000" y="2360613"/>
            <a:ext cx="720725" cy="720725"/>
          </a:xfrm>
          <a:prstGeom prst="rtTriangle">
            <a:avLst/>
          </a:prstGeom>
          <a:solidFill>
            <a:srgbClr val="31B6FD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0" name="直角三角形 19"/>
          <p:cNvSpPr/>
          <p:nvPr/>
        </p:nvSpPr>
        <p:spPr>
          <a:xfrm rot="5400000">
            <a:off x="4572000" y="1639888"/>
            <a:ext cx="720725" cy="720725"/>
          </a:xfrm>
          <a:prstGeom prst="rtTriangle">
            <a:avLst/>
          </a:prstGeom>
          <a:solidFill>
            <a:srgbClr val="31B6FD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1" name="TextBox 49"/>
          <p:cNvSpPr txBox="1">
            <a:spLocks noChangeArrowheads="1"/>
          </p:cNvSpPr>
          <p:nvPr/>
        </p:nvSpPr>
        <p:spPr bwMode="auto">
          <a:xfrm>
            <a:off x="1692275" y="3517900"/>
            <a:ext cx="55435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4×2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m²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答：这个图形的面积是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8m²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0.07882 0.140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" y="7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L -0.07882 0.140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7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8"/>
          <p:cNvSpPr>
            <a:spLocks noChangeArrowheads="1"/>
          </p:cNvSpPr>
          <p:nvPr/>
        </p:nvSpPr>
        <p:spPr bwMode="auto">
          <a:xfrm>
            <a:off x="431800" y="785813"/>
            <a:ext cx="82804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先根据对称轴补全下面这个轴对称图形，再画出这个轴对称图形向右平移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格后的图形。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435" name="图片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1851025"/>
            <a:ext cx="6773863" cy="261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直接连接符 30"/>
          <p:cNvCxnSpPr/>
          <p:nvPr/>
        </p:nvCxnSpPr>
        <p:spPr>
          <a:xfrm>
            <a:off x="2819400" y="2228850"/>
            <a:ext cx="1052513" cy="73977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2833688" y="2962275"/>
            <a:ext cx="105251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525838" y="2968625"/>
            <a:ext cx="0" cy="107473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2819400" y="4049713"/>
            <a:ext cx="71278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: 形状 34"/>
          <p:cNvSpPr/>
          <p:nvPr/>
        </p:nvSpPr>
        <p:spPr>
          <a:xfrm>
            <a:off x="5294313" y="2257425"/>
            <a:ext cx="2035175" cy="719138"/>
          </a:xfrm>
          <a:custGeom>
            <a:avLst/>
            <a:gdLst>
              <a:gd name="connsiteX0" fmla="*/ 0 w 2098964"/>
              <a:gd name="connsiteY0" fmla="*/ 713509 h 720436"/>
              <a:gd name="connsiteX1" fmla="*/ 1046018 w 2098964"/>
              <a:gd name="connsiteY1" fmla="*/ 0 h 720436"/>
              <a:gd name="connsiteX2" fmla="*/ 2098964 w 2098964"/>
              <a:gd name="connsiteY2" fmla="*/ 720436 h 720436"/>
              <a:gd name="connsiteX3" fmla="*/ 0 w 2098964"/>
              <a:gd name="connsiteY3" fmla="*/ 713509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8964" h="720436">
                <a:moveTo>
                  <a:pt x="0" y="713509"/>
                </a:moveTo>
                <a:lnTo>
                  <a:pt x="1046018" y="0"/>
                </a:lnTo>
                <a:lnTo>
                  <a:pt x="2098964" y="720436"/>
                </a:lnTo>
                <a:lnTo>
                  <a:pt x="0" y="713509"/>
                </a:lnTo>
                <a:close/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618163" y="2973388"/>
            <a:ext cx="1401762" cy="108108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203700" y="393065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P86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练习二十一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6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"/>
          <p:cNvGrpSpPr/>
          <p:nvPr/>
        </p:nvGrpSpPr>
        <p:grpSpPr bwMode="auto">
          <a:xfrm>
            <a:off x="274638" y="292100"/>
            <a:ext cx="4513262" cy="809625"/>
            <a:chOff x="274383" y="292146"/>
            <a:chExt cx="4513375" cy="809623"/>
          </a:xfrm>
        </p:grpSpPr>
        <p:grpSp>
          <p:nvGrpSpPr>
            <p:cNvPr id="19493" name="组合 48"/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6" name="文本框 5"/>
          <p:cNvSpPr txBox="1"/>
          <p:nvPr/>
        </p:nvSpPr>
        <p:spPr>
          <a:xfrm>
            <a:off x="1619250" y="382588"/>
            <a:ext cx="26574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三、拓展练习</a:t>
            </a:r>
          </a:p>
        </p:txBody>
      </p:sp>
      <p:sp>
        <p:nvSpPr>
          <p:cNvPr id="19460" name="矩形 6"/>
          <p:cNvSpPr>
            <a:spLocks noChangeArrowheads="1"/>
          </p:cNvSpPr>
          <p:nvPr/>
        </p:nvSpPr>
        <p:spPr bwMode="auto">
          <a:xfrm>
            <a:off x="576263" y="1276350"/>
            <a:ext cx="799147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填表：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22275" y="1919288"/>
          <a:ext cx="8301038" cy="2174876"/>
        </p:xfrm>
        <a:graphic>
          <a:graphicData uri="http://schemas.openxmlformats.org/drawingml/2006/table">
            <a:tbl>
              <a:tblPr/>
              <a:tblGrid>
                <a:gridCol w="1357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55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55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8743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图形</a:t>
                      </a:r>
                      <a:endParaRPr lang="zh-CN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长方形</a:t>
                      </a:r>
                      <a:endParaRPr lang="zh-CN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正方形</a:t>
                      </a:r>
                      <a:endParaRPr lang="zh-CN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等腰三角形</a:t>
                      </a:r>
                      <a:endParaRPr lang="zh-CN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等边三角形</a:t>
                      </a:r>
                      <a:endParaRPr lang="zh-CN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等腰梯形</a:t>
                      </a:r>
                      <a:endParaRPr lang="zh-CN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圆</a:t>
                      </a:r>
                      <a:endParaRPr lang="zh-CN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743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>
                          <a:latin typeface="黑体" panose="02010609060101010101" pitchFamily="49" charset="-122"/>
                          <a:ea typeface="黑体" panose="02010609060101010101" pitchFamily="49" charset="-122"/>
                          <a:cs typeface="宋体" panose="02010600030101010101" pitchFamily="2" charset="-122"/>
                        </a:rPr>
                        <a:t>对称轴条数</a:t>
                      </a:r>
                      <a:endParaRPr lang="zh-CN" sz="2800" b="1" kern="10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2800" b="1" kern="1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68384" marR="683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214563" y="3270250"/>
            <a:ext cx="3889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454400" y="3270250"/>
            <a:ext cx="388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711700" y="3270250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6083300" y="3270250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7146925" y="3270250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7815263" y="3086100"/>
            <a:ext cx="90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无数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6"/>
          <p:cNvSpPr>
            <a:spLocks noChangeArrowheads="1"/>
          </p:cNvSpPr>
          <p:nvPr/>
        </p:nvSpPr>
        <p:spPr bwMode="auto">
          <a:xfrm>
            <a:off x="882650" y="627063"/>
            <a:ext cx="73787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你能画出下面图形的另一半吗？试一试。</a:t>
            </a:r>
          </a:p>
        </p:txBody>
      </p:sp>
      <p:pic>
        <p:nvPicPr>
          <p:cNvPr id="20483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5" t="15498"/>
          <a:stretch>
            <a:fillRect/>
          </a:stretch>
        </p:blipFill>
        <p:spPr bwMode="auto">
          <a:xfrm>
            <a:off x="993775" y="1203325"/>
            <a:ext cx="7181850" cy="335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椭圆 15"/>
          <p:cNvSpPr/>
          <p:nvPr/>
        </p:nvSpPr>
        <p:spPr>
          <a:xfrm>
            <a:off x="1325563" y="1614488"/>
            <a:ext cx="61912" cy="61912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903538" y="1911350"/>
            <a:ext cx="63500" cy="63500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811588" y="2889250"/>
            <a:ext cx="61912" cy="61913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832225" y="4124325"/>
            <a:ext cx="61913" cy="63500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cxnSp>
        <p:nvCxnSpPr>
          <p:cNvPr id="20" name="直接连接符 19"/>
          <p:cNvCxnSpPr>
            <a:stCxn id="16" idx="3"/>
            <a:endCxn id="17" idx="6"/>
          </p:cNvCxnSpPr>
          <p:nvPr/>
        </p:nvCxnSpPr>
        <p:spPr bwMode="auto">
          <a:xfrm>
            <a:off x="1333500" y="1666875"/>
            <a:ext cx="1633538" cy="2762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  <a:stCxn id="17" idx="6"/>
            <a:endCxn id="18" idx="6"/>
          </p:cNvCxnSpPr>
          <p:nvPr/>
        </p:nvCxnSpPr>
        <p:spPr bwMode="auto">
          <a:xfrm>
            <a:off x="2967038" y="1943100"/>
            <a:ext cx="906462" cy="976313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连接符 21"/>
          <p:cNvCxnSpPr>
            <a:stCxn id="18" idx="5"/>
            <a:endCxn id="19" idx="0"/>
          </p:cNvCxnSpPr>
          <p:nvPr/>
        </p:nvCxnSpPr>
        <p:spPr bwMode="auto">
          <a:xfrm>
            <a:off x="3863975" y="2941638"/>
            <a:ext cx="0" cy="1182687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椭圆 22"/>
          <p:cNvSpPr/>
          <p:nvPr/>
        </p:nvSpPr>
        <p:spPr>
          <a:xfrm>
            <a:off x="5827713" y="2251075"/>
            <a:ext cx="61912" cy="61913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827713" y="1614488"/>
            <a:ext cx="61912" cy="61912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088188" y="1606550"/>
            <a:ext cx="61912" cy="63500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088188" y="2236788"/>
            <a:ext cx="61912" cy="63500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697788" y="2874963"/>
            <a:ext cx="61912" cy="61912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97788" y="4114800"/>
            <a:ext cx="61912" cy="61913"/>
          </a:xfrm>
          <a:prstGeom prst="ellipse">
            <a:avLst/>
          </a:prstGeom>
          <a:solidFill>
            <a:srgbClr val="FF0000"/>
          </a:solidFill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cxnSp>
        <p:nvCxnSpPr>
          <p:cNvPr id="29" name="直接连接符 28"/>
          <p:cNvCxnSpPr/>
          <p:nvPr/>
        </p:nvCxnSpPr>
        <p:spPr bwMode="auto">
          <a:xfrm flipV="1">
            <a:off x="5851525" y="1670050"/>
            <a:ext cx="7938" cy="604838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直接连接符 29"/>
          <p:cNvCxnSpPr/>
          <p:nvPr/>
        </p:nvCxnSpPr>
        <p:spPr bwMode="auto">
          <a:xfrm flipV="1">
            <a:off x="5864225" y="1639888"/>
            <a:ext cx="1270000" cy="952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直接连接符 30"/>
          <p:cNvCxnSpPr/>
          <p:nvPr/>
        </p:nvCxnSpPr>
        <p:spPr bwMode="auto">
          <a:xfrm flipV="1">
            <a:off x="7112000" y="1649413"/>
            <a:ext cx="7938" cy="604837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直接连接符 31"/>
          <p:cNvCxnSpPr>
            <a:stCxn id="27" idx="5"/>
          </p:cNvCxnSpPr>
          <p:nvPr/>
        </p:nvCxnSpPr>
        <p:spPr bwMode="auto">
          <a:xfrm flipH="1" flipV="1">
            <a:off x="7112000" y="2259013"/>
            <a:ext cx="639763" cy="668337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直接连接符 32"/>
          <p:cNvCxnSpPr>
            <a:stCxn id="28" idx="4"/>
          </p:cNvCxnSpPr>
          <p:nvPr/>
        </p:nvCxnSpPr>
        <p:spPr bwMode="auto">
          <a:xfrm flipV="1">
            <a:off x="7729538" y="2913063"/>
            <a:ext cx="0" cy="126365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"/>
          <p:cNvGrpSpPr/>
          <p:nvPr/>
        </p:nvGrpSpPr>
        <p:grpSpPr bwMode="auto">
          <a:xfrm>
            <a:off x="274638" y="292100"/>
            <a:ext cx="4513262" cy="809625"/>
            <a:chOff x="274383" y="292146"/>
            <a:chExt cx="4513375" cy="809623"/>
          </a:xfrm>
        </p:grpSpPr>
        <p:grpSp>
          <p:nvGrpSpPr>
            <p:cNvPr id="21510" name="组合 48"/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11" name="圆角矩形 16"/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7"/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547813" y="373063"/>
            <a:ext cx="26558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四、课堂小结</a:t>
            </a:r>
          </a:p>
        </p:txBody>
      </p:sp>
      <p:pic>
        <p:nvPicPr>
          <p:cNvPr id="21508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8635" y="2139950"/>
            <a:ext cx="122689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132"/>
          <p:cNvSpPr>
            <a:spLocks noChangeArrowheads="1"/>
          </p:cNvSpPr>
          <p:nvPr/>
        </p:nvSpPr>
        <p:spPr bwMode="auto">
          <a:xfrm>
            <a:off x="2713038" y="1779588"/>
            <a:ext cx="5832475" cy="1227137"/>
          </a:xfrm>
          <a:prstGeom prst="wedgeRoundRectCallout">
            <a:avLst>
              <a:gd name="adj1" fmla="val -58208"/>
              <a:gd name="adj2" fmla="val 328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通过这节课的练习，你有什么收获？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体加楷体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461</Words>
  <Application>Microsoft Office PowerPoint</Application>
  <PresentationFormat>全屏显示(16:9)</PresentationFormat>
  <Paragraphs>89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等线</vt:lpstr>
      <vt:lpstr>等线 Light</vt:lpstr>
      <vt:lpstr>黑体</vt:lpstr>
      <vt:lpstr>华文楷体</vt:lpstr>
      <vt:lpstr>楷体</vt:lpstr>
      <vt:lpstr>楷体_GB2312</vt:lpstr>
      <vt:lpstr>宋体</vt:lpstr>
      <vt:lpstr>Arial</vt:lpstr>
      <vt:lpstr>Calibri Light</vt:lpstr>
      <vt:lpstr>Candara</vt:lpstr>
      <vt:lpstr>Times New Roman</vt:lpstr>
      <vt:lpstr>1_自定义设计方案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336</cp:revision>
  <dcterms:created xsi:type="dcterms:W3CDTF">2015-08-27T07:30:00Z</dcterms:created>
  <dcterms:modified xsi:type="dcterms:W3CDTF">2023-11-21T05:44:23Z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659978BC226C4742B7B2710B61C15CA8</vt:lpwstr>
  </property>
</Properties>
</file>