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63" r:id="rId2"/>
    <p:sldId id="344" r:id="rId3"/>
    <p:sldId id="345" r:id="rId4"/>
    <p:sldId id="346" r:id="rId5"/>
    <p:sldId id="350" r:id="rId6"/>
    <p:sldId id="351" r:id="rId7"/>
    <p:sldId id="347" r:id="rId8"/>
    <p:sldId id="348" r:id="rId9"/>
    <p:sldId id="349" r:id="rId10"/>
    <p:sldId id="352" r:id="rId11"/>
    <p:sldId id="354" r:id="rId12"/>
    <p:sldId id="355" r:id="rId13"/>
    <p:sldId id="269" r:id="rId14"/>
    <p:sldId id="368" r:id="rId15"/>
    <p:sldId id="358" r:id="rId16"/>
    <p:sldId id="270" r:id="rId17"/>
    <p:sldId id="353" r:id="rId18"/>
    <p:sldId id="360" r:id="rId19"/>
    <p:sldId id="361" r:id="rId20"/>
    <p:sldId id="362" r:id="rId21"/>
    <p:sldId id="363" r:id="rId2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577">
          <p15:clr>
            <a:srgbClr val="A4A3A4"/>
          </p15:clr>
        </p15:guide>
        <p15:guide id="3" orient="horz" pos="2981">
          <p15:clr>
            <a:srgbClr val="A4A3A4"/>
          </p15:clr>
        </p15:guide>
        <p15:guide id="4" pos="158">
          <p15:clr>
            <a:srgbClr val="A4A3A4"/>
          </p15:clr>
        </p15:guide>
        <p15:guide id="5" pos="2880">
          <p15:clr>
            <a:srgbClr val="A4A3A4"/>
          </p15:clr>
        </p15:guide>
        <p15:guide id="6" pos="385">
          <p15:clr>
            <a:srgbClr val="A4A3A4"/>
          </p15:clr>
        </p15:guide>
        <p15:guide id="7" pos="53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BE5D7"/>
    <a:srgbClr val="F0B09D"/>
    <a:srgbClr val="28C4C8"/>
    <a:srgbClr val="FF33CC"/>
    <a:srgbClr val="E8333C"/>
    <a:srgbClr val="9966FF"/>
    <a:srgbClr val="FF3399"/>
    <a:srgbClr val="C9ECFA"/>
    <a:srgbClr val="ACAC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6209" autoAdjust="0"/>
  </p:normalViewPr>
  <p:slideViewPr>
    <p:cSldViewPr>
      <p:cViewPr>
        <p:scale>
          <a:sx n="125" d="100"/>
          <a:sy n="125" d="100"/>
        </p:scale>
        <p:origin x="1176" y="444"/>
      </p:cViewPr>
      <p:guideLst>
        <p:guide orient="horz" pos="1620"/>
        <p:guide orient="horz" pos="577"/>
        <p:guide orient="horz" pos="2981"/>
        <p:guide pos="158"/>
        <p:guide pos="2880"/>
        <p:guide pos="385"/>
        <p:guide pos="537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C4006-5F16-4DF0-B32E-F43F745AFE5E}" type="datetimeFigureOut">
              <a:rPr lang="zh-CN" altLang="en-US" smtClean="0"/>
              <a:t>2023/11/21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70D31-C002-479B-894A-47AD5EC02CF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270D31-C002-479B-894A-47AD5EC02CF9}" type="slidenum">
              <a:rPr lang="zh-CN" altLang="en-US" smtClean="0"/>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l="11951" r="23235"/>
          <a:stretch>
            <a:fillRect/>
          </a:stretch>
        </p:blipFill>
        <p:spPr>
          <a:xfrm>
            <a:off x="0" y="0"/>
            <a:ext cx="9180494" cy="5124454"/>
          </a:xfrm>
          <a:prstGeom prst="rect">
            <a:avLst/>
          </a:prstGeom>
        </p:spPr>
      </p:pic>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l="73245" t="3869" r="2190" b="43725"/>
          <a:stretch>
            <a:fillRect/>
          </a:stretch>
        </p:blipFill>
        <p:spPr>
          <a:xfrm rot="18000000">
            <a:off x="7890563" y="3798759"/>
            <a:ext cx="1346735" cy="1457027"/>
          </a:xfrm>
          <a:prstGeom prst="rect">
            <a:avLst/>
          </a:prstGeom>
          <a:effectLst>
            <a:outerShdw blurRad="50800" dist="38100" dir="8100000" algn="tr" rotWithShape="0">
              <a:prstClr val="black">
                <a:alpha val="40000"/>
              </a:prstClr>
            </a:outerShdw>
          </a:effectLst>
        </p:spPr>
      </p:pic>
      <p:pic>
        <p:nvPicPr>
          <p:cNvPr id="11" name="图片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504" y="1635646"/>
            <a:ext cx="4285859" cy="4285859"/>
          </a:xfrm>
          <a:prstGeom prst="rect">
            <a:avLst/>
          </a:prstGeom>
        </p:spPr>
      </p:pic>
      <p:sp>
        <p:nvSpPr>
          <p:cNvPr id="14" name="文本框 13"/>
          <p:cNvSpPr txBox="1"/>
          <p:nvPr userDrawn="1"/>
        </p:nvSpPr>
        <p:spPr>
          <a:xfrm rot="20132266">
            <a:off x="3707449" y="2240696"/>
            <a:ext cx="1729100" cy="461665"/>
          </a:xfrm>
          <a:prstGeom prst="rect">
            <a:avLst/>
          </a:prstGeom>
          <a:noFill/>
        </p:spPr>
        <p:txBody>
          <a:bodyPr wrap="square">
            <a:spAutoFit/>
          </a:bodyPr>
          <a:lstStyle/>
          <a:p>
            <a:pPr eaLnBrk="1" fontAlgn="auto" hangingPunct="1">
              <a:spcBef>
                <a:spcPts val="0"/>
              </a:spcBef>
              <a:spcAft>
                <a:spcPts val="0"/>
              </a:spcAft>
              <a:defRPr/>
            </a:pPr>
            <a:r>
              <a:rPr lang="zh-CN" altLang="en-US" sz="2400" dirty="0">
                <a:solidFill>
                  <a:schemeClr val="bg1">
                    <a:lumMod val="75000"/>
                    <a:alpha val="50000"/>
                  </a:schemeClr>
                </a:solidFill>
                <a:latin typeface="楷体" panose="02010609060101010101" pitchFamily="49" charset="-122"/>
                <a:ea typeface="楷体" panose="02010609060101010101" pitchFamily="49" charset="-122"/>
              </a:rPr>
              <a:t>状元成才路</a:t>
            </a:r>
          </a:p>
        </p:txBody>
      </p:sp>
      <p:pic>
        <p:nvPicPr>
          <p:cNvPr id="7" name="图片 7">
            <a:extLst>
              <a:ext uri="{FF2B5EF4-FFF2-40B4-BE49-F238E27FC236}">
                <a16:creationId xmlns:a16="http://schemas.microsoft.com/office/drawing/2014/main" id="{247196C1-4F8D-4568-9413-39F6C158C68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auto">
          <a:xfrm>
            <a:off x="7503087" y="0"/>
            <a:ext cx="1591138"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2">
            <a:extLst>
              <a:ext uri="{28A0092B-C50C-407E-A947-70E740481C1C}">
                <a14:useLocalDpi xmlns:a14="http://schemas.microsoft.com/office/drawing/2010/main" val="0"/>
              </a:ext>
            </a:extLst>
          </a:blip>
          <a:srcRect l="11951" r="23235"/>
          <a:stretch>
            <a:fillRect/>
          </a:stretch>
        </p:blipFill>
        <p:spPr>
          <a:xfrm>
            <a:off x="0" y="2477"/>
            <a:ext cx="9144000" cy="5144092"/>
          </a:xfrm>
          <a:prstGeom prst="rect">
            <a:avLst/>
          </a:prstGeom>
        </p:spPr>
      </p:pic>
      <p:sp>
        <p:nvSpPr>
          <p:cNvPr id="17" name="矩形 16"/>
          <p:cNvSpPr/>
          <p:nvPr userDrawn="1"/>
        </p:nvSpPr>
        <p:spPr bwMode="auto">
          <a:xfrm>
            <a:off x="251520" y="251513"/>
            <a:ext cx="8663580" cy="4654526"/>
          </a:xfrm>
          <a:prstGeom prst="rect">
            <a:avLst/>
          </a:prstGeom>
          <a:solidFill>
            <a:srgbClr val="FFFFFF"/>
          </a:solidFill>
          <a:ln w="28575">
            <a:noFill/>
            <a:miter lim="800000"/>
          </a:ln>
          <a:effectLst>
            <a:outerShdw blurRad="50800" dist="38100" dir="2700000" algn="tl" rotWithShape="0">
              <a:prstClr val="black">
                <a:alpha val="40000"/>
              </a:prstClr>
            </a:outerShdw>
          </a:effectLst>
        </p:spPr>
        <p:txBody>
          <a:bodyPr rtlCol="0" anchor="ctr"/>
          <a:lstStyle/>
          <a:p>
            <a:pPr algn="l" eaLnBrk="1" hangingPunct="1">
              <a:spcBef>
                <a:spcPct val="20000"/>
              </a:spcBef>
              <a:buFont typeface="Arial" panose="020B0604020202020204" pitchFamily="34" charset="0"/>
              <a:buNone/>
            </a:pPr>
            <a:endParaRPr lang="zh-CN" altLang="en-US" sz="3200" b="1" dirty="0">
              <a:latin typeface="楷体" panose="02010609060101010101" pitchFamily="49" charset="-122"/>
              <a:ea typeface="楷体" panose="02010609060101010101" pitchFamily="49" charset="-122"/>
            </a:endParaRPr>
          </a:p>
        </p:txBody>
      </p:sp>
      <p:pic>
        <p:nvPicPr>
          <p:cNvPr id="15" name="图片 14"/>
          <p:cNvPicPr>
            <a:picLocks noChangeAspect="1"/>
          </p:cNvPicPr>
          <p:nvPr userDrawn="1"/>
        </p:nvPicPr>
        <p:blipFill rotWithShape="1">
          <a:blip r:embed="rId3" cstate="print">
            <a:extLst>
              <a:ext uri="{28A0092B-C50C-407E-A947-70E740481C1C}">
                <a14:useLocalDpi xmlns:a14="http://schemas.microsoft.com/office/drawing/2010/main" val="0"/>
              </a:ext>
            </a:extLst>
          </a:blip>
          <a:srcRect l="14055" t="20722" r="62486" b="11169"/>
          <a:stretch>
            <a:fillRect/>
          </a:stretch>
        </p:blipFill>
        <p:spPr>
          <a:xfrm>
            <a:off x="-243669" y="4158862"/>
            <a:ext cx="1358733" cy="1149192"/>
          </a:xfrm>
          <a:prstGeom prst="rect">
            <a:avLst/>
          </a:prstGeom>
        </p:spPr>
      </p:pic>
      <p:pic>
        <p:nvPicPr>
          <p:cNvPr id="16" name="图片 15"/>
          <p:cNvPicPr>
            <a:picLocks noChangeAspect="1"/>
          </p:cNvPicPr>
          <p:nvPr userDrawn="1"/>
        </p:nvPicPr>
        <p:blipFill rotWithShape="1">
          <a:blip r:embed="rId4" cstate="print">
            <a:extLst>
              <a:ext uri="{28A0092B-C50C-407E-A947-70E740481C1C}">
                <a14:useLocalDpi xmlns:a14="http://schemas.microsoft.com/office/drawing/2010/main" val="0"/>
              </a:ext>
            </a:extLst>
          </a:blip>
          <a:srcRect l="73245" t="3869" r="2190" b="12319"/>
          <a:stretch>
            <a:fillRect/>
          </a:stretch>
        </p:blipFill>
        <p:spPr>
          <a:xfrm rot="16974777">
            <a:off x="8475799" y="4279420"/>
            <a:ext cx="581528" cy="998368"/>
          </a:xfrm>
          <a:prstGeom prst="rect">
            <a:avLst/>
          </a:prstGeom>
        </p:spPr>
      </p:pic>
      <p:pic>
        <p:nvPicPr>
          <p:cNvPr id="3" name="图片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469" y="-304381"/>
            <a:ext cx="1338488" cy="1340130"/>
          </a:xfrm>
          <a:prstGeom prst="rect">
            <a:avLst/>
          </a:prstGeom>
        </p:spPr>
      </p:pic>
      <p:pic>
        <p:nvPicPr>
          <p:cNvPr id="4" name="图片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0934" y="-7834"/>
            <a:ext cx="2605602" cy="2279752"/>
          </a:xfrm>
          <a:prstGeom prst="rect">
            <a:avLst/>
          </a:prstGeom>
        </p:spPr>
      </p:pic>
      <p:sp>
        <p:nvSpPr>
          <p:cNvPr id="22" name="文本框 21"/>
          <p:cNvSpPr txBox="1"/>
          <p:nvPr userDrawn="1"/>
        </p:nvSpPr>
        <p:spPr>
          <a:xfrm rot="20132266">
            <a:off x="3765469" y="2230727"/>
            <a:ext cx="1719299" cy="459101"/>
          </a:xfrm>
          <a:prstGeom prst="rect">
            <a:avLst/>
          </a:prstGeom>
          <a:noFill/>
        </p:spPr>
        <p:txBody>
          <a:bodyPr wrap="square">
            <a:spAutoFit/>
          </a:bodyPr>
          <a:lstStyle/>
          <a:p>
            <a:pPr eaLnBrk="1" fontAlgn="auto" hangingPunct="1">
              <a:spcBef>
                <a:spcPts val="0"/>
              </a:spcBef>
              <a:spcAft>
                <a:spcPts val="0"/>
              </a:spcAft>
              <a:defRPr/>
            </a:pPr>
            <a:r>
              <a:rPr lang="zh-CN" altLang="en-US" sz="2400" dirty="0">
                <a:solidFill>
                  <a:schemeClr val="bg1">
                    <a:lumMod val="75000"/>
                    <a:alpha val="50000"/>
                  </a:schemeClr>
                </a:solidFill>
                <a:latin typeface="楷体" panose="02010609060101010101" pitchFamily="49" charset="-122"/>
                <a:ea typeface="楷体" panose="02010609060101010101" pitchFamily="49" charset="-122"/>
              </a:rPr>
              <a:t>状元成才路</a:t>
            </a:r>
          </a:p>
        </p:txBody>
      </p:sp>
      <p:pic>
        <p:nvPicPr>
          <p:cNvPr id="10" name="图片 7">
            <a:extLst>
              <a:ext uri="{FF2B5EF4-FFF2-40B4-BE49-F238E27FC236}">
                <a16:creationId xmlns:a16="http://schemas.microsoft.com/office/drawing/2014/main" id="{871EE293-6963-4E2D-A63C-FCDCBE30C36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bwMode="auto">
          <a:xfrm>
            <a:off x="7503087" y="0"/>
            <a:ext cx="1591138"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竖排标题与文本">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1EB818D6-26ED-492B-8C12-6F1DAEC7020C}"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4.png"/><Relationship Id="rId7"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25.png"/><Relationship Id="rId4" Type="http://schemas.openxmlformats.org/officeDocument/2006/relationships/image" Target="../media/image26.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267744" y="2224988"/>
            <a:ext cx="5544616" cy="693523"/>
          </a:xfrm>
          <a:prstGeom prst="rect">
            <a:avLst/>
          </a:prstGeom>
          <a:noFill/>
        </p:spPr>
        <p:txBody>
          <a:bodyPr>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zh-CN" altLang="en-US" sz="3600" b="1" dirty="0">
                <a:ln w="6350">
                  <a:solidFill>
                    <a:schemeClr val="tx1"/>
                  </a:solidFill>
                </a:ln>
                <a:latin typeface="Times New Roman" panose="02020603050405020304" pitchFamily="18" charset="0"/>
                <a:ea typeface="幼圆" panose="02010509060101010101" pitchFamily="49" charset="-122"/>
                <a:cs typeface="Times New Roman" panose="02020603050405020304" pitchFamily="18" charset="0"/>
                <a:sym typeface="+mn-lt"/>
              </a:rPr>
              <a:t>平均数（</a:t>
            </a:r>
            <a:r>
              <a:rPr lang="en-US" altLang="zh-CN" sz="3600" b="1" dirty="0">
                <a:ln w="6350">
                  <a:solidFill>
                    <a:schemeClr val="tx1"/>
                  </a:solidFill>
                </a:ln>
                <a:latin typeface="Times New Roman" panose="02020603050405020304" pitchFamily="18" charset="0"/>
                <a:ea typeface="幼圆" panose="02010509060101010101" pitchFamily="49" charset="-122"/>
                <a:cs typeface="Times New Roman" panose="02020603050405020304" pitchFamily="18" charset="0"/>
                <a:sym typeface="+mn-lt"/>
              </a:rPr>
              <a:t>1</a:t>
            </a:r>
            <a:r>
              <a:rPr lang="zh-CN" altLang="en-US" sz="3600" b="1" dirty="0">
                <a:ln w="6350">
                  <a:solidFill>
                    <a:schemeClr val="tx1"/>
                  </a:solidFill>
                </a:ln>
                <a:latin typeface="Times New Roman" panose="02020603050405020304" pitchFamily="18" charset="0"/>
                <a:ea typeface="幼圆" panose="02010509060101010101" pitchFamily="49" charset="-122"/>
                <a:cs typeface="Times New Roman" panose="02020603050405020304" pitchFamily="18" charset="0"/>
                <a:sym typeface="+mn-lt"/>
              </a:rPr>
              <a:t>）</a:t>
            </a:r>
          </a:p>
        </p:txBody>
      </p:sp>
      <p:sp>
        <p:nvSpPr>
          <p:cNvPr id="8" name="副标题 6"/>
          <p:cNvSpPr txBox="1">
            <a:spLocks noChangeArrowheads="1"/>
          </p:cNvSpPr>
          <p:nvPr/>
        </p:nvSpPr>
        <p:spPr bwMode="auto">
          <a:xfrm>
            <a:off x="3419785" y="3169354"/>
            <a:ext cx="244792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685800" indent="-22860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lnSpc>
                <a:spcPct val="90000"/>
              </a:lnSpc>
              <a:spcBef>
                <a:spcPts val="1000"/>
              </a:spcBef>
              <a:buFont typeface="Arial" panose="020B0604020202020204" pitchFamily="34" charset="0"/>
              <a:buNone/>
            </a:pP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R</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·四年级下册</a:t>
            </a:r>
          </a:p>
        </p:txBody>
      </p:sp>
      <p:sp>
        <p:nvSpPr>
          <p:cNvPr id="9" name="文本框 8"/>
          <p:cNvSpPr txBox="1"/>
          <p:nvPr/>
        </p:nvSpPr>
        <p:spPr>
          <a:xfrm>
            <a:off x="2051547" y="1207592"/>
            <a:ext cx="5184402" cy="760336"/>
          </a:xfrm>
          <a:prstGeom prst="rect">
            <a:avLst/>
          </a:prstGeom>
          <a:noFill/>
        </p:spPr>
        <p:txBody>
          <a:bodyPr wrap="square">
            <a:spAutoFit/>
            <a:scene3d>
              <a:camera prst="orthographicFront"/>
              <a:lightRig rig="threePt" dir="t"/>
            </a:scene3d>
            <a:sp3d contourW="12700">
              <a:contourClr>
                <a:srgbClr val="FDA343"/>
              </a:contourClr>
            </a:sp3d>
          </a:bodyPr>
          <a:lstStyle/>
          <a:p>
            <a:pPr algn="ctr" eaLnBrk="1" fontAlgn="auto" hangingPunct="1">
              <a:lnSpc>
                <a:spcPct val="120000"/>
              </a:lnSpc>
              <a:spcBef>
                <a:spcPts val="0"/>
              </a:spcBef>
              <a:spcAft>
                <a:spcPts val="0"/>
              </a:spcAft>
              <a:defRPr/>
            </a:pPr>
            <a:r>
              <a:rPr lang="zh-CN" altLang="en-US" sz="4000" b="1" dirty="0">
                <a:ln w="6350">
                  <a:noFill/>
                </a:ln>
                <a:latin typeface="Times New Roman" panose="02020603050405020304" pitchFamily="18" charset="0"/>
                <a:ea typeface="幼圆" panose="02010509060101010101" pitchFamily="49" charset="-122"/>
                <a:cs typeface="Times New Roman" panose="02020603050405020304" pitchFamily="18" charset="0"/>
                <a:sym typeface="+mn-lt"/>
              </a:rPr>
              <a:t>平均数与条形统计图</a:t>
            </a:r>
          </a:p>
        </p:txBody>
      </p:sp>
      <p:pic>
        <p:nvPicPr>
          <p:cNvPr id="5" name="Picture 12" descr="https://docimg6.docs.qq.com/image/AgAABsfO-eWBXd4DXrdBzqi5uqRjwSCL.png?w=952&amp;h=8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9332" y="123478"/>
            <a:ext cx="1225336" cy="10811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80" y="-49557"/>
            <a:ext cx="5620023" cy="864619"/>
          </a:xfrm>
          <a:prstGeom prst="rect">
            <a:avLst/>
          </a:prstGeom>
        </p:spPr>
      </p:pic>
      <p:sp>
        <p:nvSpPr>
          <p:cNvPr id="2" name="文本框 1"/>
          <p:cNvSpPr txBox="1"/>
          <p:nvPr/>
        </p:nvSpPr>
        <p:spPr>
          <a:xfrm>
            <a:off x="2483768" y="38801"/>
            <a:ext cx="5485587"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olidFill>
                  <a:schemeClr val="tx1"/>
                </a:solidFill>
                <a:sym typeface="+mn-lt"/>
              </a:rPr>
              <a:t>创设情境，导入新课</a:t>
            </a:r>
          </a:p>
        </p:txBody>
      </p:sp>
      <p:grpSp>
        <p:nvGrpSpPr>
          <p:cNvPr id="13" name="组合 12"/>
          <p:cNvGrpSpPr/>
          <p:nvPr/>
        </p:nvGrpSpPr>
        <p:grpSpPr>
          <a:xfrm>
            <a:off x="251519" y="2372537"/>
            <a:ext cx="8496944" cy="2516580"/>
            <a:chOff x="251519" y="612200"/>
            <a:chExt cx="8496944" cy="251658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51519" y="612200"/>
              <a:ext cx="1584547" cy="1922679"/>
            </a:xfrm>
            <a:prstGeom prst="rect">
              <a:avLst/>
            </a:prstGeom>
          </p:spPr>
        </p:pic>
        <p:sp>
          <p:nvSpPr>
            <p:cNvPr id="14" name="对话气泡: 圆角矩形 13"/>
            <p:cNvSpPr/>
            <p:nvPr/>
          </p:nvSpPr>
          <p:spPr bwMode="auto">
            <a:xfrm>
              <a:off x="1836068" y="1184564"/>
              <a:ext cx="6912395" cy="1944216"/>
            </a:xfrm>
            <a:prstGeom prst="wedgeRoundRectCallout">
              <a:avLst>
                <a:gd name="adj1" fmla="val -57603"/>
                <a:gd name="adj2" fmla="val -48587"/>
                <a:gd name="adj3" fmla="val 16667"/>
              </a:avLst>
            </a:prstGeom>
            <a:solidFill>
              <a:srgbClr val="FFFFFF"/>
            </a:solidFill>
            <a:ln w="28575">
              <a:solidFill>
                <a:schemeClr val="tx1"/>
              </a:solidFill>
              <a:miter lim="800000"/>
            </a:ln>
            <a:effectLst>
              <a:outerShdw blurRad="50800" dist="38100" dir="2700000" sx="102000" sy="102000" algn="tl" rotWithShape="0">
                <a:srgbClr val="ACACAC"/>
              </a:outerShdw>
            </a:effectLst>
          </p:spPr>
          <p:txBody>
            <a:bodyPr rtlCol="0" anchor="ctr"/>
            <a:lstStyle/>
            <a:p>
              <a:pPr algn="just">
                <a:spcBef>
                  <a:spcPct val="20000"/>
                </a:spcBef>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有两杯水，一个杯子里的水是</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400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克，另一个杯子里的水是</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600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克，你能想办法在水的总量不变的情况下让两个杯子里的水变得同样多吗？</a:t>
              </a:r>
            </a:p>
          </p:txBody>
        </p:sp>
      </p:grpSp>
      <p:grpSp>
        <p:nvGrpSpPr>
          <p:cNvPr id="4" name="组合 3"/>
          <p:cNvGrpSpPr/>
          <p:nvPr/>
        </p:nvGrpSpPr>
        <p:grpSpPr>
          <a:xfrm>
            <a:off x="2915816" y="1083981"/>
            <a:ext cx="1296144" cy="1656184"/>
            <a:chOff x="2915816" y="1083981"/>
            <a:chExt cx="1296144" cy="1656184"/>
          </a:xfrm>
        </p:grpSpPr>
        <p:sp>
          <p:nvSpPr>
            <p:cNvPr id="10" name="梯形 9"/>
            <p:cNvSpPr/>
            <p:nvPr/>
          </p:nvSpPr>
          <p:spPr bwMode="auto">
            <a:xfrm flipV="1">
              <a:off x="2987824" y="1707653"/>
              <a:ext cx="1152128" cy="1032510"/>
            </a:xfrm>
            <a:prstGeom prst="trapezoid">
              <a:avLst>
                <a:gd name="adj" fmla="val 9524"/>
              </a:avLst>
            </a:prstGeom>
            <a:solidFill>
              <a:srgbClr val="00B0F0"/>
            </a:solidFill>
            <a:ln w="28575">
              <a:noFill/>
              <a:miter lim="800000"/>
            </a:ln>
            <a:effectLst/>
          </p:spPr>
          <p:txBody>
            <a:bodyPr rtlCol="0" anchor="ctr"/>
            <a:lstStyle/>
            <a:p>
              <a:pPr algn="l" eaLnBrk="1" hangingPunct="1">
                <a:spcBef>
                  <a:spcPct val="20000"/>
                </a:spcBef>
                <a:buFont typeface="Arial" panose="020B0604020202020204" pitchFamily="34" charset="0"/>
                <a:buNone/>
              </a:pPr>
              <a:endParaRPr lang="zh-CN" altLang="en-US" sz="3200" b="1" dirty="0">
                <a:latin typeface="楷体" panose="02010609060101010101" pitchFamily="49" charset="-122"/>
                <a:ea typeface="楷体" panose="02010609060101010101" pitchFamily="49" charset="-122"/>
              </a:endParaRPr>
            </a:p>
          </p:txBody>
        </p:sp>
        <p:sp>
          <p:nvSpPr>
            <p:cNvPr id="3" name="梯形 2"/>
            <p:cNvSpPr/>
            <p:nvPr/>
          </p:nvSpPr>
          <p:spPr bwMode="auto">
            <a:xfrm flipV="1">
              <a:off x="2915816" y="1083981"/>
              <a:ext cx="1296144" cy="1656184"/>
            </a:xfrm>
            <a:prstGeom prst="trapezoid">
              <a:avLst>
                <a:gd name="adj" fmla="val 14264"/>
              </a:avLst>
            </a:prstGeom>
            <a:noFill/>
            <a:ln w="28575">
              <a:solidFill>
                <a:schemeClr val="tx1"/>
              </a:solidFill>
              <a:miter lim="800000"/>
            </a:ln>
            <a:effectLst/>
          </p:spPr>
          <p:txBody>
            <a:bodyPr rtlCol="0" anchor="ctr"/>
            <a:lstStyle/>
            <a:p>
              <a:pPr algn="l" eaLnBrk="1" hangingPunct="1">
                <a:spcBef>
                  <a:spcPct val="20000"/>
                </a:spcBef>
                <a:buFont typeface="Arial" panose="020B0604020202020204" pitchFamily="34" charset="0"/>
                <a:buNone/>
              </a:pPr>
              <a:endParaRPr lang="zh-CN" altLang="en-US" sz="3200" b="1" dirty="0">
                <a:latin typeface="楷体" panose="02010609060101010101" pitchFamily="49" charset="-122"/>
                <a:ea typeface="楷体" panose="02010609060101010101" pitchFamily="49" charset="-122"/>
              </a:endParaRPr>
            </a:p>
          </p:txBody>
        </p:sp>
      </p:grpSp>
      <p:grpSp>
        <p:nvGrpSpPr>
          <p:cNvPr id="5" name="组合 4"/>
          <p:cNvGrpSpPr/>
          <p:nvPr/>
        </p:nvGrpSpPr>
        <p:grpSpPr>
          <a:xfrm>
            <a:off x="5004048" y="1086982"/>
            <a:ext cx="1296144" cy="1656184"/>
            <a:chOff x="5004048" y="1086982"/>
            <a:chExt cx="1296144" cy="1656184"/>
          </a:xfrm>
        </p:grpSpPr>
        <p:sp>
          <p:nvSpPr>
            <p:cNvPr id="11" name="梯形 10"/>
            <p:cNvSpPr/>
            <p:nvPr/>
          </p:nvSpPr>
          <p:spPr bwMode="auto">
            <a:xfrm flipV="1">
              <a:off x="5014913" y="1275604"/>
              <a:ext cx="1271588" cy="1465215"/>
            </a:xfrm>
            <a:prstGeom prst="trapezoid">
              <a:avLst>
                <a:gd name="adj" fmla="val 14423"/>
              </a:avLst>
            </a:prstGeom>
            <a:solidFill>
              <a:srgbClr val="00B0F0"/>
            </a:solidFill>
            <a:ln w="28575">
              <a:noFill/>
              <a:miter lim="800000"/>
            </a:ln>
            <a:effectLst/>
          </p:spPr>
          <p:txBody>
            <a:bodyPr rtlCol="0" anchor="ctr"/>
            <a:lstStyle/>
            <a:p>
              <a:pPr algn="l" eaLnBrk="1" hangingPunct="1">
                <a:spcBef>
                  <a:spcPct val="20000"/>
                </a:spcBef>
                <a:buFont typeface="Arial" panose="020B0604020202020204" pitchFamily="34" charset="0"/>
                <a:buNone/>
              </a:pPr>
              <a:endParaRPr lang="zh-CN" altLang="en-US" sz="3200" b="1" dirty="0">
                <a:latin typeface="楷体" panose="02010609060101010101" pitchFamily="49" charset="-122"/>
                <a:ea typeface="楷体" panose="02010609060101010101" pitchFamily="49" charset="-122"/>
              </a:endParaRPr>
            </a:p>
          </p:txBody>
        </p:sp>
        <p:sp>
          <p:nvSpPr>
            <p:cNvPr id="8" name="梯形 7"/>
            <p:cNvSpPr/>
            <p:nvPr/>
          </p:nvSpPr>
          <p:spPr bwMode="auto">
            <a:xfrm flipV="1">
              <a:off x="5004048" y="1086982"/>
              <a:ext cx="1296144" cy="1656184"/>
            </a:xfrm>
            <a:prstGeom prst="trapezoid">
              <a:avLst>
                <a:gd name="adj" fmla="val 14264"/>
              </a:avLst>
            </a:prstGeom>
            <a:noFill/>
            <a:ln w="28575">
              <a:solidFill>
                <a:schemeClr val="tx1"/>
              </a:solidFill>
              <a:miter lim="800000"/>
            </a:ln>
            <a:effectLst/>
          </p:spPr>
          <p:txBody>
            <a:bodyPr rtlCol="0" anchor="ctr"/>
            <a:lstStyle/>
            <a:p>
              <a:pPr algn="l" eaLnBrk="1" hangingPunct="1">
                <a:spcBef>
                  <a:spcPct val="20000"/>
                </a:spcBef>
                <a:buFont typeface="Arial" panose="020B0604020202020204" pitchFamily="34" charset="0"/>
                <a:buNone/>
              </a:pPr>
              <a:endParaRPr lang="zh-CN" altLang="en-US" sz="3200" b="1" dirty="0">
                <a:latin typeface="楷体" panose="02010609060101010101" pitchFamily="49" charset="-122"/>
                <a:ea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5"/>
          <p:cNvGrpSpPr/>
          <p:nvPr/>
        </p:nvGrpSpPr>
        <p:grpSpPr bwMode="auto">
          <a:xfrm flipH="1">
            <a:off x="539723" y="1044168"/>
            <a:ext cx="7704060" cy="1458913"/>
            <a:chOff x="358" y="1531"/>
            <a:chExt cx="4854" cy="919"/>
          </a:xfrm>
        </p:grpSpPr>
        <p:sp>
          <p:nvSpPr>
            <p:cNvPr id="3" name="AutoShape 27"/>
            <p:cNvSpPr>
              <a:spLocks noChangeArrowheads="1"/>
            </p:cNvSpPr>
            <p:nvPr/>
          </p:nvSpPr>
          <p:spPr bwMode="auto">
            <a:xfrm>
              <a:off x="358" y="1531"/>
              <a:ext cx="3812" cy="771"/>
            </a:xfrm>
            <a:prstGeom prst="wedgeRoundRectCallout">
              <a:avLst>
                <a:gd name="adj1" fmla="val 58602"/>
                <a:gd name="adj2" fmla="val -15245"/>
                <a:gd name="adj3" fmla="val 16667"/>
              </a:avLst>
            </a:prstGeom>
            <a:solidFill>
              <a:srgbClr val="FFFFFF"/>
            </a:solidFill>
            <a:ln w="28575">
              <a:solidFill>
                <a:schemeClr val="tx1"/>
              </a:solidFill>
              <a:miter lim="800000"/>
            </a:ln>
            <a:effectLst>
              <a:outerShdw blurRad="50800" dist="38100" dir="2700000" sx="102000" sy="102000" algn="tl" rotWithShape="0">
                <a:srgbClr val="ACACAC"/>
              </a:outerShdw>
            </a:effectLst>
          </p:spPr>
          <p:txBody>
            <a:bodyPr/>
            <a:lstStyle>
              <a:lvl1pPr indent="-34290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将装有</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600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克水的杯子往装有</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400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克水的杯子里倒入</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100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克水。</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4" name="Picture 3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4488" y="1586"/>
              <a:ext cx="724"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2555776" y="2715766"/>
            <a:ext cx="5953256" cy="1720573"/>
            <a:chOff x="2915815" y="1912485"/>
            <a:chExt cx="5953256" cy="1720573"/>
          </a:xfrm>
        </p:grpSpPr>
        <p:pic>
          <p:nvPicPr>
            <p:cNvPr id="14" name="Picture 1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flipH="1">
              <a:off x="7668343" y="1912485"/>
              <a:ext cx="1200728" cy="1720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对话气泡: 圆角矩形 14"/>
            <p:cNvSpPr/>
            <p:nvPr/>
          </p:nvSpPr>
          <p:spPr bwMode="auto">
            <a:xfrm>
              <a:off x="2915815" y="2552288"/>
              <a:ext cx="4540207" cy="766066"/>
            </a:xfrm>
            <a:prstGeom prst="wedgeRoundRectCallout">
              <a:avLst>
                <a:gd name="adj1" fmla="val 55404"/>
                <a:gd name="adj2" fmla="val -3589"/>
                <a:gd name="adj3" fmla="val 16667"/>
              </a:avLst>
            </a:prstGeom>
            <a:solidFill>
              <a:srgbClr val="FFFFFF"/>
            </a:solidFill>
            <a:ln w="28575">
              <a:solidFill>
                <a:schemeClr val="tx1"/>
              </a:solidFill>
              <a:miter lim="800000"/>
            </a:ln>
            <a:effectLst>
              <a:outerShdw dist="38100" dir="13500000" sx="101000" sy="101000" algn="br" rotWithShape="0">
                <a:srgbClr val="ACACAC">
                  <a:alpha val="90000"/>
                </a:srgbClr>
              </a:outerShdw>
            </a:effectLst>
          </p:spPr>
          <p:txBody>
            <a:bodyPr rtlCol="0" anchor="ctr"/>
            <a:lstStyle/>
            <a:p>
              <a:pPr>
                <a:spcBef>
                  <a:spcPct val="20000"/>
                </a:spcBef>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先将水合起来再平均分。</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80" y="-49557"/>
            <a:ext cx="5620023" cy="864619"/>
          </a:xfrm>
          <a:prstGeom prst="rect">
            <a:avLst/>
          </a:prstGeom>
        </p:spPr>
      </p:pic>
      <p:sp>
        <p:nvSpPr>
          <p:cNvPr id="2" name="文本框 1"/>
          <p:cNvSpPr txBox="1"/>
          <p:nvPr/>
        </p:nvSpPr>
        <p:spPr>
          <a:xfrm>
            <a:off x="2286420" y="21808"/>
            <a:ext cx="5813972"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olidFill>
                  <a:schemeClr val="tx1"/>
                </a:solidFill>
                <a:sym typeface="+mn-lt"/>
              </a:rPr>
              <a:t>探究交流，认识平均数</a:t>
            </a:r>
          </a:p>
        </p:txBody>
      </p:sp>
      <p:grpSp>
        <p:nvGrpSpPr>
          <p:cNvPr id="41" name="组合 40"/>
          <p:cNvGrpSpPr/>
          <p:nvPr/>
        </p:nvGrpSpPr>
        <p:grpSpPr>
          <a:xfrm>
            <a:off x="5796136" y="915566"/>
            <a:ext cx="3170995" cy="3170995"/>
            <a:chOff x="5787793" y="1028321"/>
            <a:chExt cx="3170995" cy="3170995"/>
          </a:xfrm>
        </p:grpSpPr>
        <p:pic>
          <p:nvPicPr>
            <p:cNvPr id="40" name="图片 39"/>
            <p:cNvPicPr>
              <a:picLocks noChangeAspect="1"/>
            </p:cNvPicPr>
            <p:nvPr/>
          </p:nvPicPr>
          <p:blipFill>
            <a:blip r:embed="rId3" cstate="screen"/>
            <a:stretch>
              <a:fillRect/>
            </a:stretch>
          </p:blipFill>
          <p:spPr>
            <a:xfrm>
              <a:off x="5787793" y="1028321"/>
              <a:ext cx="3170995" cy="3170995"/>
            </a:xfrm>
            <a:prstGeom prst="rect">
              <a:avLst/>
            </a:prstGeom>
          </p:spPr>
        </p:pic>
        <p:sp>
          <p:nvSpPr>
            <p:cNvPr id="39" name="文本框 38"/>
            <p:cNvSpPr txBox="1"/>
            <p:nvPr/>
          </p:nvSpPr>
          <p:spPr>
            <a:xfrm>
              <a:off x="6258734" y="1779588"/>
              <a:ext cx="2229112" cy="1384995"/>
            </a:xfrm>
            <a:prstGeom prst="rect">
              <a:avLst/>
            </a:prstGeom>
            <a:noFill/>
          </p:spPr>
          <p:txBody>
            <a:bodyPr wrap="square" rtlCol="0">
              <a:spAutoFit/>
            </a:bodyPr>
            <a:lstStyle/>
            <a:p>
              <a:pPr algn="just"/>
              <a:r>
                <a:rPr lang="zh-CN" altLang="en-US"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从图中，你知道哪些数学信息？</a:t>
              </a:r>
            </a:p>
          </p:txBody>
        </p:sp>
      </p:grpSp>
      <p:sp>
        <p:nvSpPr>
          <p:cNvPr id="42" name="文本框 41"/>
          <p:cNvSpPr txBox="1"/>
          <p:nvPr/>
        </p:nvSpPr>
        <p:spPr>
          <a:xfrm>
            <a:off x="1475656" y="699542"/>
            <a:ext cx="6614955" cy="592213"/>
          </a:xfrm>
          <a:prstGeom prst="rect">
            <a:avLst/>
          </a:prstGeom>
          <a:noFill/>
        </p:spPr>
        <p:txBody>
          <a:bodyPr wrap="square" rtlCol="0">
            <a:spAutoFit/>
          </a:bodyPr>
          <a:lstStyle/>
          <a:p>
            <a:pPr algn="just">
              <a:lnSpc>
                <a:spcPct val="13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环保小队</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人收集的空水瓶如下图。</a:t>
            </a:r>
          </a:p>
        </p:txBody>
      </p:sp>
      <p:grpSp>
        <p:nvGrpSpPr>
          <p:cNvPr id="111" name="组合 110"/>
          <p:cNvGrpSpPr/>
          <p:nvPr/>
        </p:nvGrpSpPr>
        <p:grpSpPr>
          <a:xfrm>
            <a:off x="971600" y="1275606"/>
            <a:ext cx="5718361" cy="3622408"/>
            <a:chOff x="1432718" y="1085870"/>
            <a:chExt cx="6245225" cy="3956160"/>
          </a:xfrm>
        </p:grpSpPr>
        <p:grpSp>
          <p:nvGrpSpPr>
            <p:cNvPr id="79" name="组合 78"/>
            <p:cNvGrpSpPr/>
            <p:nvPr/>
          </p:nvGrpSpPr>
          <p:grpSpPr bwMode="auto">
            <a:xfrm>
              <a:off x="1434425" y="1085870"/>
              <a:ext cx="6243518" cy="3956160"/>
              <a:chOff x="200464" y="2662282"/>
              <a:chExt cx="6243199" cy="3956745"/>
            </a:xfrm>
          </p:grpSpPr>
          <p:sp>
            <p:nvSpPr>
              <p:cNvPr id="80" name="TextBox 29"/>
              <p:cNvSpPr txBox="1">
                <a:spLocks noChangeArrowheads="1"/>
              </p:cNvSpPr>
              <p:nvPr/>
            </p:nvSpPr>
            <p:spPr bwMode="auto">
              <a:xfrm>
                <a:off x="200464" y="2662282"/>
                <a:ext cx="865187" cy="40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姓名</a:t>
                </a:r>
              </a:p>
            </p:txBody>
          </p:sp>
          <p:grpSp>
            <p:nvGrpSpPr>
              <p:cNvPr id="81" name="组合 23"/>
              <p:cNvGrpSpPr/>
              <p:nvPr/>
            </p:nvGrpSpPr>
            <p:grpSpPr bwMode="auto">
              <a:xfrm>
                <a:off x="919163" y="2888663"/>
                <a:ext cx="4445000" cy="3424825"/>
                <a:chOff x="919163" y="2888663"/>
                <a:chExt cx="4445000" cy="3424825"/>
              </a:xfrm>
            </p:grpSpPr>
            <p:pic>
              <p:nvPicPr>
                <p:cNvPr id="99" name="Picture 65" descr="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9163" y="2888663"/>
                  <a:ext cx="4392612" cy="342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Line 28"/>
                <p:cNvSpPr>
                  <a:spLocks noChangeShapeType="1"/>
                </p:cNvSpPr>
                <p:nvPr/>
              </p:nvSpPr>
              <p:spPr bwMode="auto">
                <a:xfrm>
                  <a:off x="5003800" y="6299795"/>
                  <a:ext cx="360363" cy="0"/>
                </a:xfrm>
                <a:prstGeom prst="line">
                  <a:avLst/>
                </a:prstGeom>
                <a:noFill/>
                <a:ln w="12700">
                  <a:solidFill>
                    <a:srgbClr val="0091BB"/>
                  </a:solidFill>
                  <a:round/>
                  <a:tailEnd type="triangle" w="med" len="med"/>
                </a:ln>
                <a:extLst>
                  <a:ext uri="{909E8E84-426E-40DD-AFC4-6F175D3DCCD1}">
                    <a14:hiddenFill xmlns:a14="http://schemas.microsoft.com/office/drawing/2010/main">
                      <a:noFill/>
                    </a14:hiddenFill>
                  </a:ext>
                </a:extLst>
              </p:spPr>
              <p:txBody>
                <a:bodyPr/>
                <a:lstStyle/>
                <a:p>
                  <a:endParaRPr lang="zh-CN" altLang="en-US">
                    <a:latin typeface="Times New Roman" panose="02020603050405020304" pitchFamily="18" charset="0"/>
                    <a:cs typeface="Times New Roman" panose="02020603050405020304" pitchFamily="18" charset="0"/>
                  </a:endParaRPr>
                </a:p>
              </p:txBody>
            </p:sp>
          </p:grpSp>
          <p:sp>
            <p:nvSpPr>
              <p:cNvPr id="82" name="TextBox 29"/>
              <p:cNvSpPr txBox="1">
                <a:spLocks noChangeArrowheads="1"/>
              </p:cNvSpPr>
              <p:nvPr/>
            </p:nvSpPr>
            <p:spPr bwMode="auto">
              <a:xfrm>
                <a:off x="5076825" y="6276296"/>
                <a:ext cx="136683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latin typeface="Times New Roman" panose="02020603050405020304" pitchFamily="18" charset="0"/>
                    <a:ea typeface="黑体" panose="02010609060101010101" pitchFamily="49" charset="-122"/>
                    <a:cs typeface="Times New Roman" panose="02020603050405020304" pitchFamily="18" charset="0"/>
                  </a:rPr>
                  <a:t>数量</a:t>
                </a:r>
                <a:r>
                  <a:rPr lang="zh-CN" altLang="en-US" sz="1000" b="1">
                    <a:latin typeface="Times New Roman" panose="02020603050405020304" pitchFamily="18" charset="0"/>
                    <a:ea typeface="黑体" panose="02010609060101010101" pitchFamily="49" charset="-122"/>
                    <a:cs typeface="Times New Roman" panose="02020603050405020304" pitchFamily="18" charset="0"/>
                  </a:rPr>
                  <a:t> </a:t>
                </a:r>
                <a:r>
                  <a:rPr lang="en-US" altLang="zh-CN" sz="16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10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1600" b="1">
                    <a:latin typeface="Times New Roman" panose="02020603050405020304" pitchFamily="18" charset="0"/>
                    <a:ea typeface="黑体" panose="02010609060101010101" pitchFamily="49" charset="-122"/>
                    <a:cs typeface="Times New Roman" panose="02020603050405020304" pitchFamily="18" charset="0"/>
                  </a:rPr>
                  <a:t>个</a:t>
                </a:r>
              </a:p>
            </p:txBody>
          </p:sp>
          <p:sp>
            <p:nvSpPr>
              <p:cNvPr id="83" name="TextBox 29"/>
              <p:cNvSpPr txBox="1">
                <a:spLocks noChangeArrowheads="1"/>
              </p:cNvSpPr>
              <p:nvPr/>
            </p:nvSpPr>
            <p:spPr bwMode="auto">
              <a:xfrm>
                <a:off x="8080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0</a:t>
                </a:r>
              </a:p>
            </p:txBody>
          </p:sp>
          <p:sp>
            <p:nvSpPr>
              <p:cNvPr id="84" name="TextBox 29"/>
              <p:cNvSpPr txBox="1">
                <a:spLocks noChangeArrowheads="1"/>
              </p:cNvSpPr>
              <p:nvPr/>
            </p:nvSpPr>
            <p:spPr bwMode="auto">
              <a:xfrm>
                <a:off x="132238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dirty="0">
                    <a:latin typeface="Times New Roman" panose="02020603050405020304" pitchFamily="18" charset="0"/>
                    <a:ea typeface="楷体_GB2312" pitchFamily="49" charset="-122"/>
                    <a:cs typeface="Times New Roman" panose="02020603050405020304" pitchFamily="18" charset="0"/>
                  </a:rPr>
                  <a:t>2</a:t>
                </a:r>
              </a:p>
            </p:txBody>
          </p:sp>
          <p:sp>
            <p:nvSpPr>
              <p:cNvPr id="85" name="TextBox 29"/>
              <p:cNvSpPr txBox="1">
                <a:spLocks noChangeArrowheads="1"/>
              </p:cNvSpPr>
              <p:nvPr/>
            </p:nvSpPr>
            <p:spPr bwMode="auto">
              <a:xfrm>
                <a:off x="1052513"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a:t>
                </a:r>
              </a:p>
            </p:txBody>
          </p:sp>
          <p:sp>
            <p:nvSpPr>
              <p:cNvPr id="86" name="TextBox 29"/>
              <p:cNvSpPr txBox="1">
                <a:spLocks noChangeArrowheads="1"/>
              </p:cNvSpPr>
              <p:nvPr/>
            </p:nvSpPr>
            <p:spPr bwMode="auto">
              <a:xfrm>
                <a:off x="23828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6</a:t>
                </a:r>
              </a:p>
            </p:txBody>
          </p:sp>
          <p:sp>
            <p:nvSpPr>
              <p:cNvPr id="87" name="TextBox 29"/>
              <p:cNvSpPr txBox="1">
                <a:spLocks noChangeArrowheads="1"/>
              </p:cNvSpPr>
              <p:nvPr/>
            </p:nvSpPr>
            <p:spPr bwMode="auto">
              <a:xfrm>
                <a:off x="1590675"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3</a:t>
                </a:r>
              </a:p>
            </p:txBody>
          </p:sp>
          <p:sp>
            <p:nvSpPr>
              <p:cNvPr id="88" name="TextBox 29"/>
              <p:cNvSpPr txBox="1">
                <a:spLocks noChangeArrowheads="1"/>
              </p:cNvSpPr>
              <p:nvPr/>
            </p:nvSpPr>
            <p:spPr bwMode="auto">
              <a:xfrm>
                <a:off x="183515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4</a:t>
                </a:r>
              </a:p>
            </p:txBody>
          </p:sp>
          <p:sp>
            <p:nvSpPr>
              <p:cNvPr id="89" name="TextBox 29"/>
              <p:cNvSpPr txBox="1">
                <a:spLocks noChangeArrowheads="1"/>
              </p:cNvSpPr>
              <p:nvPr/>
            </p:nvSpPr>
            <p:spPr bwMode="auto">
              <a:xfrm>
                <a:off x="211455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5</a:t>
                </a:r>
              </a:p>
            </p:txBody>
          </p:sp>
          <p:sp>
            <p:nvSpPr>
              <p:cNvPr id="90" name="TextBox 29"/>
              <p:cNvSpPr txBox="1">
                <a:spLocks noChangeArrowheads="1"/>
              </p:cNvSpPr>
              <p:nvPr/>
            </p:nvSpPr>
            <p:spPr bwMode="auto">
              <a:xfrm>
                <a:off x="26368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7</a:t>
                </a:r>
              </a:p>
            </p:txBody>
          </p:sp>
          <p:sp>
            <p:nvSpPr>
              <p:cNvPr id="91" name="TextBox 29"/>
              <p:cNvSpPr txBox="1">
                <a:spLocks noChangeArrowheads="1"/>
              </p:cNvSpPr>
              <p:nvPr/>
            </p:nvSpPr>
            <p:spPr bwMode="auto">
              <a:xfrm>
                <a:off x="2906713"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8</a:t>
                </a:r>
              </a:p>
            </p:txBody>
          </p:sp>
          <p:sp>
            <p:nvSpPr>
              <p:cNvPr id="92" name="TextBox 29"/>
              <p:cNvSpPr txBox="1">
                <a:spLocks noChangeArrowheads="1"/>
              </p:cNvSpPr>
              <p:nvPr/>
            </p:nvSpPr>
            <p:spPr bwMode="auto">
              <a:xfrm>
                <a:off x="36449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11</a:t>
                </a:r>
              </a:p>
            </p:txBody>
          </p:sp>
          <p:sp>
            <p:nvSpPr>
              <p:cNvPr id="93" name="TextBox 29"/>
              <p:cNvSpPr txBox="1">
                <a:spLocks noChangeArrowheads="1"/>
              </p:cNvSpPr>
              <p:nvPr/>
            </p:nvSpPr>
            <p:spPr bwMode="auto">
              <a:xfrm>
                <a:off x="3367088" y="6280423"/>
                <a:ext cx="431800"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10</a:t>
                </a:r>
              </a:p>
            </p:txBody>
          </p:sp>
          <p:sp>
            <p:nvSpPr>
              <p:cNvPr id="94" name="TextBox 29"/>
              <p:cNvSpPr txBox="1">
                <a:spLocks noChangeArrowheads="1"/>
              </p:cNvSpPr>
              <p:nvPr/>
            </p:nvSpPr>
            <p:spPr bwMode="auto">
              <a:xfrm>
                <a:off x="317500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9</a:t>
                </a:r>
              </a:p>
            </p:txBody>
          </p:sp>
          <p:sp>
            <p:nvSpPr>
              <p:cNvPr id="95" name="TextBox 29"/>
              <p:cNvSpPr txBox="1">
                <a:spLocks noChangeArrowheads="1"/>
              </p:cNvSpPr>
              <p:nvPr/>
            </p:nvSpPr>
            <p:spPr bwMode="auto">
              <a:xfrm>
                <a:off x="39243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12</a:t>
                </a:r>
              </a:p>
            </p:txBody>
          </p:sp>
          <p:sp>
            <p:nvSpPr>
              <p:cNvPr id="96" name="TextBox 29"/>
              <p:cNvSpPr txBox="1">
                <a:spLocks noChangeArrowheads="1"/>
              </p:cNvSpPr>
              <p:nvPr/>
            </p:nvSpPr>
            <p:spPr bwMode="auto">
              <a:xfrm>
                <a:off x="4187825"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13</a:t>
                </a:r>
              </a:p>
            </p:txBody>
          </p:sp>
          <p:sp>
            <p:nvSpPr>
              <p:cNvPr id="97" name="TextBox 29"/>
              <p:cNvSpPr txBox="1">
                <a:spLocks noChangeArrowheads="1"/>
              </p:cNvSpPr>
              <p:nvPr/>
            </p:nvSpPr>
            <p:spPr bwMode="auto">
              <a:xfrm>
                <a:off x="4446588" y="6280423"/>
                <a:ext cx="433387"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14</a:t>
                </a:r>
              </a:p>
            </p:txBody>
          </p:sp>
          <p:sp>
            <p:nvSpPr>
              <p:cNvPr id="98" name="TextBox 29"/>
              <p:cNvSpPr txBox="1">
                <a:spLocks noChangeArrowheads="1"/>
              </p:cNvSpPr>
              <p:nvPr/>
            </p:nvSpPr>
            <p:spPr bwMode="auto">
              <a:xfrm>
                <a:off x="47117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15</a:t>
                </a:r>
              </a:p>
            </p:txBody>
          </p:sp>
        </p:grpSp>
        <p:pic>
          <p:nvPicPr>
            <p:cNvPr id="101" name="Picture 64" descr="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8531" y="1428751"/>
              <a:ext cx="3371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71" descr="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18531" y="2236788"/>
              <a:ext cx="31242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62" descr="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18531" y="3113088"/>
              <a:ext cx="28559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68" descr="1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18531" y="3952876"/>
              <a:ext cx="337185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 name="Picture 74" descr="1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34831" y="1428751"/>
              <a:ext cx="227012"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76" descr="11 - 副本"/>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17368" y="3968751"/>
              <a:ext cx="4953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TextBox 2"/>
            <p:cNvSpPr txBox="1">
              <a:spLocks noChangeArrowheads="1"/>
            </p:cNvSpPr>
            <p:nvPr/>
          </p:nvSpPr>
          <p:spPr bwMode="auto">
            <a:xfrm>
              <a:off x="1432718" y="1550988"/>
              <a:ext cx="865188" cy="4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Times New Roman" panose="02020603050405020304" pitchFamily="18" charset="0"/>
                  <a:ea typeface="黑体" panose="02010609060101010101" pitchFamily="49" charset="-122"/>
                  <a:cs typeface="Times New Roman" panose="02020603050405020304" pitchFamily="18" charset="0"/>
                </a:rPr>
                <a:t>小红</a:t>
              </a:r>
            </a:p>
          </p:txBody>
        </p:sp>
        <p:sp>
          <p:nvSpPr>
            <p:cNvPr id="108" name="TextBox 18"/>
            <p:cNvSpPr txBox="1">
              <a:spLocks noChangeArrowheads="1"/>
            </p:cNvSpPr>
            <p:nvPr/>
          </p:nvSpPr>
          <p:spPr bwMode="auto">
            <a:xfrm>
              <a:off x="1432718" y="2360613"/>
              <a:ext cx="865188" cy="4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小兰</a:t>
              </a:r>
            </a:p>
          </p:txBody>
        </p:sp>
        <p:sp>
          <p:nvSpPr>
            <p:cNvPr id="109" name="TextBox 19"/>
            <p:cNvSpPr txBox="1">
              <a:spLocks noChangeArrowheads="1"/>
            </p:cNvSpPr>
            <p:nvPr/>
          </p:nvSpPr>
          <p:spPr bwMode="auto">
            <a:xfrm>
              <a:off x="1477168" y="3224213"/>
              <a:ext cx="865188" cy="4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小亮</a:t>
              </a:r>
            </a:p>
          </p:txBody>
        </p:sp>
        <p:sp>
          <p:nvSpPr>
            <p:cNvPr id="110" name="TextBox 20"/>
            <p:cNvSpPr txBox="1">
              <a:spLocks noChangeArrowheads="1"/>
            </p:cNvSpPr>
            <p:nvPr/>
          </p:nvSpPr>
          <p:spPr bwMode="auto">
            <a:xfrm>
              <a:off x="1477168" y="4108451"/>
              <a:ext cx="865188" cy="4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Times New Roman" panose="02020603050405020304" pitchFamily="18" charset="0"/>
                  <a:ea typeface="黑体" panose="02010609060101010101" pitchFamily="49" charset="-122"/>
                  <a:cs typeface="Times New Roman" panose="02020603050405020304" pitchFamily="18" charset="0"/>
                </a:rPr>
                <a:t>小明</a:t>
              </a:r>
            </a:p>
          </p:txBody>
        </p:sp>
      </p:grpSp>
      <p:sp>
        <p:nvSpPr>
          <p:cNvPr id="3" name="矩形 2"/>
          <p:cNvSpPr/>
          <p:nvPr/>
        </p:nvSpPr>
        <p:spPr>
          <a:xfrm>
            <a:off x="6444208" y="3507854"/>
            <a:ext cx="2376264" cy="1312090"/>
          </a:xfrm>
          <a:prstGeom prst="rect">
            <a:avLst/>
          </a:prstGeom>
        </p:spPr>
        <p:txBody>
          <a:bodyPr wrap="square">
            <a:spAutoFit/>
          </a:bodyPr>
          <a:lstStyle/>
          <a:p>
            <a:pPr>
              <a:lnSpc>
                <a:spcPct val="15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平均每人收集了多少个？</a:t>
            </a:r>
            <a:endParaRPr lang="zh-CN" altLang="en-US" sz="2800" dirty="0"/>
          </a:p>
        </p:txBody>
      </p:sp>
      <p:pic>
        <p:nvPicPr>
          <p:cNvPr id="43" name="图片 42"/>
          <p:cNvPicPr>
            <a:picLocks noChangeAspect="1"/>
          </p:cNvPicPr>
          <p:nvPr/>
        </p:nvPicPr>
        <p:blipFill>
          <a:blip r:embed="rId11">
            <a:clrChange>
              <a:clrFrom>
                <a:srgbClr val="FDFFFE"/>
              </a:clrFrom>
              <a:clrTo>
                <a:srgbClr val="FDFFFE">
                  <a:alpha val="0"/>
                </a:srgbClr>
              </a:clrTo>
            </a:clrChange>
          </a:blip>
          <a:stretch>
            <a:fillRect/>
          </a:stretch>
        </p:blipFill>
        <p:spPr>
          <a:xfrm>
            <a:off x="899592" y="771550"/>
            <a:ext cx="504092" cy="5015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5508104" y="483518"/>
            <a:ext cx="3575088" cy="3674629"/>
            <a:chOff x="5383701" y="524687"/>
            <a:chExt cx="3575088" cy="3674629"/>
          </a:xfrm>
        </p:grpSpPr>
        <p:pic>
          <p:nvPicPr>
            <p:cNvPr id="40" name="图片 39"/>
            <p:cNvPicPr>
              <a:picLocks noChangeAspect="1"/>
            </p:cNvPicPr>
            <p:nvPr/>
          </p:nvPicPr>
          <p:blipFill>
            <a:blip r:embed="rId2" cstate="screen"/>
            <a:stretch>
              <a:fillRect/>
            </a:stretch>
          </p:blipFill>
          <p:spPr>
            <a:xfrm>
              <a:off x="5383701" y="524687"/>
              <a:ext cx="3575088" cy="3674629"/>
            </a:xfrm>
            <a:prstGeom prst="rect">
              <a:avLst/>
            </a:prstGeom>
          </p:spPr>
        </p:pic>
        <p:sp>
          <p:nvSpPr>
            <p:cNvPr id="41" name="文本框 40"/>
            <p:cNvSpPr txBox="1"/>
            <p:nvPr/>
          </p:nvSpPr>
          <p:spPr>
            <a:xfrm>
              <a:off x="6085082" y="1330606"/>
              <a:ext cx="2229112" cy="1815882"/>
            </a:xfrm>
            <a:prstGeom prst="rect">
              <a:avLst/>
            </a:prstGeom>
            <a:noFill/>
          </p:spPr>
          <p:txBody>
            <a:bodyPr wrap="square" rtlCol="0">
              <a:spAutoFit/>
            </a:bodyPr>
            <a:lstStyle/>
            <a:p>
              <a:pPr algn="just"/>
              <a:r>
                <a:rPr lang="zh-CN" altLang="en-US" sz="2800" b="1" dirty="0">
                  <a:solidFill>
                    <a:srgbClr val="0000FF"/>
                  </a:solidFill>
                  <a:latin typeface="黑体" panose="02010609060101010101" pitchFamily="49" charset="-122"/>
                  <a:ea typeface="黑体" panose="02010609060101010101" pitchFamily="49" charset="-122"/>
                  <a:cs typeface="Times New Roman" panose="02020603050405020304" pitchFamily="18" charset="0"/>
                </a:rPr>
                <a:t>你能想办法让每个人收集的空水瓶一样多吗？</a:t>
              </a:r>
            </a:p>
          </p:txBody>
        </p:sp>
      </p:grpSp>
      <p:pic>
        <p:nvPicPr>
          <p:cNvPr id="31" name="Picture 79" descr="图片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0832" y="2627971"/>
            <a:ext cx="5238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80" descr="1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0707" y="1756433"/>
            <a:ext cx="261937"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74" descr="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55982" y="934109"/>
            <a:ext cx="227012"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Line 66"/>
          <p:cNvSpPr>
            <a:spLocks noChangeShapeType="1"/>
          </p:cNvSpPr>
          <p:nvPr/>
        </p:nvSpPr>
        <p:spPr bwMode="auto">
          <a:xfrm flipH="1">
            <a:off x="4919469" y="946809"/>
            <a:ext cx="9525" cy="3279775"/>
          </a:xfrm>
          <a:prstGeom prst="line">
            <a:avLst/>
          </a:prstGeom>
          <a:noFill/>
          <a:ln w="28575">
            <a:solidFill>
              <a:srgbClr val="E96678"/>
            </a:solidFill>
            <a:prstDash val="sysDash"/>
            <a:round/>
          </a:ln>
          <a:extLst>
            <a:ext uri="{909E8E84-426E-40DD-AFC4-6F175D3DCCD1}">
              <a14:hiddenFill xmlns:a14="http://schemas.microsoft.com/office/drawing/2010/main">
                <a:noFill/>
              </a14:hiddenFill>
            </a:ext>
          </a:extLst>
        </p:spPr>
        <p:txBody>
          <a:bodyPr/>
          <a:lstStyle/>
          <a:p>
            <a:endParaRPr lang="zh-CN" altLang="en-US"/>
          </a:p>
        </p:txBody>
      </p:sp>
      <p:sp>
        <p:nvSpPr>
          <p:cNvPr id="35" name="TextBox 18"/>
          <p:cNvSpPr txBox="1">
            <a:spLocks noChangeArrowheads="1"/>
          </p:cNvSpPr>
          <p:nvPr/>
        </p:nvSpPr>
        <p:spPr bwMode="auto">
          <a:xfrm>
            <a:off x="753869" y="1865971"/>
            <a:ext cx="86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黑体" panose="02010609060101010101" pitchFamily="49" charset="-122"/>
                <a:ea typeface="黑体" panose="02010609060101010101" pitchFamily="49" charset="-122"/>
              </a:rPr>
              <a:t>小兰</a:t>
            </a:r>
          </a:p>
        </p:txBody>
      </p:sp>
      <p:grpSp>
        <p:nvGrpSpPr>
          <p:cNvPr id="3" name="组合 2"/>
          <p:cNvGrpSpPr/>
          <p:nvPr/>
        </p:nvGrpSpPr>
        <p:grpSpPr bwMode="auto">
          <a:xfrm>
            <a:off x="755576" y="591228"/>
            <a:ext cx="6243518" cy="3956160"/>
            <a:chOff x="200464" y="2662282"/>
            <a:chExt cx="6243199" cy="3956745"/>
          </a:xfrm>
        </p:grpSpPr>
        <p:sp>
          <p:nvSpPr>
            <p:cNvPr id="4" name="TextBox 29"/>
            <p:cNvSpPr txBox="1">
              <a:spLocks noChangeArrowheads="1"/>
            </p:cNvSpPr>
            <p:nvPr/>
          </p:nvSpPr>
          <p:spPr bwMode="auto">
            <a:xfrm>
              <a:off x="200464" y="2662282"/>
              <a:ext cx="865187" cy="40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姓名</a:t>
              </a:r>
            </a:p>
          </p:txBody>
        </p:sp>
        <p:grpSp>
          <p:nvGrpSpPr>
            <p:cNvPr id="5" name="组合 23"/>
            <p:cNvGrpSpPr/>
            <p:nvPr/>
          </p:nvGrpSpPr>
          <p:grpSpPr bwMode="auto">
            <a:xfrm>
              <a:off x="919163" y="2888665"/>
              <a:ext cx="4445000" cy="3424825"/>
              <a:chOff x="919163" y="2888665"/>
              <a:chExt cx="4445000" cy="3424825"/>
            </a:xfrm>
          </p:grpSpPr>
          <p:pic>
            <p:nvPicPr>
              <p:cNvPr id="23" name="Picture 65" descr="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9163" y="2888665"/>
                <a:ext cx="4392611" cy="342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Line 28"/>
              <p:cNvSpPr>
                <a:spLocks noChangeShapeType="1"/>
              </p:cNvSpPr>
              <p:nvPr/>
            </p:nvSpPr>
            <p:spPr bwMode="auto">
              <a:xfrm>
                <a:off x="5003800" y="6299795"/>
                <a:ext cx="360363" cy="0"/>
              </a:xfrm>
              <a:prstGeom prst="line">
                <a:avLst/>
              </a:prstGeom>
              <a:noFill/>
              <a:ln w="12700">
                <a:solidFill>
                  <a:srgbClr val="0091BB"/>
                </a:solidFill>
                <a:round/>
                <a:tailEnd type="triangle" w="med" len="med"/>
              </a:ln>
              <a:extLst>
                <a:ext uri="{909E8E84-426E-40DD-AFC4-6F175D3DCCD1}">
                  <a14:hiddenFill xmlns:a14="http://schemas.microsoft.com/office/drawing/2010/main">
                    <a:noFill/>
                  </a14:hiddenFill>
                </a:ext>
              </a:extLst>
            </p:spPr>
            <p:txBody>
              <a:bodyPr/>
              <a:lstStyle/>
              <a:p>
                <a:endParaRPr lang="zh-CN" altLang="en-US">
                  <a:latin typeface="Times New Roman" panose="02020603050405020304" pitchFamily="18" charset="0"/>
                  <a:cs typeface="Times New Roman" panose="02020603050405020304" pitchFamily="18" charset="0"/>
                </a:endParaRPr>
              </a:p>
            </p:txBody>
          </p:sp>
        </p:grpSp>
        <p:sp>
          <p:nvSpPr>
            <p:cNvPr id="6" name="TextBox 29"/>
            <p:cNvSpPr txBox="1">
              <a:spLocks noChangeArrowheads="1"/>
            </p:cNvSpPr>
            <p:nvPr/>
          </p:nvSpPr>
          <p:spPr bwMode="auto">
            <a:xfrm>
              <a:off x="5076825" y="6276296"/>
              <a:ext cx="136683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latin typeface="Times New Roman" panose="02020603050405020304" pitchFamily="18" charset="0"/>
                  <a:ea typeface="黑体" panose="02010609060101010101" pitchFamily="49" charset="-122"/>
                  <a:cs typeface="Times New Roman" panose="02020603050405020304" pitchFamily="18" charset="0"/>
                </a:rPr>
                <a:t>数量</a:t>
              </a:r>
              <a:r>
                <a:rPr lang="zh-CN" altLang="en-US" sz="1000" b="1">
                  <a:latin typeface="Times New Roman" panose="02020603050405020304" pitchFamily="18" charset="0"/>
                  <a:ea typeface="黑体" panose="02010609060101010101" pitchFamily="49" charset="-122"/>
                  <a:cs typeface="Times New Roman" panose="02020603050405020304" pitchFamily="18" charset="0"/>
                </a:rPr>
                <a:t> </a:t>
              </a:r>
              <a:r>
                <a:rPr lang="en-US" altLang="zh-CN" sz="16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10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1600" b="1">
                  <a:latin typeface="Times New Roman" panose="02020603050405020304" pitchFamily="18" charset="0"/>
                  <a:ea typeface="黑体" panose="02010609060101010101" pitchFamily="49" charset="-122"/>
                  <a:cs typeface="Times New Roman" panose="02020603050405020304" pitchFamily="18" charset="0"/>
                </a:rPr>
                <a:t>个</a:t>
              </a:r>
            </a:p>
          </p:txBody>
        </p:sp>
        <p:sp>
          <p:nvSpPr>
            <p:cNvPr id="7" name="TextBox 29"/>
            <p:cNvSpPr txBox="1">
              <a:spLocks noChangeArrowheads="1"/>
            </p:cNvSpPr>
            <p:nvPr/>
          </p:nvSpPr>
          <p:spPr bwMode="auto">
            <a:xfrm>
              <a:off x="8080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0</a:t>
              </a:r>
            </a:p>
          </p:txBody>
        </p:sp>
        <p:sp>
          <p:nvSpPr>
            <p:cNvPr id="8" name="TextBox 29"/>
            <p:cNvSpPr txBox="1">
              <a:spLocks noChangeArrowheads="1"/>
            </p:cNvSpPr>
            <p:nvPr/>
          </p:nvSpPr>
          <p:spPr bwMode="auto">
            <a:xfrm>
              <a:off x="132238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2</a:t>
              </a:r>
            </a:p>
          </p:txBody>
        </p:sp>
        <p:sp>
          <p:nvSpPr>
            <p:cNvPr id="9" name="TextBox 29"/>
            <p:cNvSpPr txBox="1">
              <a:spLocks noChangeArrowheads="1"/>
            </p:cNvSpPr>
            <p:nvPr/>
          </p:nvSpPr>
          <p:spPr bwMode="auto">
            <a:xfrm>
              <a:off x="1052513"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a:t>
              </a:r>
            </a:p>
          </p:txBody>
        </p:sp>
        <p:sp>
          <p:nvSpPr>
            <p:cNvPr id="10" name="TextBox 29"/>
            <p:cNvSpPr txBox="1">
              <a:spLocks noChangeArrowheads="1"/>
            </p:cNvSpPr>
            <p:nvPr/>
          </p:nvSpPr>
          <p:spPr bwMode="auto">
            <a:xfrm>
              <a:off x="23828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6</a:t>
              </a:r>
            </a:p>
          </p:txBody>
        </p:sp>
        <p:sp>
          <p:nvSpPr>
            <p:cNvPr id="11" name="TextBox 29"/>
            <p:cNvSpPr txBox="1">
              <a:spLocks noChangeArrowheads="1"/>
            </p:cNvSpPr>
            <p:nvPr/>
          </p:nvSpPr>
          <p:spPr bwMode="auto">
            <a:xfrm>
              <a:off x="1590675"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3</a:t>
              </a:r>
            </a:p>
          </p:txBody>
        </p:sp>
        <p:sp>
          <p:nvSpPr>
            <p:cNvPr id="12" name="TextBox 29"/>
            <p:cNvSpPr txBox="1">
              <a:spLocks noChangeArrowheads="1"/>
            </p:cNvSpPr>
            <p:nvPr/>
          </p:nvSpPr>
          <p:spPr bwMode="auto">
            <a:xfrm>
              <a:off x="183515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4</a:t>
              </a:r>
            </a:p>
          </p:txBody>
        </p:sp>
        <p:sp>
          <p:nvSpPr>
            <p:cNvPr id="13" name="TextBox 29"/>
            <p:cNvSpPr txBox="1">
              <a:spLocks noChangeArrowheads="1"/>
            </p:cNvSpPr>
            <p:nvPr/>
          </p:nvSpPr>
          <p:spPr bwMode="auto">
            <a:xfrm>
              <a:off x="211455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5</a:t>
              </a:r>
            </a:p>
          </p:txBody>
        </p:sp>
        <p:sp>
          <p:nvSpPr>
            <p:cNvPr id="14" name="TextBox 29"/>
            <p:cNvSpPr txBox="1">
              <a:spLocks noChangeArrowheads="1"/>
            </p:cNvSpPr>
            <p:nvPr/>
          </p:nvSpPr>
          <p:spPr bwMode="auto">
            <a:xfrm>
              <a:off x="26368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7</a:t>
              </a:r>
            </a:p>
          </p:txBody>
        </p:sp>
        <p:sp>
          <p:nvSpPr>
            <p:cNvPr id="15" name="TextBox 29"/>
            <p:cNvSpPr txBox="1">
              <a:spLocks noChangeArrowheads="1"/>
            </p:cNvSpPr>
            <p:nvPr/>
          </p:nvSpPr>
          <p:spPr bwMode="auto">
            <a:xfrm>
              <a:off x="2906713"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8</a:t>
              </a:r>
            </a:p>
          </p:txBody>
        </p:sp>
        <p:sp>
          <p:nvSpPr>
            <p:cNvPr id="16" name="TextBox 29"/>
            <p:cNvSpPr txBox="1">
              <a:spLocks noChangeArrowheads="1"/>
            </p:cNvSpPr>
            <p:nvPr/>
          </p:nvSpPr>
          <p:spPr bwMode="auto">
            <a:xfrm>
              <a:off x="36449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11</a:t>
              </a:r>
            </a:p>
          </p:txBody>
        </p:sp>
        <p:sp>
          <p:nvSpPr>
            <p:cNvPr id="17" name="TextBox 29"/>
            <p:cNvSpPr txBox="1">
              <a:spLocks noChangeArrowheads="1"/>
            </p:cNvSpPr>
            <p:nvPr/>
          </p:nvSpPr>
          <p:spPr bwMode="auto">
            <a:xfrm>
              <a:off x="3367088" y="6280423"/>
              <a:ext cx="431800"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10</a:t>
              </a:r>
            </a:p>
          </p:txBody>
        </p:sp>
        <p:sp>
          <p:nvSpPr>
            <p:cNvPr id="18" name="TextBox 29"/>
            <p:cNvSpPr txBox="1">
              <a:spLocks noChangeArrowheads="1"/>
            </p:cNvSpPr>
            <p:nvPr/>
          </p:nvSpPr>
          <p:spPr bwMode="auto">
            <a:xfrm>
              <a:off x="317500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9</a:t>
              </a:r>
            </a:p>
          </p:txBody>
        </p:sp>
        <p:sp>
          <p:nvSpPr>
            <p:cNvPr id="19" name="TextBox 29"/>
            <p:cNvSpPr txBox="1">
              <a:spLocks noChangeArrowheads="1"/>
            </p:cNvSpPr>
            <p:nvPr/>
          </p:nvSpPr>
          <p:spPr bwMode="auto">
            <a:xfrm>
              <a:off x="39243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12</a:t>
              </a:r>
            </a:p>
          </p:txBody>
        </p:sp>
        <p:sp>
          <p:nvSpPr>
            <p:cNvPr id="20" name="TextBox 29"/>
            <p:cNvSpPr txBox="1">
              <a:spLocks noChangeArrowheads="1"/>
            </p:cNvSpPr>
            <p:nvPr/>
          </p:nvSpPr>
          <p:spPr bwMode="auto">
            <a:xfrm>
              <a:off x="4187825"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13</a:t>
              </a:r>
            </a:p>
          </p:txBody>
        </p:sp>
        <p:sp>
          <p:nvSpPr>
            <p:cNvPr id="21" name="TextBox 29"/>
            <p:cNvSpPr txBox="1">
              <a:spLocks noChangeArrowheads="1"/>
            </p:cNvSpPr>
            <p:nvPr/>
          </p:nvSpPr>
          <p:spPr bwMode="auto">
            <a:xfrm>
              <a:off x="4446588" y="6280423"/>
              <a:ext cx="433387"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14</a:t>
              </a:r>
            </a:p>
          </p:txBody>
        </p:sp>
        <p:sp>
          <p:nvSpPr>
            <p:cNvPr id="22" name="TextBox 29"/>
            <p:cNvSpPr txBox="1">
              <a:spLocks noChangeArrowheads="1"/>
            </p:cNvSpPr>
            <p:nvPr/>
          </p:nvSpPr>
          <p:spPr bwMode="auto">
            <a:xfrm>
              <a:off x="47117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15</a:t>
              </a:r>
            </a:p>
          </p:txBody>
        </p:sp>
      </p:grpSp>
      <p:pic>
        <p:nvPicPr>
          <p:cNvPr id="26" name="Picture 64" descr="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9682" y="934109"/>
            <a:ext cx="3371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1" descr="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39682" y="1742146"/>
            <a:ext cx="31242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62" descr="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9682" y="2618446"/>
            <a:ext cx="28559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8" descr="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39682" y="3458234"/>
            <a:ext cx="337185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6" descr="11 - 副本"/>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38519" y="3474109"/>
            <a:ext cx="4953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2"/>
          <p:cNvSpPr txBox="1">
            <a:spLocks noChangeArrowheads="1"/>
          </p:cNvSpPr>
          <p:nvPr/>
        </p:nvSpPr>
        <p:spPr bwMode="auto">
          <a:xfrm>
            <a:off x="753869" y="1056346"/>
            <a:ext cx="865188" cy="4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Times New Roman" panose="02020603050405020304" pitchFamily="18" charset="0"/>
                <a:ea typeface="黑体" panose="02010609060101010101" pitchFamily="49" charset="-122"/>
                <a:cs typeface="Times New Roman" panose="02020603050405020304" pitchFamily="18" charset="0"/>
              </a:rPr>
              <a:t>小红</a:t>
            </a:r>
          </a:p>
        </p:txBody>
      </p:sp>
      <p:sp>
        <p:nvSpPr>
          <p:cNvPr id="36" name="TextBox 19"/>
          <p:cNvSpPr txBox="1">
            <a:spLocks noChangeArrowheads="1"/>
          </p:cNvSpPr>
          <p:nvPr/>
        </p:nvSpPr>
        <p:spPr bwMode="auto">
          <a:xfrm>
            <a:off x="798319" y="2729571"/>
            <a:ext cx="865188" cy="4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Times New Roman" panose="02020603050405020304" pitchFamily="18" charset="0"/>
                <a:ea typeface="黑体" panose="02010609060101010101" pitchFamily="49" charset="-122"/>
                <a:cs typeface="Times New Roman" panose="02020603050405020304" pitchFamily="18" charset="0"/>
              </a:rPr>
              <a:t>小亮</a:t>
            </a:r>
          </a:p>
        </p:txBody>
      </p:sp>
      <p:sp>
        <p:nvSpPr>
          <p:cNvPr id="37" name="TextBox 20"/>
          <p:cNvSpPr txBox="1">
            <a:spLocks noChangeArrowheads="1"/>
          </p:cNvSpPr>
          <p:nvPr/>
        </p:nvSpPr>
        <p:spPr bwMode="auto">
          <a:xfrm>
            <a:off x="798319" y="3613809"/>
            <a:ext cx="865188" cy="4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小明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down)">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30"/>
                                        </p:tgtEl>
                                      </p:cBhvr>
                                    </p:animEffect>
                                    <p:animScale>
                                      <p:cBhvr>
                                        <p:cTn id="19" dur="250" autoRev="1" fill="hold"/>
                                        <p:tgtEl>
                                          <p:spTgt spid="30"/>
                                        </p:tgtEl>
                                      </p:cBhvr>
                                      <p:by x="105000" y="105000"/>
                                    </p:animScale>
                                  </p:childTnLst>
                                </p:cTn>
                              </p:par>
                              <p:par>
                                <p:cTn id="20" presetID="1"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childTnLst>
                                </p:cTn>
                              </p:par>
                            </p:childTnLst>
                          </p:cTn>
                        </p:par>
                        <p:par>
                          <p:cTn id="22" fill="hold">
                            <p:stCondLst>
                              <p:cond delay="500"/>
                            </p:stCondLst>
                            <p:childTnLst>
                              <p:par>
                                <p:cTn id="23" presetID="9" presetClass="emph" presetSubtype="0" nodeType="afterEffect">
                                  <p:stCondLst>
                                    <p:cond delay="0"/>
                                  </p:stCondLst>
                                  <p:childTnLst>
                                    <p:set>
                                      <p:cBhvr>
                                        <p:cTn id="24" dur="indefinite"/>
                                        <p:tgtEl>
                                          <p:spTgt spid="30"/>
                                        </p:tgtEl>
                                        <p:attrNameLst>
                                          <p:attrName>style.opacity</p:attrName>
                                        </p:attrNameLst>
                                      </p:cBhvr>
                                      <p:to>
                                        <p:strVal val="0.5"/>
                                      </p:to>
                                    </p:set>
                                    <p:animEffect filter="image" prLst="opacity: 0.5">
                                      <p:cBhvr rctx="IE">
                                        <p:cTn id="25" dur="indefinite"/>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mph" presetSubtype="0" fill="hold" nodeType="clickEffect">
                                  <p:stCondLst>
                                    <p:cond delay="0"/>
                                  </p:stCondLst>
                                  <p:childTnLst>
                                    <p:animEffect transition="out" filter="fade">
                                      <p:cBhvr>
                                        <p:cTn id="29" dur="500" tmFilter="0, 0; .2, .5; .8, .5; 1, 0"/>
                                        <p:tgtEl>
                                          <p:spTgt spid="32"/>
                                        </p:tgtEl>
                                      </p:cBhvr>
                                    </p:animEffect>
                                    <p:animScale>
                                      <p:cBhvr>
                                        <p:cTn id="30" dur="250" autoRev="1" fill="hold"/>
                                        <p:tgtEl>
                                          <p:spTgt spid="32"/>
                                        </p:tgtEl>
                                      </p:cBhvr>
                                      <p:by x="105000" y="105000"/>
                                    </p:animScale>
                                  </p:childTnLst>
                                </p:cTn>
                              </p:par>
                            </p:childTnLst>
                          </p:cTn>
                        </p:par>
                        <p:par>
                          <p:cTn id="31" fill="hold">
                            <p:stCondLst>
                              <p:cond delay="500"/>
                            </p:stCondLst>
                            <p:childTnLst>
                              <p:par>
                                <p:cTn id="32" presetID="1"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childTnLst>
                                </p:cTn>
                              </p:par>
                            </p:childTnLst>
                          </p:cTn>
                        </p:par>
                        <p:par>
                          <p:cTn id="34" fill="hold">
                            <p:stCondLst>
                              <p:cond delay="500"/>
                            </p:stCondLst>
                            <p:childTnLst>
                              <p:par>
                                <p:cTn id="35" presetID="9" presetClass="emph" presetSubtype="0" nodeType="afterEffect">
                                  <p:stCondLst>
                                    <p:cond delay="0"/>
                                  </p:stCondLst>
                                  <p:childTnLst>
                                    <p:set>
                                      <p:cBhvr>
                                        <p:cTn id="36" dur="indefinite"/>
                                        <p:tgtEl>
                                          <p:spTgt spid="32"/>
                                        </p:tgtEl>
                                        <p:attrNameLst>
                                          <p:attrName>style.opacity</p:attrName>
                                        </p:attrNameLst>
                                      </p:cBhvr>
                                      <p:to>
                                        <p:strVal val="0.5"/>
                                      </p:to>
                                    </p:set>
                                    <p:animEffect filter="image" prLst="opacity: 0.5">
                                      <p:cBhvr rctx="IE">
                                        <p:cTn id="37" dur="indefinite"/>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79" descr="图片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2539" y="2630369"/>
            <a:ext cx="5238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80" descr="1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2414" y="1758831"/>
            <a:ext cx="261937"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bwMode="auto">
          <a:xfrm>
            <a:off x="757283" y="593626"/>
            <a:ext cx="6243518" cy="3956160"/>
            <a:chOff x="200464" y="2662282"/>
            <a:chExt cx="6243199" cy="3956745"/>
          </a:xfrm>
        </p:grpSpPr>
        <p:sp>
          <p:nvSpPr>
            <p:cNvPr id="4" name="TextBox 29"/>
            <p:cNvSpPr txBox="1">
              <a:spLocks noChangeArrowheads="1"/>
            </p:cNvSpPr>
            <p:nvPr/>
          </p:nvSpPr>
          <p:spPr bwMode="auto">
            <a:xfrm>
              <a:off x="200464" y="2662282"/>
              <a:ext cx="865187" cy="40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姓名</a:t>
              </a:r>
            </a:p>
          </p:txBody>
        </p:sp>
        <p:grpSp>
          <p:nvGrpSpPr>
            <p:cNvPr id="5" name="组合 23"/>
            <p:cNvGrpSpPr/>
            <p:nvPr/>
          </p:nvGrpSpPr>
          <p:grpSpPr bwMode="auto">
            <a:xfrm>
              <a:off x="919163" y="2888663"/>
              <a:ext cx="4445000" cy="3424825"/>
              <a:chOff x="919163" y="2888663"/>
              <a:chExt cx="4445000" cy="3424825"/>
            </a:xfrm>
          </p:grpSpPr>
          <p:pic>
            <p:nvPicPr>
              <p:cNvPr id="23" name="Picture 65" descr="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9163" y="2888663"/>
                <a:ext cx="4392612" cy="342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Line 28"/>
              <p:cNvSpPr>
                <a:spLocks noChangeShapeType="1"/>
              </p:cNvSpPr>
              <p:nvPr/>
            </p:nvSpPr>
            <p:spPr bwMode="auto">
              <a:xfrm>
                <a:off x="5003800" y="6299795"/>
                <a:ext cx="360363" cy="0"/>
              </a:xfrm>
              <a:prstGeom prst="line">
                <a:avLst/>
              </a:prstGeom>
              <a:noFill/>
              <a:ln w="12700">
                <a:solidFill>
                  <a:srgbClr val="0091BB"/>
                </a:solidFill>
                <a:round/>
                <a:tailEnd type="triangle" w="med" len="med"/>
              </a:ln>
              <a:extLst>
                <a:ext uri="{909E8E84-426E-40DD-AFC4-6F175D3DCCD1}">
                  <a14:hiddenFill xmlns:a14="http://schemas.microsoft.com/office/drawing/2010/main">
                    <a:noFill/>
                  </a14:hiddenFill>
                </a:ext>
              </a:extLst>
            </p:spPr>
            <p:txBody>
              <a:bodyPr/>
              <a:lstStyle/>
              <a:p>
                <a:endParaRPr lang="zh-CN" altLang="en-US">
                  <a:latin typeface="Times New Roman" panose="02020603050405020304" pitchFamily="18" charset="0"/>
                  <a:cs typeface="Times New Roman" panose="02020603050405020304" pitchFamily="18" charset="0"/>
                </a:endParaRPr>
              </a:p>
            </p:txBody>
          </p:sp>
        </p:grpSp>
        <p:sp>
          <p:nvSpPr>
            <p:cNvPr id="6" name="TextBox 29"/>
            <p:cNvSpPr txBox="1">
              <a:spLocks noChangeArrowheads="1"/>
            </p:cNvSpPr>
            <p:nvPr/>
          </p:nvSpPr>
          <p:spPr bwMode="auto">
            <a:xfrm>
              <a:off x="5076825" y="6276296"/>
              <a:ext cx="136683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b="1">
                  <a:latin typeface="Times New Roman" panose="02020603050405020304" pitchFamily="18" charset="0"/>
                  <a:ea typeface="黑体" panose="02010609060101010101" pitchFamily="49" charset="-122"/>
                  <a:cs typeface="Times New Roman" panose="02020603050405020304" pitchFamily="18" charset="0"/>
                </a:rPr>
                <a:t>数量</a:t>
              </a:r>
              <a:r>
                <a:rPr lang="zh-CN" altLang="en-US" sz="1000" b="1">
                  <a:latin typeface="Times New Roman" panose="02020603050405020304" pitchFamily="18" charset="0"/>
                  <a:ea typeface="黑体" panose="02010609060101010101" pitchFamily="49" charset="-122"/>
                  <a:cs typeface="Times New Roman" panose="02020603050405020304" pitchFamily="18" charset="0"/>
                </a:rPr>
                <a:t> </a:t>
              </a:r>
              <a:r>
                <a:rPr lang="en-US" altLang="zh-CN" sz="1600" b="1">
                  <a:latin typeface="Times New Roman" panose="02020603050405020304" pitchFamily="18" charset="0"/>
                  <a:ea typeface="黑体" panose="02010609060101010101" pitchFamily="49" charset="-122"/>
                  <a:cs typeface="Times New Roman" panose="02020603050405020304" pitchFamily="18" charset="0"/>
                </a:rPr>
                <a:t>/</a:t>
              </a:r>
              <a:r>
                <a:rPr lang="en-US" altLang="zh-CN" sz="1000" b="1">
                  <a:latin typeface="Times New Roman" panose="02020603050405020304" pitchFamily="18" charset="0"/>
                  <a:ea typeface="黑体" panose="02010609060101010101" pitchFamily="49" charset="-122"/>
                  <a:cs typeface="Times New Roman" panose="02020603050405020304" pitchFamily="18" charset="0"/>
                </a:rPr>
                <a:t> </a:t>
              </a:r>
              <a:r>
                <a:rPr lang="zh-CN" altLang="en-US" sz="1600" b="1">
                  <a:latin typeface="Times New Roman" panose="02020603050405020304" pitchFamily="18" charset="0"/>
                  <a:ea typeface="黑体" panose="02010609060101010101" pitchFamily="49" charset="-122"/>
                  <a:cs typeface="Times New Roman" panose="02020603050405020304" pitchFamily="18" charset="0"/>
                </a:rPr>
                <a:t>个</a:t>
              </a:r>
            </a:p>
          </p:txBody>
        </p:sp>
        <p:sp>
          <p:nvSpPr>
            <p:cNvPr id="7" name="TextBox 29"/>
            <p:cNvSpPr txBox="1">
              <a:spLocks noChangeArrowheads="1"/>
            </p:cNvSpPr>
            <p:nvPr/>
          </p:nvSpPr>
          <p:spPr bwMode="auto">
            <a:xfrm>
              <a:off x="8080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0</a:t>
              </a:r>
            </a:p>
          </p:txBody>
        </p:sp>
        <p:sp>
          <p:nvSpPr>
            <p:cNvPr id="8" name="TextBox 29"/>
            <p:cNvSpPr txBox="1">
              <a:spLocks noChangeArrowheads="1"/>
            </p:cNvSpPr>
            <p:nvPr/>
          </p:nvSpPr>
          <p:spPr bwMode="auto">
            <a:xfrm>
              <a:off x="132238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2</a:t>
              </a:r>
            </a:p>
          </p:txBody>
        </p:sp>
        <p:sp>
          <p:nvSpPr>
            <p:cNvPr id="9" name="TextBox 29"/>
            <p:cNvSpPr txBox="1">
              <a:spLocks noChangeArrowheads="1"/>
            </p:cNvSpPr>
            <p:nvPr/>
          </p:nvSpPr>
          <p:spPr bwMode="auto">
            <a:xfrm>
              <a:off x="1052513"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a:t>
              </a:r>
            </a:p>
          </p:txBody>
        </p:sp>
        <p:sp>
          <p:nvSpPr>
            <p:cNvPr id="10" name="TextBox 29"/>
            <p:cNvSpPr txBox="1">
              <a:spLocks noChangeArrowheads="1"/>
            </p:cNvSpPr>
            <p:nvPr/>
          </p:nvSpPr>
          <p:spPr bwMode="auto">
            <a:xfrm>
              <a:off x="23828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6</a:t>
              </a:r>
            </a:p>
          </p:txBody>
        </p:sp>
        <p:sp>
          <p:nvSpPr>
            <p:cNvPr id="11" name="TextBox 29"/>
            <p:cNvSpPr txBox="1">
              <a:spLocks noChangeArrowheads="1"/>
            </p:cNvSpPr>
            <p:nvPr/>
          </p:nvSpPr>
          <p:spPr bwMode="auto">
            <a:xfrm>
              <a:off x="1590675"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3</a:t>
              </a:r>
            </a:p>
          </p:txBody>
        </p:sp>
        <p:sp>
          <p:nvSpPr>
            <p:cNvPr id="12" name="TextBox 29"/>
            <p:cNvSpPr txBox="1">
              <a:spLocks noChangeArrowheads="1"/>
            </p:cNvSpPr>
            <p:nvPr/>
          </p:nvSpPr>
          <p:spPr bwMode="auto">
            <a:xfrm>
              <a:off x="183515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4</a:t>
              </a:r>
            </a:p>
          </p:txBody>
        </p:sp>
        <p:sp>
          <p:nvSpPr>
            <p:cNvPr id="13" name="TextBox 29"/>
            <p:cNvSpPr txBox="1">
              <a:spLocks noChangeArrowheads="1"/>
            </p:cNvSpPr>
            <p:nvPr/>
          </p:nvSpPr>
          <p:spPr bwMode="auto">
            <a:xfrm>
              <a:off x="211455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5</a:t>
              </a:r>
            </a:p>
          </p:txBody>
        </p:sp>
        <p:sp>
          <p:nvSpPr>
            <p:cNvPr id="14" name="TextBox 29"/>
            <p:cNvSpPr txBox="1">
              <a:spLocks noChangeArrowheads="1"/>
            </p:cNvSpPr>
            <p:nvPr/>
          </p:nvSpPr>
          <p:spPr bwMode="auto">
            <a:xfrm>
              <a:off x="2636838"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7</a:t>
              </a:r>
            </a:p>
          </p:txBody>
        </p:sp>
        <p:sp>
          <p:nvSpPr>
            <p:cNvPr id="15" name="TextBox 29"/>
            <p:cNvSpPr txBox="1">
              <a:spLocks noChangeArrowheads="1"/>
            </p:cNvSpPr>
            <p:nvPr/>
          </p:nvSpPr>
          <p:spPr bwMode="auto">
            <a:xfrm>
              <a:off x="2906713"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8</a:t>
              </a:r>
            </a:p>
          </p:txBody>
        </p:sp>
        <p:sp>
          <p:nvSpPr>
            <p:cNvPr id="16" name="TextBox 29"/>
            <p:cNvSpPr txBox="1">
              <a:spLocks noChangeArrowheads="1"/>
            </p:cNvSpPr>
            <p:nvPr/>
          </p:nvSpPr>
          <p:spPr bwMode="auto">
            <a:xfrm>
              <a:off x="36449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dirty="0">
                  <a:latin typeface="Times New Roman" panose="02020603050405020304" pitchFamily="18" charset="0"/>
                  <a:ea typeface="楷体_GB2312" pitchFamily="49" charset="-122"/>
                  <a:cs typeface="Times New Roman" panose="02020603050405020304" pitchFamily="18" charset="0"/>
                </a:rPr>
                <a:t>11</a:t>
              </a:r>
            </a:p>
          </p:txBody>
        </p:sp>
        <p:sp>
          <p:nvSpPr>
            <p:cNvPr id="17" name="TextBox 29"/>
            <p:cNvSpPr txBox="1">
              <a:spLocks noChangeArrowheads="1"/>
            </p:cNvSpPr>
            <p:nvPr/>
          </p:nvSpPr>
          <p:spPr bwMode="auto">
            <a:xfrm>
              <a:off x="3367088" y="6280423"/>
              <a:ext cx="431800"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10</a:t>
              </a:r>
            </a:p>
          </p:txBody>
        </p:sp>
        <p:sp>
          <p:nvSpPr>
            <p:cNvPr id="18" name="TextBox 29"/>
            <p:cNvSpPr txBox="1">
              <a:spLocks noChangeArrowheads="1"/>
            </p:cNvSpPr>
            <p:nvPr/>
          </p:nvSpPr>
          <p:spPr bwMode="auto">
            <a:xfrm>
              <a:off x="3175000" y="6280423"/>
              <a:ext cx="288925"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9</a:t>
              </a:r>
            </a:p>
          </p:txBody>
        </p:sp>
        <p:sp>
          <p:nvSpPr>
            <p:cNvPr id="19" name="TextBox 29"/>
            <p:cNvSpPr txBox="1">
              <a:spLocks noChangeArrowheads="1"/>
            </p:cNvSpPr>
            <p:nvPr/>
          </p:nvSpPr>
          <p:spPr bwMode="auto">
            <a:xfrm>
              <a:off x="39243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12</a:t>
              </a:r>
            </a:p>
          </p:txBody>
        </p:sp>
        <p:sp>
          <p:nvSpPr>
            <p:cNvPr id="20" name="TextBox 29"/>
            <p:cNvSpPr txBox="1">
              <a:spLocks noChangeArrowheads="1"/>
            </p:cNvSpPr>
            <p:nvPr/>
          </p:nvSpPr>
          <p:spPr bwMode="auto">
            <a:xfrm>
              <a:off x="4187825"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13</a:t>
              </a:r>
            </a:p>
          </p:txBody>
        </p:sp>
        <p:sp>
          <p:nvSpPr>
            <p:cNvPr id="21" name="TextBox 29"/>
            <p:cNvSpPr txBox="1">
              <a:spLocks noChangeArrowheads="1"/>
            </p:cNvSpPr>
            <p:nvPr/>
          </p:nvSpPr>
          <p:spPr bwMode="auto">
            <a:xfrm>
              <a:off x="4446588" y="6280423"/>
              <a:ext cx="433387"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14</a:t>
              </a:r>
            </a:p>
          </p:txBody>
        </p:sp>
        <p:sp>
          <p:nvSpPr>
            <p:cNvPr id="22" name="TextBox 29"/>
            <p:cNvSpPr txBox="1">
              <a:spLocks noChangeArrowheads="1"/>
            </p:cNvSpPr>
            <p:nvPr/>
          </p:nvSpPr>
          <p:spPr bwMode="auto">
            <a:xfrm>
              <a:off x="4711700" y="6280423"/>
              <a:ext cx="433388" cy="33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b="1">
                  <a:latin typeface="Times New Roman" panose="02020603050405020304" pitchFamily="18" charset="0"/>
                  <a:ea typeface="楷体_GB2312" pitchFamily="49" charset="-122"/>
                  <a:cs typeface="Times New Roman" panose="02020603050405020304" pitchFamily="18" charset="0"/>
                </a:rPr>
                <a:t>15</a:t>
              </a:r>
            </a:p>
          </p:txBody>
        </p:sp>
      </p:grpSp>
      <p:grpSp>
        <p:nvGrpSpPr>
          <p:cNvPr id="2" name="组合 1"/>
          <p:cNvGrpSpPr/>
          <p:nvPr/>
        </p:nvGrpSpPr>
        <p:grpSpPr>
          <a:xfrm>
            <a:off x="755576" y="936507"/>
            <a:ext cx="4175125" cy="3292475"/>
            <a:chOff x="755576" y="936507"/>
            <a:chExt cx="4175125" cy="3292475"/>
          </a:xfrm>
        </p:grpSpPr>
        <p:pic>
          <p:nvPicPr>
            <p:cNvPr id="26" name="Picture 64" descr="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1389" y="936507"/>
              <a:ext cx="3371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71" descr="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1389" y="1744544"/>
              <a:ext cx="31242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62" descr="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1389" y="2620844"/>
              <a:ext cx="28559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8" descr="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1389" y="3460632"/>
              <a:ext cx="337185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Line 66"/>
            <p:cNvSpPr>
              <a:spLocks noChangeShapeType="1"/>
            </p:cNvSpPr>
            <p:nvPr/>
          </p:nvSpPr>
          <p:spPr bwMode="auto">
            <a:xfrm flipH="1">
              <a:off x="4921176" y="949207"/>
              <a:ext cx="9525" cy="3279775"/>
            </a:xfrm>
            <a:prstGeom prst="line">
              <a:avLst/>
            </a:prstGeom>
            <a:noFill/>
            <a:ln w="28575">
              <a:solidFill>
                <a:srgbClr val="E96678"/>
              </a:solidFill>
              <a:prstDash val="sysDash"/>
              <a:round/>
            </a:ln>
            <a:extLst>
              <a:ext uri="{909E8E84-426E-40DD-AFC4-6F175D3DCCD1}">
                <a14:hiddenFill xmlns:a14="http://schemas.microsoft.com/office/drawing/2010/main">
                  <a:noFill/>
                </a14:hiddenFill>
              </a:ext>
            </a:extLst>
          </p:spPr>
          <p:txBody>
            <a:bodyPr/>
            <a:lstStyle/>
            <a:p>
              <a:endParaRPr lang="zh-CN" altLang="en-US"/>
            </a:p>
          </p:txBody>
        </p:sp>
        <p:sp>
          <p:nvSpPr>
            <p:cNvPr id="34" name="TextBox 2"/>
            <p:cNvSpPr txBox="1">
              <a:spLocks noChangeArrowheads="1"/>
            </p:cNvSpPr>
            <p:nvPr/>
          </p:nvSpPr>
          <p:spPr bwMode="auto">
            <a:xfrm>
              <a:off x="755576" y="1058744"/>
              <a:ext cx="86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黑体" panose="02010609060101010101" pitchFamily="49" charset="-122"/>
                  <a:ea typeface="黑体" panose="02010609060101010101" pitchFamily="49" charset="-122"/>
                </a:rPr>
                <a:t>小红</a:t>
              </a:r>
            </a:p>
          </p:txBody>
        </p:sp>
        <p:sp>
          <p:nvSpPr>
            <p:cNvPr id="35" name="TextBox 18"/>
            <p:cNvSpPr txBox="1">
              <a:spLocks noChangeArrowheads="1"/>
            </p:cNvSpPr>
            <p:nvPr/>
          </p:nvSpPr>
          <p:spPr bwMode="auto">
            <a:xfrm>
              <a:off x="755576" y="1868369"/>
              <a:ext cx="86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黑体" panose="02010609060101010101" pitchFamily="49" charset="-122"/>
                  <a:ea typeface="黑体" panose="02010609060101010101" pitchFamily="49" charset="-122"/>
                </a:rPr>
                <a:t>小兰</a:t>
              </a:r>
            </a:p>
          </p:txBody>
        </p:sp>
        <p:sp>
          <p:nvSpPr>
            <p:cNvPr id="36" name="TextBox 19"/>
            <p:cNvSpPr txBox="1">
              <a:spLocks noChangeArrowheads="1"/>
            </p:cNvSpPr>
            <p:nvPr/>
          </p:nvSpPr>
          <p:spPr bwMode="auto">
            <a:xfrm>
              <a:off x="800026" y="2731969"/>
              <a:ext cx="86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黑体" panose="02010609060101010101" pitchFamily="49" charset="-122"/>
                  <a:ea typeface="黑体" panose="02010609060101010101" pitchFamily="49" charset="-122"/>
                </a:rPr>
                <a:t>小亮</a:t>
              </a:r>
            </a:p>
          </p:txBody>
        </p:sp>
        <p:sp>
          <p:nvSpPr>
            <p:cNvPr id="37" name="TextBox 20"/>
            <p:cNvSpPr txBox="1">
              <a:spLocks noChangeArrowheads="1"/>
            </p:cNvSpPr>
            <p:nvPr/>
          </p:nvSpPr>
          <p:spPr bwMode="auto">
            <a:xfrm>
              <a:off x="800026" y="3616207"/>
              <a:ext cx="86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2000" b="1">
                  <a:latin typeface="黑体" panose="02010609060101010101" pitchFamily="49" charset="-122"/>
                  <a:ea typeface="黑体" panose="02010609060101010101" pitchFamily="49" charset="-122"/>
                </a:rPr>
                <a:t>小明</a:t>
              </a:r>
            </a:p>
          </p:txBody>
        </p:sp>
      </p:grpSp>
      <p:pic>
        <p:nvPicPr>
          <p:cNvPr id="43" name="Picture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2280" y="3003798"/>
            <a:ext cx="128997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对话气泡: 圆角矩形 44"/>
          <p:cNvSpPr/>
          <p:nvPr/>
        </p:nvSpPr>
        <p:spPr bwMode="auto">
          <a:xfrm>
            <a:off x="5436097" y="1203598"/>
            <a:ext cx="3384376" cy="1759841"/>
          </a:xfrm>
          <a:prstGeom prst="wedgeRoundRectCallout">
            <a:avLst>
              <a:gd name="adj1" fmla="val -4279"/>
              <a:gd name="adj2" fmla="val 63673"/>
              <a:gd name="adj3" fmla="val 16667"/>
            </a:avLst>
          </a:prstGeom>
          <a:solidFill>
            <a:srgbClr val="FFFFFF"/>
          </a:solidFill>
          <a:ln w="28575">
            <a:solidFill>
              <a:schemeClr val="tx1"/>
            </a:solidFill>
            <a:miter lim="800000"/>
          </a:ln>
          <a:effectLst>
            <a:outerShdw dist="38100" dir="13500000" sx="101000" sy="101000" algn="br" rotWithShape="0">
              <a:srgbClr val="ACACAC">
                <a:alpha val="90000"/>
              </a:srgbClr>
            </a:outerShdw>
          </a:effectLst>
        </p:spPr>
        <p:txBody>
          <a:bodyPr rtlCol="0" anchor="ctr"/>
          <a:lstStyle/>
          <a:p>
            <a:pPr>
              <a:spcBef>
                <a:spcPct val="20000"/>
              </a:spcBef>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通过</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移多补少</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可以看出平均每人收集了</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13</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个。</a:t>
            </a:r>
          </a:p>
        </p:txBody>
      </p:sp>
      <p:pic>
        <p:nvPicPr>
          <p:cNvPr id="30" name="Picture 74" descr="13"/>
          <p:cNvPicPr>
            <a:picLocks noChangeAspect="1" noChangeArrowheads="1"/>
          </p:cNvPicPr>
          <p:nvPr/>
        </p:nvPicPr>
        <p:blipFill>
          <a:blip r:embed="rId10" cstate="print">
            <a:alphaModFix amt="50000"/>
            <a:extLst>
              <a:ext uri="{28A0092B-C50C-407E-A947-70E740481C1C}">
                <a14:useLocalDpi xmlns:a14="http://schemas.microsoft.com/office/drawing/2010/main" val="0"/>
              </a:ext>
            </a:extLst>
          </a:blip>
          <a:srcRect/>
          <a:stretch>
            <a:fillRect/>
          </a:stretch>
        </p:blipFill>
        <p:spPr bwMode="auto">
          <a:xfrm>
            <a:off x="4957689" y="936507"/>
            <a:ext cx="227012"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6" descr="11 - 副本"/>
          <p:cNvPicPr>
            <a:picLocks noChangeAspect="1" noChangeArrowheads="1"/>
          </p:cNvPicPr>
          <p:nvPr/>
        </p:nvPicPr>
        <p:blipFill>
          <a:blip r:embed="rId11">
            <a:alphaModFix amt="50000"/>
            <a:extLst>
              <a:ext uri="{28A0092B-C50C-407E-A947-70E740481C1C}">
                <a14:useLocalDpi xmlns:a14="http://schemas.microsoft.com/office/drawing/2010/main" val="0"/>
              </a:ext>
            </a:extLst>
          </a:blip>
          <a:srcRect/>
          <a:stretch>
            <a:fillRect/>
          </a:stretch>
        </p:blipFill>
        <p:spPr bwMode="auto">
          <a:xfrm>
            <a:off x="4940226" y="3476507"/>
            <a:ext cx="4953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right)">
                                      <p:cBhvr>
                                        <p:cTn id="7" dur="500"/>
                                        <p:tgtEl>
                                          <p:spTgt spid="4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951820" y="407415"/>
            <a:ext cx="3240360" cy="663643"/>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还有别的办法吗？</a:t>
            </a:r>
          </a:p>
        </p:txBody>
      </p:sp>
      <p:sp>
        <p:nvSpPr>
          <p:cNvPr id="13" name="任意多边形: 形状 12"/>
          <p:cNvSpPr/>
          <p:nvPr/>
        </p:nvSpPr>
        <p:spPr bwMode="auto">
          <a:xfrm>
            <a:off x="1025550" y="365867"/>
            <a:ext cx="1872210" cy="733028"/>
          </a:xfrm>
          <a:custGeom>
            <a:avLst/>
            <a:gdLst>
              <a:gd name="connsiteX0" fmla="*/ 360040 w 1783240"/>
              <a:gd name="connsiteY0" fmla="*/ 0 h 733028"/>
              <a:gd name="connsiteX1" fmla="*/ 614627 w 1783240"/>
              <a:gd name="connsiteY1" fmla="*/ 105453 h 733028"/>
              <a:gd name="connsiteX2" fmla="*/ 631172 w 1783240"/>
              <a:gd name="connsiteY2" fmla="*/ 125505 h 733028"/>
              <a:gd name="connsiteX3" fmla="*/ 637033 w 1783240"/>
              <a:gd name="connsiteY3" fmla="*/ 118401 h 733028"/>
              <a:gd name="connsiteX4" fmla="*/ 891620 w 1783240"/>
              <a:gd name="connsiteY4" fmla="*/ 12948 h 733028"/>
              <a:gd name="connsiteX5" fmla="*/ 1146207 w 1783240"/>
              <a:gd name="connsiteY5" fmla="*/ 118401 h 733028"/>
              <a:gd name="connsiteX6" fmla="*/ 1157410 w 1783240"/>
              <a:gd name="connsiteY6" fmla="*/ 131979 h 733028"/>
              <a:gd name="connsiteX7" fmla="*/ 1168613 w 1783240"/>
              <a:gd name="connsiteY7" fmla="*/ 118401 h 733028"/>
              <a:gd name="connsiteX8" fmla="*/ 1423200 w 1783240"/>
              <a:gd name="connsiteY8" fmla="*/ 12948 h 733028"/>
              <a:gd name="connsiteX9" fmla="*/ 1783240 w 1783240"/>
              <a:gd name="connsiteY9" fmla="*/ 372988 h 733028"/>
              <a:gd name="connsiteX10" fmla="*/ 1423200 w 1783240"/>
              <a:gd name="connsiteY10" fmla="*/ 733028 h 733028"/>
              <a:gd name="connsiteX11" fmla="*/ 1168613 w 1783240"/>
              <a:gd name="connsiteY11" fmla="*/ 627575 h 733028"/>
              <a:gd name="connsiteX12" fmla="*/ 1157410 w 1783240"/>
              <a:gd name="connsiteY12" fmla="*/ 613997 h 733028"/>
              <a:gd name="connsiteX13" fmla="*/ 1146207 w 1783240"/>
              <a:gd name="connsiteY13" fmla="*/ 627575 h 733028"/>
              <a:gd name="connsiteX14" fmla="*/ 891620 w 1783240"/>
              <a:gd name="connsiteY14" fmla="*/ 733028 h 733028"/>
              <a:gd name="connsiteX15" fmla="*/ 637033 w 1783240"/>
              <a:gd name="connsiteY15" fmla="*/ 627575 h 733028"/>
              <a:gd name="connsiteX16" fmla="*/ 620489 w 1783240"/>
              <a:gd name="connsiteY16" fmla="*/ 607523 h 733028"/>
              <a:gd name="connsiteX17" fmla="*/ 614627 w 1783240"/>
              <a:gd name="connsiteY17" fmla="*/ 614627 h 733028"/>
              <a:gd name="connsiteX18" fmla="*/ 360040 w 1783240"/>
              <a:gd name="connsiteY18" fmla="*/ 720080 h 733028"/>
              <a:gd name="connsiteX19" fmla="*/ 0 w 1783240"/>
              <a:gd name="connsiteY19" fmla="*/ 360040 h 733028"/>
              <a:gd name="connsiteX20" fmla="*/ 360040 w 1783240"/>
              <a:gd name="connsiteY20" fmla="*/ 0 h 73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83240" h="733028">
                <a:moveTo>
                  <a:pt x="360040" y="0"/>
                </a:moveTo>
                <a:cubicBezTo>
                  <a:pt x="459462" y="0"/>
                  <a:pt x="549473" y="40299"/>
                  <a:pt x="614627" y="105453"/>
                </a:cubicBezTo>
                <a:lnTo>
                  <a:pt x="631172" y="125505"/>
                </a:lnTo>
                <a:lnTo>
                  <a:pt x="637033" y="118401"/>
                </a:lnTo>
                <a:cubicBezTo>
                  <a:pt x="702188" y="53247"/>
                  <a:pt x="792198" y="12948"/>
                  <a:pt x="891620" y="12948"/>
                </a:cubicBezTo>
                <a:cubicBezTo>
                  <a:pt x="991043" y="12948"/>
                  <a:pt x="1081053" y="53247"/>
                  <a:pt x="1146207" y="118401"/>
                </a:cubicBezTo>
                <a:lnTo>
                  <a:pt x="1157410" y="131979"/>
                </a:lnTo>
                <a:lnTo>
                  <a:pt x="1168613" y="118401"/>
                </a:lnTo>
                <a:cubicBezTo>
                  <a:pt x="1233768" y="53247"/>
                  <a:pt x="1323778" y="12948"/>
                  <a:pt x="1423200" y="12948"/>
                </a:cubicBezTo>
                <a:cubicBezTo>
                  <a:pt x="1622045" y="12948"/>
                  <a:pt x="1783240" y="174143"/>
                  <a:pt x="1783240" y="372988"/>
                </a:cubicBezTo>
                <a:cubicBezTo>
                  <a:pt x="1783240" y="571833"/>
                  <a:pt x="1622045" y="733028"/>
                  <a:pt x="1423200" y="733028"/>
                </a:cubicBezTo>
                <a:cubicBezTo>
                  <a:pt x="1323778" y="733028"/>
                  <a:pt x="1233768" y="692729"/>
                  <a:pt x="1168613" y="627575"/>
                </a:cubicBezTo>
                <a:lnTo>
                  <a:pt x="1157410" y="613997"/>
                </a:lnTo>
                <a:lnTo>
                  <a:pt x="1146207" y="627575"/>
                </a:lnTo>
                <a:cubicBezTo>
                  <a:pt x="1081053" y="692729"/>
                  <a:pt x="991043" y="733028"/>
                  <a:pt x="891620" y="733028"/>
                </a:cubicBezTo>
                <a:cubicBezTo>
                  <a:pt x="792198" y="733028"/>
                  <a:pt x="702188" y="692729"/>
                  <a:pt x="637033" y="627575"/>
                </a:cubicBezTo>
                <a:lnTo>
                  <a:pt x="620489" y="607523"/>
                </a:lnTo>
                <a:lnTo>
                  <a:pt x="614627" y="614627"/>
                </a:lnTo>
                <a:cubicBezTo>
                  <a:pt x="549473" y="679781"/>
                  <a:pt x="459462" y="720080"/>
                  <a:pt x="360040" y="720080"/>
                </a:cubicBezTo>
                <a:cubicBezTo>
                  <a:pt x="161195" y="720080"/>
                  <a:pt x="0" y="558885"/>
                  <a:pt x="0" y="360040"/>
                </a:cubicBezTo>
                <a:cubicBezTo>
                  <a:pt x="0" y="161195"/>
                  <a:pt x="161195" y="0"/>
                  <a:pt x="360040" y="0"/>
                </a:cubicBezTo>
                <a:close/>
              </a:path>
            </a:pathLst>
          </a:custGeom>
          <a:solidFill>
            <a:srgbClr val="FBE5D7"/>
          </a:solidFill>
          <a:ln w="28575">
            <a:solidFill>
              <a:srgbClr val="F0B09D"/>
            </a:solidFill>
            <a:miter lim="800000"/>
          </a:ln>
          <a:effectLst>
            <a:outerShdw blurRad="50800" dist="38100" dir="2700000" sx="102000" sy="102000" algn="tl" rotWithShape="0">
              <a:srgbClr val="ACACAC"/>
            </a:outerShdw>
          </a:effectLst>
        </p:spPr>
        <p:txBody>
          <a:bodyPr rtlCol="0" anchor="ctr"/>
          <a:lstStyle/>
          <a:p>
            <a:pPr algn="just" eaLnBrk="1" hangingPunct="1">
              <a:spcBef>
                <a:spcPct val="20000"/>
              </a:spcBef>
              <a:buFont typeface="Arial" panose="020B0604020202020204" pitchFamily="34" charset="0"/>
              <a:buNone/>
            </a:pPr>
            <a:r>
              <a:rPr lang="zh-CN" altLang="en-US" sz="3200" b="1" dirty="0">
                <a:solidFill>
                  <a:srgbClr val="FF0000"/>
                </a:solidFill>
                <a:latin typeface="幼圆" panose="02010509060101010101" pitchFamily="49" charset="-122"/>
                <a:ea typeface="幼圆" panose="02010509060101010101" pitchFamily="49" charset="-122"/>
              </a:rPr>
              <a:t>想 一 想</a:t>
            </a:r>
          </a:p>
        </p:txBody>
      </p:sp>
      <p:grpSp>
        <p:nvGrpSpPr>
          <p:cNvPr id="25" name="组合 24"/>
          <p:cNvGrpSpPr/>
          <p:nvPr/>
        </p:nvGrpSpPr>
        <p:grpSpPr>
          <a:xfrm>
            <a:off x="395536" y="1333735"/>
            <a:ext cx="8064523" cy="2104160"/>
            <a:chOff x="395536" y="1240173"/>
            <a:chExt cx="8064523" cy="2104160"/>
          </a:xfrm>
        </p:grpSpPr>
        <p:sp>
          <p:nvSpPr>
            <p:cNvPr id="14" name="对话气泡: 圆角矩形 13"/>
            <p:cNvSpPr/>
            <p:nvPr/>
          </p:nvSpPr>
          <p:spPr bwMode="auto">
            <a:xfrm>
              <a:off x="1907704" y="1240173"/>
              <a:ext cx="6552355" cy="1738783"/>
            </a:xfrm>
            <a:prstGeom prst="wedgeRoundRectCallout">
              <a:avLst>
                <a:gd name="adj1" fmla="val -55993"/>
                <a:gd name="adj2" fmla="val 30754"/>
                <a:gd name="adj3" fmla="val 16667"/>
              </a:avLst>
            </a:prstGeom>
            <a:solidFill>
              <a:srgbClr val="FFFFFF"/>
            </a:solidFill>
            <a:ln w="28575">
              <a:solidFill>
                <a:schemeClr val="tx1"/>
              </a:solidFill>
              <a:miter lim="800000"/>
            </a:ln>
            <a:effectLst>
              <a:outerShdw blurRad="50800" dist="38100" dir="2700000" sx="102000" sy="102000" algn="tl" rotWithShape="0">
                <a:srgbClr val="ACACAC"/>
              </a:outerShdw>
            </a:effectLst>
          </p:spPr>
          <p:txBody>
            <a:bodyPr rtlCol="0" anchor="ctr"/>
            <a:lstStyle/>
            <a:p>
              <a:pPr>
                <a:spcBef>
                  <a:spcPct val="20000"/>
                </a:spcBef>
              </a:pPr>
              <a:r>
                <a:rPr lang="zh-CN" altLang="en-US" sz="3200" b="1" dirty="0">
                  <a:latin typeface="楷体" panose="02010609060101010101" pitchFamily="49" charset="-122"/>
                  <a:ea typeface="楷体" panose="02010609060101010101" pitchFamily="49" charset="-122"/>
                </a:rPr>
                <a:t>要使每人收集的空水瓶数量同样多，可以先把该小队收集的空水瓶的</a:t>
              </a:r>
              <a:r>
                <a:rPr lang="zh-CN" altLang="en-US" sz="3200" b="1" dirty="0">
                  <a:solidFill>
                    <a:srgbClr val="FF0000"/>
                  </a:solidFill>
                  <a:latin typeface="楷体" panose="02010609060101010101" pitchFamily="49" charset="-122"/>
                  <a:ea typeface="楷体" panose="02010609060101010101" pitchFamily="49" charset="-122"/>
                </a:rPr>
                <a:t>总数量</a:t>
              </a:r>
              <a:r>
                <a:rPr lang="zh-CN" altLang="en-US" sz="3200" b="1" dirty="0">
                  <a:latin typeface="楷体" panose="02010609060101010101" pitchFamily="49" charset="-122"/>
                  <a:ea typeface="楷体" panose="02010609060101010101" pitchFamily="49" charset="-122"/>
                </a:rPr>
                <a:t>求出来。</a:t>
              </a:r>
            </a:p>
          </p:txBody>
        </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1902124"/>
              <a:ext cx="868603" cy="1442209"/>
            </a:xfrm>
            <a:prstGeom prst="rect">
              <a:avLst/>
            </a:prstGeom>
          </p:spPr>
        </p:pic>
      </p:grpSp>
      <p:grpSp>
        <p:nvGrpSpPr>
          <p:cNvPr id="26" name="组合 25"/>
          <p:cNvGrpSpPr/>
          <p:nvPr/>
        </p:nvGrpSpPr>
        <p:grpSpPr>
          <a:xfrm>
            <a:off x="1709831" y="3291830"/>
            <a:ext cx="7286324" cy="1442209"/>
            <a:chOff x="1674684" y="3407203"/>
            <a:chExt cx="7286324" cy="1442209"/>
          </a:xfrm>
        </p:grpSpPr>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9181" y="3407203"/>
              <a:ext cx="1471827" cy="1442209"/>
            </a:xfrm>
            <a:prstGeom prst="rect">
              <a:avLst/>
            </a:prstGeom>
          </p:spPr>
        </p:pic>
        <p:sp>
          <p:nvSpPr>
            <p:cNvPr id="20" name="对话气泡: 圆角矩形 19"/>
            <p:cNvSpPr/>
            <p:nvPr/>
          </p:nvSpPr>
          <p:spPr bwMode="auto">
            <a:xfrm>
              <a:off x="1674684" y="3709157"/>
              <a:ext cx="5670481" cy="709764"/>
            </a:xfrm>
            <a:prstGeom prst="wedgeRoundRectCallout">
              <a:avLst>
                <a:gd name="adj1" fmla="val 55091"/>
                <a:gd name="adj2" fmla="val 41502"/>
                <a:gd name="adj3" fmla="val 16667"/>
              </a:avLst>
            </a:prstGeom>
            <a:solidFill>
              <a:srgbClr val="FFFFFF"/>
            </a:solidFill>
            <a:ln w="28575">
              <a:solidFill>
                <a:schemeClr val="tx1"/>
              </a:solidFill>
              <a:miter lim="800000"/>
            </a:ln>
            <a:effectLst>
              <a:outerShdw dist="38100" dir="13500000" sx="101000" sy="101000" algn="br" rotWithShape="0">
                <a:srgbClr val="ACACAC">
                  <a:alpha val="90000"/>
                </a:srgbClr>
              </a:outerShdw>
            </a:effectLst>
          </p:spPr>
          <p:txBody>
            <a:bodyPr rtlCol="0" anchor="ctr"/>
            <a:lstStyle/>
            <a:p>
              <a:pPr>
                <a:spcBef>
                  <a:spcPct val="20000"/>
                </a:spcBef>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再平均</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分成</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4</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份</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求</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1</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份</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是多少。</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bwMode="auto">
          <a:xfrm>
            <a:off x="2123728" y="1071975"/>
            <a:ext cx="5544616" cy="638583"/>
          </a:xfrm>
          <a:prstGeom prst="rect">
            <a:avLst/>
          </a:prstGeom>
          <a:solidFill>
            <a:srgbClr val="FBE5D7"/>
          </a:solidFill>
          <a:ln w="28575">
            <a:solidFill>
              <a:srgbClr val="E8333C"/>
            </a:solidFill>
            <a:miter lim="800000"/>
          </a:ln>
          <a:effectLst>
            <a:outerShdw blurRad="50800" dist="38100" dir="2700000" sx="102000" sy="102000" algn="tl" rotWithShape="0">
              <a:srgbClr val="ACACAC"/>
            </a:outerShdw>
          </a:effectLst>
        </p:spPr>
        <p:txBody>
          <a:bodyPr rtlCol="0" anchor="ctr"/>
          <a:lstStyle/>
          <a:p>
            <a:pPr algn="l" eaLnBrk="1" hangingPunct="1">
              <a:spcBef>
                <a:spcPct val="20000"/>
              </a:spcBef>
              <a:buFont typeface="Arial" panose="020B0604020202020204" pitchFamily="34" charset="0"/>
              <a:buNone/>
            </a:pPr>
            <a:endParaRPr lang="zh-CN" altLang="en-US" sz="3200" b="1" dirty="0">
              <a:latin typeface="楷体" panose="02010609060101010101" pitchFamily="49" charset="-122"/>
              <a:ea typeface="楷体" panose="02010609060101010101" pitchFamily="49" charset="-122"/>
            </a:endParaRPr>
          </a:p>
        </p:txBody>
      </p:sp>
      <p:sp>
        <p:nvSpPr>
          <p:cNvPr id="2" name="文本框 1"/>
          <p:cNvSpPr txBox="1">
            <a:spLocks noChangeArrowheads="1"/>
          </p:cNvSpPr>
          <p:nvPr/>
        </p:nvSpPr>
        <p:spPr bwMode="auto">
          <a:xfrm>
            <a:off x="1835696" y="2351683"/>
            <a:ext cx="29273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en-US" altLang="zh-CN" sz="3200" b="1" dirty="0">
                <a:latin typeface="黑体" panose="02010609060101010101" pitchFamily="49" charset="-122"/>
                <a:ea typeface="黑体" panose="02010609060101010101" pitchFamily="49" charset="-122"/>
              </a:rPr>
              <a:t>(</a:t>
            </a:r>
            <a:r>
              <a:rPr lang="en-US" altLang="zh-CN" sz="3200" b="1" dirty="0">
                <a:latin typeface="Times New Roman" panose="02020603050405020304" pitchFamily="18" charset="0"/>
                <a:ea typeface="黑体" panose="02010609060101010101" pitchFamily="49" charset="-122"/>
              </a:rPr>
              <a:t>14+12+11+15</a:t>
            </a:r>
            <a:r>
              <a:rPr lang="en-US" altLang="zh-CN" sz="3200" b="1" dirty="0">
                <a:latin typeface="黑体" panose="02010609060101010101" pitchFamily="49" charset="-122"/>
                <a:ea typeface="黑体" panose="02010609060101010101" pitchFamily="49" charset="-122"/>
              </a:rPr>
              <a:t>)</a:t>
            </a:r>
          </a:p>
        </p:txBody>
      </p:sp>
      <p:sp>
        <p:nvSpPr>
          <p:cNvPr id="3" name="文本框 2"/>
          <p:cNvSpPr txBox="1">
            <a:spLocks noChangeArrowheads="1"/>
          </p:cNvSpPr>
          <p:nvPr/>
        </p:nvSpPr>
        <p:spPr bwMode="auto">
          <a:xfrm>
            <a:off x="5108749" y="2351683"/>
            <a:ext cx="473448" cy="63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en-US" altLang="zh-CN" sz="3200" b="1" dirty="0">
                <a:latin typeface="Times New Roman" panose="02020603050405020304" pitchFamily="18" charset="0"/>
                <a:ea typeface="黑体" panose="02010609060101010101" pitchFamily="49" charset="-122"/>
              </a:rPr>
              <a:t>4</a:t>
            </a:r>
          </a:p>
        </p:txBody>
      </p:sp>
      <p:sp>
        <p:nvSpPr>
          <p:cNvPr id="4" name="文本框 3"/>
          <p:cNvSpPr txBox="1">
            <a:spLocks noChangeArrowheads="1"/>
          </p:cNvSpPr>
          <p:nvPr/>
        </p:nvSpPr>
        <p:spPr bwMode="auto">
          <a:xfrm>
            <a:off x="4548118" y="2351683"/>
            <a:ext cx="635286"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a:latin typeface="黑体" panose="02010609060101010101" pitchFamily="49" charset="-122"/>
                <a:ea typeface="黑体" panose="02010609060101010101" pitchFamily="49" charset="-122"/>
              </a:rPr>
              <a:t>÷</a:t>
            </a:r>
          </a:p>
        </p:txBody>
      </p:sp>
      <p:sp>
        <p:nvSpPr>
          <p:cNvPr id="5" name="文本框 4"/>
          <p:cNvSpPr txBox="1">
            <a:spLocks noChangeArrowheads="1"/>
          </p:cNvSpPr>
          <p:nvPr/>
        </p:nvSpPr>
        <p:spPr bwMode="auto">
          <a:xfrm>
            <a:off x="1799983" y="3027958"/>
            <a:ext cx="3746500"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en-US" altLang="zh-CN" sz="3200" b="1" dirty="0">
                <a:solidFill>
                  <a:srgbClr val="0000FF"/>
                </a:solidFill>
                <a:latin typeface="黑体" panose="02010609060101010101" pitchFamily="49" charset="-122"/>
                <a:ea typeface="黑体" panose="02010609060101010101" pitchFamily="49" charset="-122"/>
              </a:rPr>
              <a:t>(</a:t>
            </a:r>
            <a:r>
              <a:rPr lang="en-US" altLang="zh-CN" sz="3200" b="1" dirty="0">
                <a:solidFill>
                  <a:srgbClr val="0000FF"/>
                </a:solidFill>
                <a:latin typeface="Times New Roman" panose="02020603050405020304" pitchFamily="18" charset="0"/>
                <a:ea typeface="黑体" panose="02010609060101010101" pitchFamily="49" charset="-122"/>
              </a:rPr>
              <a:t>14+12+11+15</a:t>
            </a:r>
            <a:r>
              <a:rPr lang="en-US" altLang="zh-CN" sz="3200" b="1" dirty="0">
                <a:solidFill>
                  <a:srgbClr val="0000FF"/>
                </a:solidFill>
                <a:latin typeface="黑体" panose="02010609060101010101" pitchFamily="49" charset="-122"/>
                <a:ea typeface="黑体" panose="02010609060101010101" pitchFamily="49" charset="-122"/>
              </a:rPr>
              <a:t>)</a:t>
            </a:r>
            <a:r>
              <a:rPr lang="zh-CN" altLang="en-US" sz="3200" b="1" dirty="0">
                <a:solidFill>
                  <a:srgbClr val="0000FF"/>
                </a:solidFill>
                <a:latin typeface="黑体" panose="02010609060101010101" pitchFamily="49" charset="-122"/>
                <a:ea typeface="黑体" panose="02010609060101010101" pitchFamily="49" charset="-122"/>
              </a:rPr>
              <a:t>÷</a:t>
            </a:r>
            <a:r>
              <a:rPr lang="en-US" altLang="zh-CN" sz="3200" b="1" dirty="0">
                <a:solidFill>
                  <a:srgbClr val="0000FF"/>
                </a:solidFill>
                <a:latin typeface="Times New Roman" panose="02020603050405020304" pitchFamily="18" charset="0"/>
                <a:ea typeface="黑体" panose="02010609060101010101" pitchFamily="49" charset="-122"/>
              </a:rPr>
              <a:t>4</a:t>
            </a:r>
          </a:p>
          <a:p>
            <a:pPr eaLnBrk="1" hangingPunct="1">
              <a:lnSpc>
                <a:spcPct val="120000"/>
              </a:lnSpc>
              <a:buFont typeface="Arial" panose="020B0604020202020204" pitchFamily="34" charset="0"/>
              <a:buNone/>
            </a:pPr>
            <a:r>
              <a:rPr lang="zh-CN" altLang="en-US" sz="3200" b="1" dirty="0">
                <a:solidFill>
                  <a:srgbClr val="0000FF"/>
                </a:solidFill>
                <a:latin typeface="黑体" panose="02010609060101010101" pitchFamily="49" charset="-122"/>
                <a:ea typeface="黑体" panose="02010609060101010101" pitchFamily="49" charset="-122"/>
              </a:rPr>
              <a:t>＝</a:t>
            </a:r>
            <a:r>
              <a:rPr lang="en-US" altLang="zh-CN" sz="3200" b="1" dirty="0">
                <a:solidFill>
                  <a:srgbClr val="0000FF"/>
                </a:solidFill>
                <a:latin typeface="Times New Roman" panose="02020603050405020304" pitchFamily="18" charset="0"/>
                <a:ea typeface="黑体" panose="02010609060101010101" pitchFamily="49" charset="-122"/>
              </a:rPr>
              <a:t>52</a:t>
            </a:r>
            <a:r>
              <a:rPr lang="zh-CN" altLang="en-US" sz="3200" b="1" dirty="0">
                <a:solidFill>
                  <a:srgbClr val="0000FF"/>
                </a:solidFill>
                <a:latin typeface="黑体" panose="02010609060101010101" pitchFamily="49" charset="-122"/>
                <a:ea typeface="黑体" panose="02010609060101010101" pitchFamily="49" charset="-122"/>
              </a:rPr>
              <a:t>÷</a:t>
            </a:r>
            <a:r>
              <a:rPr lang="en-US" altLang="zh-CN" sz="3200" b="1" dirty="0">
                <a:solidFill>
                  <a:srgbClr val="0000FF"/>
                </a:solidFill>
                <a:latin typeface="Times New Roman" panose="02020603050405020304" pitchFamily="18" charset="0"/>
                <a:ea typeface="楷体_GB2312" pitchFamily="49" charset="-122"/>
              </a:rPr>
              <a:t>4</a:t>
            </a:r>
          </a:p>
          <a:p>
            <a:pPr eaLnBrk="1" hangingPunct="1">
              <a:lnSpc>
                <a:spcPct val="120000"/>
              </a:lnSpc>
              <a:buFont typeface="Arial" panose="020B0604020202020204" pitchFamily="34" charset="0"/>
              <a:buNone/>
            </a:pPr>
            <a:r>
              <a:rPr lang="zh-CN" altLang="en-US" sz="3200" b="1" dirty="0">
                <a:solidFill>
                  <a:srgbClr val="0000FF"/>
                </a:solidFill>
                <a:latin typeface="黑体" panose="02010609060101010101" pitchFamily="49" charset="-122"/>
                <a:ea typeface="黑体" panose="02010609060101010101" pitchFamily="49" charset="-122"/>
              </a:rPr>
              <a:t>＝</a:t>
            </a:r>
            <a:r>
              <a:rPr lang="en-US" altLang="zh-CN" sz="3200" b="1" dirty="0">
                <a:solidFill>
                  <a:srgbClr val="0000FF"/>
                </a:solidFill>
                <a:latin typeface="Times New Roman" panose="02020603050405020304" pitchFamily="18" charset="0"/>
                <a:ea typeface="黑体" panose="02010609060101010101" pitchFamily="49" charset="-122"/>
              </a:rPr>
              <a:t>13</a:t>
            </a:r>
            <a:r>
              <a:rPr lang="zh-CN" altLang="en-US" sz="3200" b="1" dirty="0">
                <a:solidFill>
                  <a:srgbClr val="0000FF"/>
                </a:solidFill>
                <a:latin typeface="黑体" panose="02010609060101010101" pitchFamily="49" charset="-122"/>
                <a:ea typeface="黑体" panose="02010609060101010101" pitchFamily="49" charset="-122"/>
              </a:rPr>
              <a:t>（个）</a:t>
            </a:r>
          </a:p>
        </p:txBody>
      </p:sp>
      <p:sp>
        <p:nvSpPr>
          <p:cNvPr id="6" name="文本框 5"/>
          <p:cNvSpPr txBox="1">
            <a:spLocks noChangeArrowheads="1"/>
          </p:cNvSpPr>
          <p:nvPr/>
        </p:nvSpPr>
        <p:spPr bwMode="auto">
          <a:xfrm>
            <a:off x="6479872" y="2351683"/>
            <a:ext cx="7302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en-US" altLang="zh-CN" sz="3200" b="1" dirty="0">
                <a:latin typeface="Times New Roman" panose="02020603050405020304" pitchFamily="18" charset="0"/>
                <a:ea typeface="黑体" panose="02010609060101010101" pitchFamily="49" charset="-122"/>
              </a:rPr>
              <a:t>13</a:t>
            </a:r>
          </a:p>
        </p:txBody>
      </p:sp>
      <p:sp>
        <p:nvSpPr>
          <p:cNvPr id="7" name="文本框 6"/>
          <p:cNvSpPr txBox="1">
            <a:spLocks noChangeArrowheads="1"/>
          </p:cNvSpPr>
          <p:nvPr/>
        </p:nvSpPr>
        <p:spPr bwMode="auto">
          <a:xfrm>
            <a:off x="5796136" y="2351683"/>
            <a:ext cx="75723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latin typeface="黑体" panose="02010609060101010101" pitchFamily="49" charset="-122"/>
                <a:ea typeface="黑体" panose="02010609060101010101" pitchFamily="49" charset="-122"/>
              </a:rPr>
              <a:t>＝</a:t>
            </a:r>
          </a:p>
        </p:txBody>
      </p:sp>
      <p:cxnSp>
        <p:nvCxnSpPr>
          <p:cNvPr id="8" name="直接连接符 7"/>
          <p:cNvCxnSpPr/>
          <p:nvPr/>
        </p:nvCxnSpPr>
        <p:spPr>
          <a:xfrm flipH="1">
            <a:off x="3112439" y="1756612"/>
            <a:ext cx="6350" cy="792162"/>
          </a:xfrm>
          <a:prstGeom prst="line">
            <a:avLst/>
          </a:prstGeom>
          <a:ln w="28575" cmpd="sng">
            <a:solidFill>
              <a:srgbClr val="28C4C8"/>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247863" y="1756612"/>
            <a:ext cx="6350" cy="792162"/>
          </a:xfrm>
          <a:prstGeom prst="line">
            <a:avLst/>
          </a:prstGeom>
          <a:ln w="28575" cmpd="sng">
            <a:solidFill>
              <a:srgbClr val="28C4C8"/>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6804248" y="1728162"/>
            <a:ext cx="6350" cy="792162"/>
          </a:xfrm>
          <a:prstGeom prst="line">
            <a:avLst/>
          </a:prstGeom>
          <a:ln w="28575" cmpd="sng">
            <a:solidFill>
              <a:srgbClr val="28C4C8"/>
            </a:solidFill>
            <a:prstDash val="sysDot"/>
          </a:ln>
        </p:spPr>
        <p:style>
          <a:lnRef idx="1">
            <a:schemeClr val="accent1"/>
          </a:lnRef>
          <a:fillRef idx="0">
            <a:schemeClr val="accent1"/>
          </a:fillRef>
          <a:effectRef idx="0">
            <a:schemeClr val="accent1"/>
          </a:effectRef>
          <a:fontRef idx="minor">
            <a:schemeClr val="tx1"/>
          </a:fontRef>
        </p:style>
      </p:cxnSp>
      <p:sp>
        <p:nvSpPr>
          <p:cNvPr id="11" name="文本框 10"/>
          <p:cNvSpPr txBox="1">
            <a:spLocks noChangeArrowheads="1"/>
          </p:cNvSpPr>
          <p:nvPr/>
        </p:nvSpPr>
        <p:spPr bwMode="auto">
          <a:xfrm>
            <a:off x="2367901" y="1097830"/>
            <a:ext cx="1501775"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solidFill>
                  <a:srgbClr val="FF3399"/>
                </a:solidFill>
                <a:latin typeface="黑体" panose="02010609060101010101" pitchFamily="49" charset="-122"/>
                <a:ea typeface="黑体" panose="02010609060101010101" pitchFamily="49" charset="-122"/>
              </a:rPr>
              <a:t>总数量</a:t>
            </a:r>
          </a:p>
        </p:txBody>
      </p:sp>
      <p:sp>
        <p:nvSpPr>
          <p:cNvPr id="12" name="文本框 11"/>
          <p:cNvSpPr txBox="1">
            <a:spLocks noChangeArrowheads="1"/>
          </p:cNvSpPr>
          <p:nvPr/>
        </p:nvSpPr>
        <p:spPr bwMode="auto">
          <a:xfrm>
            <a:off x="4510558" y="1071975"/>
            <a:ext cx="1500188"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solidFill>
                  <a:srgbClr val="9966FF"/>
                </a:solidFill>
                <a:latin typeface="黑体" panose="02010609060101010101" pitchFamily="49" charset="-122"/>
                <a:ea typeface="黑体" panose="02010609060101010101" pitchFamily="49" charset="-122"/>
              </a:rPr>
              <a:t>总份数</a:t>
            </a:r>
          </a:p>
        </p:txBody>
      </p:sp>
      <p:sp>
        <p:nvSpPr>
          <p:cNvPr id="13" name="文本框 12"/>
          <p:cNvSpPr txBox="1">
            <a:spLocks noChangeArrowheads="1"/>
          </p:cNvSpPr>
          <p:nvPr/>
        </p:nvSpPr>
        <p:spPr bwMode="auto">
          <a:xfrm>
            <a:off x="6094110" y="1080618"/>
            <a:ext cx="15017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solidFill>
                  <a:srgbClr val="FF0000"/>
                </a:solidFill>
                <a:latin typeface="黑体" panose="02010609060101010101" pitchFamily="49" charset="-122"/>
                <a:ea typeface="黑体" panose="02010609060101010101" pitchFamily="49" charset="-122"/>
              </a:rPr>
              <a:t>平均数</a:t>
            </a:r>
          </a:p>
        </p:txBody>
      </p:sp>
      <p:sp>
        <p:nvSpPr>
          <p:cNvPr id="14" name="文本框 13"/>
          <p:cNvSpPr txBox="1">
            <a:spLocks noChangeArrowheads="1"/>
          </p:cNvSpPr>
          <p:nvPr/>
        </p:nvSpPr>
        <p:spPr bwMode="auto">
          <a:xfrm>
            <a:off x="3869676" y="1108592"/>
            <a:ext cx="671567"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latin typeface="黑体" panose="02010609060101010101" pitchFamily="49" charset="-122"/>
                <a:ea typeface="黑体" panose="02010609060101010101" pitchFamily="49" charset="-122"/>
              </a:rPr>
              <a:t>÷</a:t>
            </a:r>
          </a:p>
        </p:txBody>
      </p:sp>
      <p:sp>
        <p:nvSpPr>
          <p:cNvPr id="15" name="文本框 14"/>
          <p:cNvSpPr txBox="1">
            <a:spLocks noChangeArrowheads="1"/>
          </p:cNvSpPr>
          <p:nvPr/>
        </p:nvSpPr>
        <p:spPr bwMode="auto">
          <a:xfrm>
            <a:off x="5724223" y="1099702"/>
            <a:ext cx="593725"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latin typeface="黑体" panose="02010609060101010101" pitchFamily="49" charset="-122"/>
                <a:ea typeface="黑体" panose="02010609060101010101" pitchFamily="49" charset="-122"/>
              </a:rPr>
              <a:t>＝</a:t>
            </a:r>
          </a:p>
        </p:txBody>
      </p:sp>
      <p:sp>
        <p:nvSpPr>
          <p:cNvPr id="16" name="文本框 15"/>
          <p:cNvSpPr txBox="1"/>
          <p:nvPr/>
        </p:nvSpPr>
        <p:spPr>
          <a:xfrm>
            <a:off x="785617" y="291253"/>
            <a:ext cx="4356484" cy="663643"/>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先合后分</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”求平均数</a:t>
            </a:r>
          </a:p>
        </p:txBody>
      </p:sp>
      <p:sp>
        <p:nvSpPr>
          <p:cNvPr id="18" name="矩形 17"/>
          <p:cNvSpPr>
            <a:spLocks noChangeArrowheads="1"/>
          </p:cNvSpPr>
          <p:nvPr/>
        </p:nvSpPr>
        <p:spPr bwMode="auto">
          <a:xfrm>
            <a:off x="4391640" y="3712794"/>
            <a:ext cx="4176464"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答：平均每人收集了</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个空水瓶。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500"/>
                            </p:stCondLst>
                            <p:childTnLst>
                              <p:par>
                                <p:cTn id="23" presetID="29"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ppt_x</p:attrName>
                                        </p:attrNameLst>
                                      </p:cBhvr>
                                      <p:tavLst>
                                        <p:tav tm="0">
                                          <p:val>
                                            <p:strVal val="#ppt_x-.2"/>
                                          </p:val>
                                        </p:tav>
                                        <p:tav tm="100000">
                                          <p:val>
                                            <p:strVal val="#ppt_x"/>
                                          </p:val>
                                        </p:tav>
                                      </p:tavLst>
                                    </p:anim>
                                    <p:anim calcmode="lin" valueType="num">
                                      <p:cBhvr>
                                        <p:cTn id="26"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7" dur="1000"/>
                                        <p:tgtEl>
                                          <p:spTgt spid="7"/>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49" presetClass="entr" presetSubtype="0" decel="10000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 calcmode="lin" valueType="num">
                                      <p:cBhvr>
                                        <p:cTn id="42" dur="500" fill="hold"/>
                                        <p:tgtEl>
                                          <p:spTgt spid="11"/>
                                        </p:tgtEl>
                                        <p:attrNameLst>
                                          <p:attrName>style.rotation</p:attrName>
                                        </p:attrNameLst>
                                      </p:cBhvr>
                                      <p:tavLst>
                                        <p:tav tm="0">
                                          <p:val>
                                            <p:fltVal val="360"/>
                                          </p:val>
                                        </p:tav>
                                        <p:tav tm="100000">
                                          <p:val>
                                            <p:fltVal val="0"/>
                                          </p:val>
                                        </p:tav>
                                      </p:tavLst>
                                    </p:anim>
                                    <p:animEffect transition="in" filter="fade">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 calcmode="lin" valueType="num">
                                      <p:cBhvr>
                                        <p:cTn id="53" dur="500" fill="hold"/>
                                        <p:tgtEl>
                                          <p:spTgt spid="12"/>
                                        </p:tgtEl>
                                        <p:attrNameLst>
                                          <p:attrName>style.rotation</p:attrName>
                                        </p:attrNameLst>
                                      </p:cBhvr>
                                      <p:tavLst>
                                        <p:tav tm="0">
                                          <p:val>
                                            <p:fltVal val="360"/>
                                          </p:val>
                                        </p:tav>
                                        <p:tav tm="100000">
                                          <p:val>
                                            <p:fltVal val="0"/>
                                          </p:val>
                                        </p:tav>
                                      </p:tavLst>
                                    </p:anim>
                                    <p:animEffect transition="in" filter="fade">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500"/>
                                        <p:tgtEl>
                                          <p:spTgt spid="10"/>
                                        </p:tgtEl>
                                      </p:cBhvr>
                                    </p:animEffect>
                                  </p:childTnLst>
                                </p:cTn>
                              </p:par>
                              <p:par>
                                <p:cTn id="60" presetID="49" presetClass="entr" presetSubtype="0" decel="10000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 calcmode="lin" valueType="num">
                                      <p:cBhvr>
                                        <p:cTn id="64" dur="500" fill="hold"/>
                                        <p:tgtEl>
                                          <p:spTgt spid="13"/>
                                        </p:tgtEl>
                                        <p:attrNameLst>
                                          <p:attrName>style.rotation</p:attrName>
                                        </p:attrNameLst>
                                      </p:cBhvr>
                                      <p:tavLst>
                                        <p:tav tm="0">
                                          <p:val>
                                            <p:fltVal val="360"/>
                                          </p:val>
                                        </p:tav>
                                        <p:tav tm="100000">
                                          <p:val>
                                            <p:fltVal val="0"/>
                                          </p:val>
                                        </p:tav>
                                      </p:tavLst>
                                    </p:anim>
                                    <p:animEffect transition="in" filter="fade">
                                      <p:cBhvr>
                                        <p:cTn id="65" dur="500"/>
                                        <p:tgtEl>
                                          <p:spTgt spid="1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childTnLst>
                                </p:cTn>
                              </p:par>
                            </p:childTnLst>
                          </p:cTn>
                        </p:par>
                      </p:childTnLst>
                    </p:cTn>
                  </p:par>
                  <p:par>
                    <p:cTn id="74" fill="hold">
                      <p:stCondLst>
                        <p:cond delay="indefinite"/>
                      </p:stCondLst>
                      <p:childTnLst>
                        <p:par>
                          <p:cTn id="75" fill="hold">
                            <p:stCondLst>
                              <p:cond delay="0"/>
                            </p:stCondLst>
                            <p:childTnLst>
                              <p:par>
                                <p:cTn id="76" presetID="21" presetClass="entr" presetSubtype="1"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heel(1)">
                                      <p:cBhvr>
                                        <p:cTn id="78" dur="2000"/>
                                        <p:tgtEl>
                                          <p:spTgt spid="17"/>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p:cTn id="83" dur="1000" fill="hold"/>
                                        <p:tgtEl>
                                          <p:spTgt spid="16"/>
                                        </p:tgtEl>
                                        <p:attrNameLst>
                                          <p:attrName>ppt_w</p:attrName>
                                        </p:attrNameLst>
                                      </p:cBhvr>
                                      <p:tavLst>
                                        <p:tav tm="0">
                                          <p:val>
                                            <p:fltVal val="0"/>
                                          </p:val>
                                        </p:tav>
                                        <p:tav tm="100000">
                                          <p:val>
                                            <p:strVal val="#ppt_w"/>
                                          </p:val>
                                        </p:tav>
                                      </p:tavLst>
                                    </p:anim>
                                    <p:anim calcmode="lin" valueType="num">
                                      <p:cBhvr>
                                        <p:cTn id="84" dur="1000" fill="hold"/>
                                        <p:tgtEl>
                                          <p:spTgt spid="16"/>
                                        </p:tgtEl>
                                        <p:attrNameLst>
                                          <p:attrName>ppt_h</p:attrName>
                                        </p:attrNameLst>
                                      </p:cBhvr>
                                      <p:tavLst>
                                        <p:tav tm="0">
                                          <p:val>
                                            <p:fltVal val="0"/>
                                          </p:val>
                                        </p:tav>
                                        <p:tav tm="100000">
                                          <p:val>
                                            <p:strVal val="#ppt_h"/>
                                          </p:val>
                                        </p:tav>
                                      </p:tavLst>
                                    </p:anim>
                                    <p:anim calcmode="lin" valueType="num">
                                      <p:cBhvr>
                                        <p:cTn id="85" dur="1000" fill="hold"/>
                                        <p:tgtEl>
                                          <p:spTgt spid="16"/>
                                        </p:tgtEl>
                                        <p:attrNameLst>
                                          <p:attrName>style.rotation</p:attrName>
                                        </p:attrNameLst>
                                      </p:cBhvr>
                                      <p:tavLst>
                                        <p:tav tm="0">
                                          <p:val>
                                            <p:fltVal val="90"/>
                                          </p:val>
                                        </p:tav>
                                        <p:tav tm="100000">
                                          <p:val>
                                            <p:fltVal val="0"/>
                                          </p:val>
                                        </p:tav>
                                      </p:tavLst>
                                    </p:anim>
                                    <p:animEffect transition="in" filter="fade">
                                      <p:cBhvr>
                                        <p:cTn id="86" dur="1000"/>
                                        <p:tgtEl>
                                          <p:spTgt spid="16"/>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left)">
                                      <p:cBhvr>
                                        <p:cTn id="9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p:bldP spid="3" grpId="0"/>
      <p:bldP spid="4" grpId="0"/>
      <p:bldP spid="5" grpId="0"/>
      <p:bldP spid="6" grpId="0"/>
      <p:bldP spid="7" grpId="0"/>
      <p:bldP spid="11" grpId="0"/>
      <p:bldP spid="12" grpId="0"/>
      <p:bldP spid="13" grpId="0"/>
      <p:bldP spid="14" grpId="0"/>
      <p:bldP spid="15" grpId="0"/>
      <p:bldP spid="16"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0"/>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259632" y="2427734"/>
            <a:ext cx="1242801" cy="225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对话气泡: 圆角矩形 9"/>
          <p:cNvSpPr/>
          <p:nvPr/>
        </p:nvSpPr>
        <p:spPr bwMode="auto">
          <a:xfrm>
            <a:off x="2915816" y="771550"/>
            <a:ext cx="4603407" cy="1698730"/>
          </a:xfrm>
          <a:prstGeom prst="wedgeRoundRectCallout">
            <a:avLst>
              <a:gd name="adj1" fmla="val -50043"/>
              <a:gd name="adj2" fmla="val 95608"/>
              <a:gd name="adj3" fmla="val 16667"/>
            </a:avLst>
          </a:prstGeom>
          <a:solidFill>
            <a:srgbClr val="FFFFFF"/>
          </a:solidFill>
          <a:ln w="28575">
            <a:solidFill>
              <a:schemeClr val="tx1"/>
            </a:solidFill>
            <a:miter lim="800000"/>
          </a:ln>
          <a:effectLst>
            <a:outerShdw blurRad="50800" dist="38100" dir="2700000" sx="102000" sy="102000" algn="tl" rotWithShape="0">
              <a:srgbClr val="ACACAC"/>
            </a:outerShdw>
          </a:effectLst>
        </p:spPr>
        <p:txBody>
          <a:bodyPr rtlCol="0" anchor="ctr"/>
          <a:lstStyle/>
          <a:p>
            <a:pPr>
              <a:spcBef>
                <a:spcPct val="20000"/>
              </a:spcBef>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平均数</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13</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是表示四人中每一个人实际收集了</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13</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个瓶子吗？</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863588" y="1131590"/>
            <a:ext cx="7416824" cy="3383954"/>
          </a:xfrm>
          <a:prstGeom prst="rect">
            <a:avLst/>
          </a:prstGeom>
          <a:solidFill>
            <a:srgbClr val="FBE5D7"/>
          </a:solidFill>
          <a:ln w="28575">
            <a:solidFill>
              <a:srgbClr val="E8333C"/>
            </a:solidFill>
            <a:miter lim="800000"/>
          </a:ln>
          <a:effectLst/>
        </p:spPr>
        <p:txBody>
          <a:bodyPr rtlCol="0" anchor="ctr"/>
          <a:lstStyle/>
          <a:p>
            <a:pPr>
              <a:lnSpc>
                <a:spcPct val="12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”是这一组数据的</a:t>
            </a:r>
            <a:r>
              <a:rPr lang="zh-CN" altLang="en-US" sz="2800" b="1" dirty="0">
                <a:highlight>
                  <a:srgbClr val="FFFF00"/>
                </a:highlight>
                <a:latin typeface="Times New Roman" panose="02020603050405020304" pitchFamily="18" charset="0"/>
                <a:ea typeface="黑体" panose="02010609060101010101" pitchFamily="49" charset="-122"/>
                <a:cs typeface="Times New Roman" panose="02020603050405020304" pitchFamily="18" charset="0"/>
              </a:rPr>
              <a:t>平均数</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，平均数并不是每个学生收集到的矿泉水瓶的实际数量，而是</a:t>
            </a:r>
            <a:r>
              <a:rPr lang="zh-CN" altLang="en-US" sz="2800" b="1" dirty="0">
                <a:highlight>
                  <a:srgbClr val="FFFF00"/>
                </a:highlight>
                <a:latin typeface="Times New Roman" panose="02020603050405020304" pitchFamily="18" charset="0"/>
                <a:ea typeface="黑体" panose="02010609060101010101" pitchFamily="49" charset="-122"/>
                <a:cs typeface="Times New Roman" panose="02020603050405020304" pitchFamily="18" charset="0"/>
              </a:rPr>
              <a:t>代表</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这</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个同学收集瓶子数量的</a:t>
            </a:r>
            <a:r>
              <a:rPr lang="zh-CN" altLang="en-US" sz="2800" b="1" dirty="0">
                <a:highlight>
                  <a:srgbClr val="FFFF00"/>
                </a:highlight>
                <a:latin typeface="Times New Roman" panose="02020603050405020304" pitchFamily="18" charset="0"/>
                <a:ea typeface="黑体" panose="02010609060101010101" pitchFamily="49" charset="-122"/>
                <a:cs typeface="Times New Roman" panose="02020603050405020304" pitchFamily="18" charset="0"/>
              </a:rPr>
              <a:t>一种平均水平</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。可能有的同学收集到的比这个数量多，有的比这个数量少， </a:t>
            </a:r>
            <a:r>
              <a:rPr lang="zh-CN" altLang="en-US" sz="2800" b="1" dirty="0">
                <a:highlight>
                  <a:srgbClr val="FFFF00"/>
                </a:highlight>
                <a:latin typeface="Times New Roman" panose="02020603050405020304" pitchFamily="18" charset="0"/>
                <a:ea typeface="黑体" panose="02010609060101010101" pitchFamily="49" charset="-122"/>
                <a:cs typeface="Times New Roman" panose="02020603050405020304" pitchFamily="18" charset="0"/>
              </a:rPr>
              <a:t>平均数是</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为了代表这组数据的总体水平而创造出来的</a:t>
            </a:r>
            <a:r>
              <a:rPr lang="zh-CN" altLang="en-US" sz="2800" b="1" dirty="0">
                <a:highlight>
                  <a:srgbClr val="FFFF00"/>
                </a:highlight>
                <a:latin typeface="Times New Roman" panose="02020603050405020304" pitchFamily="18" charset="0"/>
                <a:ea typeface="黑体" panose="02010609060101010101" pitchFamily="49" charset="-122"/>
                <a:cs typeface="Times New Roman" panose="02020603050405020304" pitchFamily="18" charset="0"/>
              </a:rPr>
              <a:t>一个“虚拟”的数</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3200" b="1"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 name="文本框 2"/>
          <p:cNvSpPr txBox="1"/>
          <p:nvPr/>
        </p:nvSpPr>
        <p:spPr>
          <a:xfrm>
            <a:off x="971600" y="411510"/>
            <a:ext cx="2964273"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olidFill>
                  <a:srgbClr val="0000FF"/>
                </a:solidFill>
                <a:sym typeface="+mn-lt"/>
              </a:rPr>
              <a:t>平均数的意义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611188" y="832391"/>
            <a:ext cx="79216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）把</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块糖平均分给</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个孩子，每个孩子分得</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块糖。</a:t>
            </a:r>
          </a:p>
        </p:txBody>
      </p:sp>
      <p:sp>
        <p:nvSpPr>
          <p:cNvPr id="3" name="文本框 2"/>
          <p:cNvSpPr txBox="1">
            <a:spLocks noChangeArrowheads="1"/>
          </p:cNvSpPr>
          <p:nvPr/>
        </p:nvSpPr>
        <p:spPr bwMode="auto">
          <a:xfrm>
            <a:off x="683568" y="1835434"/>
            <a:ext cx="7849245" cy="1057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2800" b="1" dirty="0">
                <a:solidFill>
                  <a:srgbClr val="FF33CC"/>
                </a:solidFill>
                <a:latin typeface="黑体" panose="02010609060101010101" pitchFamily="49" charset="-122"/>
                <a:ea typeface="黑体" panose="02010609060101010101" pitchFamily="49" charset="-122"/>
              </a:rPr>
              <a:t>    这里的</a:t>
            </a:r>
            <a:r>
              <a:rPr lang="en-US" altLang="zh-CN" sz="2800" b="1" dirty="0">
                <a:solidFill>
                  <a:srgbClr val="FF33CC"/>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solidFill>
                  <a:srgbClr val="FF33CC"/>
                </a:solidFill>
                <a:latin typeface="黑体" panose="02010609060101010101" pitchFamily="49" charset="-122"/>
                <a:ea typeface="黑体" panose="02010609060101010101" pitchFamily="49" charset="-122"/>
              </a:rPr>
              <a:t>块表示平均分的结果，是每个孩子实际分得的块数。</a:t>
            </a:r>
          </a:p>
        </p:txBody>
      </p:sp>
      <p:sp>
        <p:nvSpPr>
          <p:cNvPr id="4" name="文本框 3"/>
          <p:cNvSpPr txBox="1">
            <a:spLocks noChangeArrowheads="1"/>
          </p:cNvSpPr>
          <p:nvPr/>
        </p:nvSpPr>
        <p:spPr bwMode="auto">
          <a:xfrm>
            <a:off x="611188" y="2819941"/>
            <a:ext cx="7921625"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个小孩一共有</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12</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块糖，平均每个孩子有</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latin typeface="Times New Roman" panose="02020603050405020304" pitchFamily="18" charset="0"/>
                <a:ea typeface="黑体" panose="02010609060101010101" pitchFamily="49" charset="-122"/>
                <a:cs typeface="Times New Roman" panose="02020603050405020304" pitchFamily="18" charset="0"/>
              </a:rPr>
              <a:t>块糖。</a:t>
            </a:r>
          </a:p>
        </p:txBody>
      </p:sp>
      <p:sp>
        <p:nvSpPr>
          <p:cNvPr id="5" name="文本框 4"/>
          <p:cNvSpPr txBox="1">
            <a:spLocks noChangeArrowheads="1"/>
          </p:cNvSpPr>
          <p:nvPr/>
        </p:nvSpPr>
        <p:spPr bwMode="auto">
          <a:xfrm>
            <a:off x="755576" y="3804449"/>
            <a:ext cx="7777237"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2800" b="1" dirty="0">
                <a:solidFill>
                  <a:srgbClr val="FF33CC"/>
                </a:solidFill>
                <a:latin typeface="黑体" panose="02010609060101010101" pitchFamily="49" charset="-122"/>
                <a:ea typeface="黑体" panose="02010609060101010101" pitchFamily="49" charset="-122"/>
              </a:rPr>
              <a:t>    这里的</a:t>
            </a:r>
            <a:r>
              <a:rPr lang="en-US" altLang="zh-CN" sz="2800" b="1" dirty="0">
                <a:solidFill>
                  <a:srgbClr val="FF33CC"/>
                </a:solidFill>
                <a:latin typeface="Times New Roman" panose="02020603050405020304" pitchFamily="18" charset="0"/>
                <a:ea typeface="黑体" panose="02010609060101010101" pitchFamily="49" charset="-122"/>
                <a:cs typeface="Times New Roman" panose="02020603050405020304" pitchFamily="18" charset="0"/>
              </a:rPr>
              <a:t>3</a:t>
            </a:r>
            <a:r>
              <a:rPr lang="zh-CN" altLang="en-US" sz="2800" b="1" dirty="0">
                <a:solidFill>
                  <a:srgbClr val="FF33CC"/>
                </a:solidFill>
                <a:latin typeface="黑体" panose="02010609060101010101" pitchFamily="49" charset="-122"/>
                <a:ea typeface="黑体" panose="02010609060101010101" pitchFamily="49" charset="-122"/>
              </a:rPr>
              <a:t>块就是平均数，它并不代表每个孩子一定有</a:t>
            </a:r>
            <a:r>
              <a:rPr lang="en-US" altLang="zh-CN" sz="2800" b="1" dirty="0">
                <a:solidFill>
                  <a:srgbClr val="FF33CC"/>
                </a:solidFill>
                <a:latin typeface="Times New Roman" panose="02020603050405020304" pitchFamily="18" charset="0"/>
                <a:ea typeface="黑体" panose="02010609060101010101" pitchFamily="49" charset="-122"/>
              </a:rPr>
              <a:t>3</a:t>
            </a:r>
            <a:r>
              <a:rPr lang="zh-CN" altLang="en-US" sz="2800" b="1" dirty="0">
                <a:solidFill>
                  <a:srgbClr val="FF33CC"/>
                </a:solidFill>
                <a:latin typeface="黑体" panose="02010609060101010101" pitchFamily="49" charset="-122"/>
                <a:ea typeface="黑体" panose="02010609060101010101" pitchFamily="49" charset="-122"/>
              </a:rPr>
              <a:t>块糖。</a:t>
            </a:r>
          </a:p>
        </p:txBody>
      </p:sp>
      <p:sp>
        <p:nvSpPr>
          <p:cNvPr id="6" name="文本框 5"/>
          <p:cNvSpPr txBox="1"/>
          <p:nvPr/>
        </p:nvSpPr>
        <p:spPr>
          <a:xfrm>
            <a:off x="755576" y="267494"/>
            <a:ext cx="6670416"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olidFill>
                  <a:srgbClr val="0000FF"/>
                </a:solidFill>
                <a:sym typeface="+mn-lt"/>
              </a:rPr>
              <a:t>“平均分”与“平均数”的区别</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80" y="-49557"/>
            <a:ext cx="5620023" cy="864619"/>
          </a:xfrm>
          <a:prstGeom prst="rect">
            <a:avLst/>
          </a:prstGeom>
        </p:spPr>
      </p:pic>
      <p:sp>
        <p:nvSpPr>
          <p:cNvPr id="7" name="文本框 6"/>
          <p:cNvSpPr txBox="1"/>
          <p:nvPr/>
        </p:nvSpPr>
        <p:spPr>
          <a:xfrm>
            <a:off x="465416" y="762290"/>
            <a:ext cx="7849244" cy="663643"/>
          </a:xfrm>
          <a:prstGeom prst="rect">
            <a:avLst/>
          </a:prstGeom>
          <a:noFill/>
        </p:spPr>
        <p:txBody>
          <a:bodyPr wrap="square" rtlCol="0">
            <a:spAutoFit/>
          </a:bodyPr>
          <a:lstStyle/>
          <a:p>
            <a:pPr algn="just">
              <a:lnSpc>
                <a:spcPct val="130000"/>
              </a:lnSpc>
            </a:pP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 </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下面是</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5</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名同学捐书的情况。</a:t>
            </a:r>
          </a:p>
        </p:txBody>
      </p:sp>
      <p:graphicFrame>
        <p:nvGraphicFramePr>
          <p:cNvPr id="8" name="Group 61"/>
          <p:cNvGraphicFramePr>
            <a:graphicFrameLocks noGrp="1"/>
          </p:cNvGraphicFramePr>
          <p:nvPr/>
        </p:nvGraphicFramePr>
        <p:xfrm>
          <a:off x="921820" y="1482370"/>
          <a:ext cx="7008816" cy="960189"/>
        </p:xfrm>
        <a:graphic>
          <a:graphicData uri="http://schemas.openxmlformats.org/drawingml/2006/table">
            <a:tbl>
              <a:tblPr/>
              <a:tblGrid>
                <a:gridCol w="1168136">
                  <a:extLst>
                    <a:ext uri="{9D8B030D-6E8A-4147-A177-3AD203B41FA5}">
                      <a16:colId xmlns:a16="http://schemas.microsoft.com/office/drawing/2014/main" val="20000"/>
                    </a:ext>
                  </a:extLst>
                </a:gridCol>
                <a:gridCol w="1168136">
                  <a:extLst>
                    <a:ext uri="{9D8B030D-6E8A-4147-A177-3AD203B41FA5}">
                      <a16:colId xmlns:a16="http://schemas.microsoft.com/office/drawing/2014/main" val="20001"/>
                    </a:ext>
                  </a:extLst>
                </a:gridCol>
                <a:gridCol w="1168136">
                  <a:extLst>
                    <a:ext uri="{9D8B030D-6E8A-4147-A177-3AD203B41FA5}">
                      <a16:colId xmlns:a16="http://schemas.microsoft.com/office/drawing/2014/main" val="20002"/>
                    </a:ext>
                  </a:extLst>
                </a:gridCol>
                <a:gridCol w="1168136">
                  <a:extLst>
                    <a:ext uri="{9D8B030D-6E8A-4147-A177-3AD203B41FA5}">
                      <a16:colId xmlns:a16="http://schemas.microsoft.com/office/drawing/2014/main" val="20003"/>
                    </a:ext>
                  </a:extLst>
                </a:gridCol>
                <a:gridCol w="1168136">
                  <a:extLst>
                    <a:ext uri="{9D8B030D-6E8A-4147-A177-3AD203B41FA5}">
                      <a16:colId xmlns:a16="http://schemas.microsoft.com/office/drawing/2014/main" val="20004"/>
                    </a:ext>
                  </a:extLst>
                </a:gridCol>
                <a:gridCol w="1168136">
                  <a:extLst>
                    <a:ext uri="{9D8B030D-6E8A-4147-A177-3AD203B41FA5}">
                      <a16:colId xmlns:a16="http://schemas.microsoft.com/office/drawing/2014/main" val="20005"/>
                    </a:ext>
                  </a:extLst>
                </a:gridCol>
              </a:tblGrid>
              <a:tr h="448756">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姓名</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杨  亮</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王  波</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刘  飞</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张  丽</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唐小东</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extLst>
                  <a:ext uri="{0D108BD9-81ED-4DB2-BD59-A6C34878D82A}">
                    <a16:rowId xmlns:a16="http://schemas.microsoft.com/office/drawing/2014/main" val="10000"/>
                  </a:ext>
                </a:extLst>
              </a:tr>
              <a:tr h="440244">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本数</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8</a:t>
                      </a:r>
                      <a:endPar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6</a:t>
                      </a:r>
                      <a:endParaRPr kumimoji="0" lang="zh-CN" altLang="en-US"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9</a:t>
                      </a:r>
                      <a:endParaRPr kumimoji="0" lang="zh-CN" altLang="en-US"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8</a:t>
                      </a:r>
                      <a:endParaRPr kumimoji="0" lang="zh-CN" altLang="en-US" sz="2400" b="1" i="0" u="none" strike="noStrike" cap="none" normalizeH="0" baseline="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14</a:t>
                      </a:r>
                      <a:endPar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extLst>
                  <a:ext uri="{0D108BD9-81ED-4DB2-BD59-A6C34878D82A}">
                    <a16:rowId xmlns:a16="http://schemas.microsoft.com/office/drawing/2014/main" val="10001"/>
                  </a:ext>
                </a:extLst>
              </a:tr>
            </a:tbl>
          </a:graphicData>
        </a:graphic>
      </p:graphicFrame>
      <p:sp>
        <p:nvSpPr>
          <p:cNvPr id="9" name="文本框 8"/>
          <p:cNvSpPr txBox="1"/>
          <p:nvPr/>
        </p:nvSpPr>
        <p:spPr>
          <a:xfrm>
            <a:off x="1072783" y="2355981"/>
            <a:ext cx="4368504" cy="668645"/>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平均每人捐了几本？</a:t>
            </a:r>
          </a:p>
        </p:txBody>
      </p:sp>
      <p:sp>
        <p:nvSpPr>
          <p:cNvPr id="11" name="TextBox 7"/>
          <p:cNvSpPr txBox="1">
            <a:spLocks noChangeArrowheads="1"/>
          </p:cNvSpPr>
          <p:nvPr/>
        </p:nvSpPr>
        <p:spPr bwMode="auto">
          <a:xfrm>
            <a:off x="1114429" y="2983576"/>
            <a:ext cx="43685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8</a:t>
            </a:r>
            <a:r>
              <a:rPr lang="zh-CN"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6</a:t>
            </a:r>
            <a:r>
              <a:rPr lang="zh-CN"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9</a:t>
            </a:r>
            <a:r>
              <a:rPr lang="zh-CN"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8</a:t>
            </a:r>
            <a:r>
              <a:rPr lang="zh-CN"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14</a:t>
            </a: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÷5</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TextBox 9"/>
          <p:cNvSpPr txBox="1">
            <a:spLocks noChangeArrowheads="1"/>
          </p:cNvSpPr>
          <p:nvPr/>
        </p:nvSpPr>
        <p:spPr bwMode="auto">
          <a:xfrm>
            <a:off x="996583" y="3420559"/>
            <a:ext cx="3241675" cy="559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45÷5</a:t>
            </a:r>
            <a:endPar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 name="TextBox 10"/>
          <p:cNvSpPr txBox="1">
            <a:spLocks noChangeArrowheads="1"/>
          </p:cNvSpPr>
          <p:nvPr/>
        </p:nvSpPr>
        <p:spPr bwMode="auto">
          <a:xfrm>
            <a:off x="996583" y="3936496"/>
            <a:ext cx="32416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9</a:t>
            </a: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（本）</a:t>
            </a:r>
          </a:p>
        </p:txBody>
      </p:sp>
      <p:sp>
        <p:nvSpPr>
          <p:cNvPr id="14" name="TextBox 11"/>
          <p:cNvSpPr txBox="1">
            <a:spLocks noChangeArrowheads="1"/>
          </p:cNvSpPr>
          <p:nvPr/>
        </p:nvSpPr>
        <p:spPr bwMode="auto">
          <a:xfrm>
            <a:off x="2520287" y="4245444"/>
            <a:ext cx="4187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答：平均每人捐了</a:t>
            </a:r>
            <a:r>
              <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9</a:t>
            </a:r>
            <a:r>
              <a:rPr lang="zh-CN" altLang="en-US"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本。</a:t>
            </a:r>
            <a:endParaRPr lang="en-US" altLang="zh-CN" sz="28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 name="文本框 14"/>
          <p:cNvSpPr txBox="1"/>
          <p:nvPr/>
        </p:nvSpPr>
        <p:spPr>
          <a:xfrm>
            <a:off x="2520287" y="32779"/>
            <a:ext cx="6535034"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olidFill>
                  <a:schemeClr val="tx1"/>
                </a:solidFill>
                <a:sym typeface="+mn-lt"/>
              </a:rPr>
              <a:t>联系实际，巩固新知</a:t>
            </a:r>
          </a:p>
        </p:txBody>
      </p:sp>
      <p:sp>
        <p:nvSpPr>
          <p:cNvPr id="3" name="文本框 2"/>
          <p:cNvSpPr txBox="1"/>
          <p:nvPr/>
        </p:nvSpPr>
        <p:spPr>
          <a:xfrm>
            <a:off x="4608195" y="2563495"/>
            <a:ext cx="2272030" cy="370840"/>
          </a:xfrm>
          <a:prstGeom prst="rect">
            <a:avLst/>
          </a:prstGeom>
          <a:noFill/>
        </p:spPr>
        <p:txBody>
          <a:bodyPr wrap="square" rtlCol="0">
            <a:spAutoFit/>
          </a:bodyPr>
          <a:lstStyle/>
          <a:p>
            <a:pPr algn="just">
              <a:lnSpc>
                <a:spcPct val="130000"/>
              </a:lnSpc>
            </a:pP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【选自教材</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P88</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做一做</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表格 2"/>
          <p:cNvGraphicFramePr>
            <a:graphicFrameLocks noGrp="1"/>
          </p:cNvGraphicFramePr>
          <p:nvPr/>
        </p:nvGraphicFramePr>
        <p:xfrm>
          <a:off x="611560" y="3498431"/>
          <a:ext cx="7992888" cy="1203672"/>
        </p:xfrm>
        <a:graphic>
          <a:graphicData uri="http://schemas.openxmlformats.org/drawingml/2006/table">
            <a:tbl>
              <a:tblPr firstRow="1" bandRow="1">
                <a:tableStyleId>{2D5ABB26-0587-4C30-8999-92F81FD0307C}</a:tableStyleId>
              </a:tblPr>
              <a:tblGrid>
                <a:gridCol w="1742505">
                  <a:extLst>
                    <a:ext uri="{9D8B030D-6E8A-4147-A177-3AD203B41FA5}">
                      <a16:colId xmlns:a16="http://schemas.microsoft.com/office/drawing/2014/main" val="20000"/>
                    </a:ext>
                  </a:extLst>
                </a:gridCol>
                <a:gridCol w="755161">
                  <a:extLst>
                    <a:ext uri="{9D8B030D-6E8A-4147-A177-3AD203B41FA5}">
                      <a16:colId xmlns:a16="http://schemas.microsoft.com/office/drawing/2014/main" val="20001"/>
                    </a:ext>
                  </a:extLst>
                </a:gridCol>
                <a:gridCol w="690530">
                  <a:extLst>
                    <a:ext uri="{9D8B030D-6E8A-4147-A177-3AD203B41FA5}">
                      <a16:colId xmlns:a16="http://schemas.microsoft.com/office/drawing/2014/main" val="20002"/>
                    </a:ext>
                  </a:extLst>
                </a:gridCol>
                <a:gridCol w="776847">
                  <a:extLst>
                    <a:ext uri="{9D8B030D-6E8A-4147-A177-3AD203B41FA5}">
                      <a16:colId xmlns:a16="http://schemas.microsoft.com/office/drawing/2014/main" val="20003"/>
                    </a:ext>
                  </a:extLst>
                </a:gridCol>
                <a:gridCol w="721661">
                  <a:extLst>
                    <a:ext uri="{9D8B030D-6E8A-4147-A177-3AD203B41FA5}">
                      <a16:colId xmlns:a16="http://schemas.microsoft.com/office/drawing/2014/main" val="20004"/>
                    </a:ext>
                  </a:extLst>
                </a:gridCol>
                <a:gridCol w="766329">
                  <a:extLst>
                    <a:ext uri="{9D8B030D-6E8A-4147-A177-3AD203B41FA5}">
                      <a16:colId xmlns:a16="http://schemas.microsoft.com/office/drawing/2014/main" val="20005"/>
                    </a:ext>
                  </a:extLst>
                </a:gridCol>
                <a:gridCol w="766329">
                  <a:extLst>
                    <a:ext uri="{9D8B030D-6E8A-4147-A177-3AD203B41FA5}">
                      <a16:colId xmlns:a16="http://schemas.microsoft.com/office/drawing/2014/main" val="20006"/>
                    </a:ext>
                  </a:extLst>
                </a:gridCol>
                <a:gridCol w="766329">
                  <a:extLst>
                    <a:ext uri="{9D8B030D-6E8A-4147-A177-3AD203B41FA5}">
                      <a16:colId xmlns:a16="http://schemas.microsoft.com/office/drawing/2014/main" val="20007"/>
                    </a:ext>
                  </a:extLst>
                </a:gridCol>
                <a:gridCol w="1007197">
                  <a:extLst>
                    <a:ext uri="{9D8B030D-6E8A-4147-A177-3AD203B41FA5}">
                      <a16:colId xmlns:a16="http://schemas.microsoft.com/office/drawing/2014/main" val="20008"/>
                    </a:ext>
                  </a:extLst>
                </a:gridCol>
              </a:tblGrid>
              <a:tr h="401224">
                <a:tc>
                  <a:txBody>
                    <a:bodyPr/>
                    <a:lstStyle/>
                    <a:p>
                      <a:pPr algn="ctr"/>
                      <a:endParaRPr lang="zh-CN" altLang="en-US" b="1" dirty="0">
                        <a:latin typeface="黑体" panose="02010609060101010101" pitchFamily="49" charset="-122"/>
                        <a:ea typeface="黑体" panose="02010609060101010101" pitchFamily="49" charset="-122"/>
                      </a:endParaRPr>
                    </a:p>
                  </a:txBody>
                  <a:tcPr anchor="ct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zh-CN" altLang="en-US" b="1" dirty="0">
                          <a:latin typeface="黑体" panose="02010609060101010101" pitchFamily="49" charset="-122"/>
                          <a:ea typeface="黑体" panose="02010609060101010101" pitchFamily="49" charset="-122"/>
                        </a:rPr>
                        <a:t>周一</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zh-CN" altLang="en-US" b="1" dirty="0">
                          <a:latin typeface="黑体" panose="02010609060101010101" pitchFamily="49" charset="-122"/>
                          <a:ea typeface="黑体" panose="02010609060101010101" pitchFamily="49" charset="-122"/>
                        </a:rPr>
                        <a:t>周二</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zh-CN" altLang="en-US" b="1" dirty="0">
                          <a:latin typeface="黑体" panose="02010609060101010101" pitchFamily="49" charset="-122"/>
                          <a:ea typeface="黑体" panose="02010609060101010101" pitchFamily="49" charset="-122"/>
                        </a:rPr>
                        <a:t>周三</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zh-CN" altLang="en-US" b="1" dirty="0">
                          <a:latin typeface="黑体" panose="02010609060101010101" pitchFamily="49" charset="-122"/>
                          <a:ea typeface="黑体" panose="02010609060101010101" pitchFamily="49" charset="-122"/>
                        </a:rPr>
                        <a:t>周四</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zh-CN" altLang="en-US" b="1" dirty="0">
                          <a:latin typeface="黑体" panose="02010609060101010101" pitchFamily="49" charset="-122"/>
                          <a:ea typeface="黑体" panose="02010609060101010101" pitchFamily="49" charset="-122"/>
                        </a:rPr>
                        <a:t>周五</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zh-CN" altLang="en-US" b="1" dirty="0">
                          <a:latin typeface="黑体" panose="02010609060101010101" pitchFamily="49" charset="-122"/>
                          <a:ea typeface="黑体" panose="02010609060101010101" pitchFamily="49" charset="-122"/>
                        </a:rPr>
                        <a:t>周六</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zh-CN" altLang="en-US" b="1" dirty="0">
                          <a:latin typeface="黑体" panose="02010609060101010101" pitchFamily="49" charset="-122"/>
                          <a:ea typeface="黑体" panose="02010609060101010101" pitchFamily="49" charset="-122"/>
                        </a:rPr>
                        <a:t>周日</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zh-CN" altLang="en-US" sz="1600" b="1" dirty="0">
                          <a:latin typeface="黑体" panose="02010609060101010101" pitchFamily="49" charset="-122"/>
                          <a:ea typeface="黑体" panose="02010609060101010101" pitchFamily="49" charset="-122"/>
                        </a:rPr>
                        <a:t>平均数</a:t>
                      </a:r>
                    </a:p>
                  </a:txBody>
                  <a:tcPr anchor="ctr">
                    <a:lnL w="1270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401224">
                <a:tc>
                  <a:txBody>
                    <a:bodyPr/>
                    <a:lstStyle/>
                    <a:p>
                      <a:pPr algn="ctr"/>
                      <a:r>
                        <a:rPr lang="zh-CN" altLang="en-US" b="1" dirty="0">
                          <a:latin typeface="黑体" panose="02010609060101010101" pitchFamily="49" charset="-122"/>
                          <a:ea typeface="黑体" panose="02010609060101010101" pitchFamily="49" charset="-122"/>
                        </a:rPr>
                        <a:t>最高气温</a:t>
                      </a:r>
                      <a:r>
                        <a:rPr lang="en-US" altLang="zh-CN" b="1" dirty="0">
                          <a:latin typeface="黑体" panose="02010609060101010101" pitchFamily="49" charset="-122"/>
                          <a:ea typeface="黑体" panose="02010609060101010101" pitchFamily="49" charset="-122"/>
                        </a:rPr>
                        <a:t>/</a:t>
                      </a:r>
                      <a:r>
                        <a:rPr lang="zh-CN" altLang="en-US" b="1" dirty="0">
                          <a:latin typeface="黑体" panose="02010609060101010101" pitchFamily="49" charset="-122"/>
                          <a:ea typeface="黑体" panose="02010609060101010101" pitchFamily="49" charset="-122"/>
                        </a:rPr>
                        <a:t>℃</a:t>
                      </a:r>
                    </a:p>
                  </a:txBody>
                  <a:tcPr anchor="ct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zh-CN" altLang="en-US" b="1" dirty="0">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zh-CN" altLang="en-US" b="1" dirty="0">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zh-CN" altLang="en-US" b="1" dirty="0">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zh-CN" altLang="en-US" b="1" dirty="0">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zh-CN" altLang="en-US" b="1" dirty="0">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zh-CN" altLang="en-US" b="1" dirty="0">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r h="401224">
                <a:tc>
                  <a:txBody>
                    <a:bodyPr/>
                    <a:lstStyle/>
                    <a:p>
                      <a:pPr algn="ctr"/>
                      <a:r>
                        <a:rPr lang="zh-CN" altLang="en-US" b="1" dirty="0">
                          <a:latin typeface="黑体" panose="02010609060101010101" pitchFamily="49" charset="-122"/>
                          <a:ea typeface="黑体" panose="02010609060101010101" pitchFamily="49" charset="-122"/>
                        </a:rPr>
                        <a:t>最低气温</a:t>
                      </a:r>
                      <a:r>
                        <a:rPr lang="en-US" altLang="zh-CN" b="1" dirty="0">
                          <a:latin typeface="黑体" panose="02010609060101010101" pitchFamily="49" charset="-122"/>
                          <a:ea typeface="黑体" panose="02010609060101010101" pitchFamily="49" charset="-122"/>
                        </a:rPr>
                        <a:t>/</a:t>
                      </a:r>
                      <a:r>
                        <a:rPr lang="zh-CN" altLang="en-US" b="1" dirty="0">
                          <a:latin typeface="黑体" panose="02010609060101010101" pitchFamily="49" charset="-122"/>
                          <a:ea typeface="黑体" panose="02010609060101010101" pitchFamily="49" charset="-122"/>
                        </a:rPr>
                        <a:t>℃</a:t>
                      </a:r>
                    </a:p>
                  </a:txBody>
                  <a:tcPr anchor="ct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ctr"/>
                      <a:endParaRPr lang="zh-CN" altLang="en-US" b="1">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tc>
                  <a:txBody>
                    <a:bodyPr/>
                    <a:lstStyle/>
                    <a:p>
                      <a:pPr algn="ctr"/>
                      <a:endParaRPr lang="zh-CN" altLang="en-US" b="1" dirty="0">
                        <a:latin typeface="黑体" panose="02010609060101010101" pitchFamily="49" charset="-122"/>
                        <a:ea typeface="黑体" panose="02010609060101010101" pitchFamily="49" charset="-122"/>
                      </a:endParaRPr>
                    </a:p>
                  </a:txBody>
                  <a:tcPr anchor="ctr">
                    <a:lnL w="1270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21"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5197" b="31433"/>
          <a:stretch>
            <a:fillRect/>
          </a:stretch>
        </p:blipFill>
        <p:spPr bwMode="auto">
          <a:xfrm>
            <a:off x="5868144" y="699542"/>
            <a:ext cx="2399506" cy="274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p:cNvSpPr txBox="1"/>
          <p:nvPr/>
        </p:nvSpPr>
        <p:spPr>
          <a:xfrm>
            <a:off x="941016" y="662506"/>
            <a:ext cx="4855120" cy="1943994"/>
          </a:xfrm>
          <a:prstGeom prst="rect">
            <a:avLst/>
          </a:prstGeom>
          <a:solidFill>
            <a:schemeClr val="bg1"/>
          </a:solidFill>
        </p:spPr>
        <p:txBody>
          <a:bodyPr wrap="square" rtlCol="0">
            <a:spAutoFit/>
          </a:bodyPr>
          <a:lstStyle/>
          <a:p>
            <a:pPr algn="just">
              <a:lnSpc>
                <a:spcPct val="130000"/>
              </a:lnSpc>
            </a:pP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右面是李红同学记录的一周气温情况，根据记录填写下表并计算。</a:t>
            </a:r>
          </a:p>
        </p:txBody>
      </p:sp>
      <p:sp>
        <p:nvSpPr>
          <p:cNvPr id="23" name="TextBox 3"/>
          <p:cNvSpPr txBox="1">
            <a:spLocks noChangeArrowheads="1"/>
          </p:cNvSpPr>
          <p:nvPr/>
        </p:nvSpPr>
        <p:spPr bwMode="auto">
          <a:xfrm>
            <a:off x="2437768" y="3824914"/>
            <a:ext cx="666750" cy="496867"/>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21</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24" name="TextBox 4"/>
          <p:cNvSpPr txBox="1">
            <a:spLocks noChangeArrowheads="1"/>
          </p:cNvSpPr>
          <p:nvPr/>
        </p:nvSpPr>
        <p:spPr bwMode="auto">
          <a:xfrm>
            <a:off x="3139170" y="3829784"/>
            <a:ext cx="666750" cy="496867"/>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21</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25" name="TextBox 5"/>
          <p:cNvSpPr txBox="1">
            <a:spLocks noChangeArrowheads="1"/>
          </p:cNvSpPr>
          <p:nvPr/>
        </p:nvSpPr>
        <p:spPr bwMode="auto">
          <a:xfrm>
            <a:off x="3859250" y="3819806"/>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22</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26" name="TextBox 6"/>
          <p:cNvSpPr txBox="1">
            <a:spLocks noChangeArrowheads="1"/>
          </p:cNvSpPr>
          <p:nvPr/>
        </p:nvSpPr>
        <p:spPr bwMode="auto">
          <a:xfrm>
            <a:off x="4598008" y="3821394"/>
            <a:ext cx="666750" cy="493712"/>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24</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0" name="TextBox 7"/>
          <p:cNvSpPr txBox="1">
            <a:spLocks noChangeArrowheads="1"/>
          </p:cNvSpPr>
          <p:nvPr/>
        </p:nvSpPr>
        <p:spPr bwMode="auto">
          <a:xfrm>
            <a:off x="5371418" y="3819806"/>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22</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1" name="TextBox 8"/>
          <p:cNvSpPr txBox="1">
            <a:spLocks noChangeArrowheads="1"/>
          </p:cNvSpPr>
          <p:nvPr/>
        </p:nvSpPr>
        <p:spPr bwMode="auto">
          <a:xfrm>
            <a:off x="6089910" y="3829784"/>
            <a:ext cx="666750" cy="496867"/>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21</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2" name="TextBox 9"/>
          <p:cNvSpPr txBox="1">
            <a:spLocks noChangeArrowheads="1"/>
          </p:cNvSpPr>
          <p:nvPr/>
        </p:nvSpPr>
        <p:spPr bwMode="auto">
          <a:xfrm>
            <a:off x="6883586" y="3821394"/>
            <a:ext cx="666750" cy="493712"/>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23</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3" name="TextBox 10"/>
          <p:cNvSpPr txBox="1">
            <a:spLocks noChangeArrowheads="1"/>
          </p:cNvSpPr>
          <p:nvPr/>
        </p:nvSpPr>
        <p:spPr bwMode="auto">
          <a:xfrm>
            <a:off x="7766360" y="3821394"/>
            <a:ext cx="666750" cy="493712"/>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22</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4" name="TextBox 11"/>
          <p:cNvSpPr txBox="1">
            <a:spLocks noChangeArrowheads="1"/>
          </p:cNvSpPr>
          <p:nvPr/>
        </p:nvSpPr>
        <p:spPr bwMode="auto">
          <a:xfrm>
            <a:off x="2437768" y="4231820"/>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10</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5" name="TextBox 12"/>
          <p:cNvSpPr txBox="1">
            <a:spLocks noChangeArrowheads="1"/>
          </p:cNvSpPr>
          <p:nvPr/>
        </p:nvSpPr>
        <p:spPr bwMode="auto">
          <a:xfrm>
            <a:off x="3139170" y="4236690"/>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10</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6" name="TextBox 13"/>
          <p:cNvSpPr txBox="1">
            <a:spLocks noChangeArrowheads="1"/>
          </p:cNvSpPr>
          <p:nvPr/>
        </p:nvSpPr>
        <p:spPr bwMode="auto">
          <a:xfrm>
            <a:off x="3841787" y="4236690"/>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12</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7" name="TextBox 14"/>
          <p:cNvSpPr txBox="1">
            <a:spLocks noChangeArrowheads="1"/>
          </p:cNvSpPr>
          <p:nvPr/>
        </p:nvSpPr>
        <p:spPr bwMode="auto">
          <a:xfrm>
            <a:off x="4598008" y="4236690"/>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12</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8" name="TextBox 15"/>
          <p:cNvSpPr txBox="1">
            <a:spLocks noChangeArrowheads="1"/>
          </p:cNvSpPr>
          <p:nvPr/>
        </p:nvSpPr>
        <p:spPr bwMode="auto">
          <a:xfrm>
            <a:off x="5349193" y="4236690"/>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11</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39" name="TextBox 16"/>
          <p:cNvSpPr txBox="1">
            <a:spLocks noChangeArrowheads="1"/>
          </p:cNvSpPr>
          <p:nvPr/>
        </p:nvSpPr>
        <p:spPr bwMode="auto">
          <a:xfrm>
            <a:off x="6091498" y="4236690"/>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11</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40" name="TextBox 17"/>
          <p:cNvSpPr txBox="1">
            <a:spLocks noChangeArrowheads="1"/>
          </p:cNvSpPr>
          <p:nvPr/>
        </p:nvSpPr>
        <p:spPr bwMode="auto">
          <a:xfrm>
            <a:off x="6883586" y="4236690"/>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11</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41" name="TextBox 18"/>
          <p:cNvSpPr txBox="1">
            <a:spLocks noChangeArrowheads="1"/>
          </p:cNvSpPr>
          <p:nvPr/>
        </p:nvSpPr>
        <p:spPr bwMode="auto">
          <a:xfrm>
            <a:off x="7766360" y="4236690"/>
            <a:ext cx="666750" cy="495300"/>
          </a:xfrm>
          <a:prstGeom prst="rect">
            <a:avLst/>
          </a:prstGeom>
          <a:noFill/>
          <a:ln>
            <a:noFill/>
          </a:ln>
        </p:spPr>
        <p:txBody>
          <a:bodyPr>
            <a:spAutoFit/>
          </a:bodyPr>
          <a:lstStyle>
            <a:lvl1pPr eaLnBrk="0" hangingPunct="0">
              <a:defRPr sz="2000" b="1">
                <a:solidFill>
                  <a:schemeClr val="tx1"/>
                </a:solidFill>
                <a:latin typeface="楷体_GB2312" pitchFamily="49" charset="-122"/>
                <a:ea typeface="宋体" panose="02010600030101010101" pitchFamily="2" charset="-122"/>
              </a:defRPr>
            </a:lvl1pPr>
            <a:lvl2pPr marL="742950" indent="-285750" eaLnBrk="0" hangingPunct="0">
              <a:defRPr sz="2000" b="1">
                <a:solidFill>
                  <a:schemeClr val="tx1"/>
                </a:solidFill>
                <a:latin typeface="楷体_GB2312" pitchFamily="49" charset="-122"/>
                <a:ea typeface="宋体" panose="02010600030101010101" pitchFamily="2" charset="-122"/>
              </a:defRPr>
            </a:lvl2pPr>
            <a:lvl3pPr marL="1143000" indent="-228600" eaLnBrk="0" hangingPunct="0">
              <a:defRPr sz="2000" b="1">
                <a:solidFill>
                  <a:schemeClr val="tx1"/>
                </a:solidFill>
                <a:latin typeface="楷体_GB2312" pitchFamily="49" charset="-122"/>
                <a:ea typeface="宋体" panose="02010600030101010101" pitchFamily="2" charset="-122"/>
              </a:defRPr>
            </a:lvl3pPr>
            <a:lvl4pPr marL="1600200" indent="-228600" eaLnBrk="0" hangingPunct="0">
              <a:defRPr sz="2000" b="1">
                <a:solidFill>
                  <a:schemeClr val="tx1"/>
                </a:solidFill>
                <a:latin typeface="楷体_GB2312" pitchFamily="49" charset="-122"/>
                <a:ea typeface="宋体" panose="02010600030101010101" pitchFamily="2" charset="-122"/>
              </a:defRPr>
            </a:lvl4pPr>
            <a:lvl5pPr marL="2057400" indent="-228600" eaLnBrk="0" hangingPunct="0">
              <a:defRPr sz="2000" b="1">
                <a:solidFill>
                  <a:schemeClr val="tx1"/>
                </a:solidFill>
                <a:latin typeface="楷体_GB2312" pitchFamily="49"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楷体_GB2312" pitchFamily="49" charset="-122"/>
                <a:ea typeface="宋体" panose="02010600030101010101" pitchFamily="2" charset="-122"/>
              </a:defRPr>
            </a:lvl9pPr>
          </a:lstStyle>
          <a:p>
            <a:pPr algn="ctr" eaLnBrk="1" hangingPunct="1">
              <a:lnSpc>
                <a:spcPct val="120000"/>
              </a:lnSpc>
              <a:defRPr/>
            </a:pPr>
            <a:r>
              <a:rPr lang="en-US" altLang="zh-CN" sz="2400" dirty="0">
                <a:solidFill>
                  <a:srgbClr val="FF0000"/>
                </a:solidFill>
                <a:latin typeface="Times New Roman" panose="02020603050405020304" pitchFamily="18" charset="0"/>
                <a:ea typeface="楷体_GB2312" pitchFamily="49" charset="-122"/>
                <a:cs typeface="Times New Roman" panose="02020603050405020304" pitchFamily="18" charset="0"/>
              </a:rPr>
              <a:t>11</a:t>
            </a:r>
            <a:endParaRPr lang="zh-CN" altLang="en-US" sz="2400" dirty="0">
              <a:solidFill>
                <a:srgbClr val="FF0000"/>
              </a:solidFill>
              <a:latin typeface="Times New Roman" panose="02020603050405020304" pitchFamily="18" charset="0"/>
              <a:ea typeface="楷体_GB2312" pitchFamily="49" charset="-122"/>
              <a:cs typeface="Times New Roman" panose="02020603050405020304" pitchFamily="18" charset="0"/>
            </a:endParaRPr>
          </a:p>
        </p:txBody>
      </p:sp>
      <p:sp>
        <p:nvSpPr>
          <p:cNvPr id="2" name="文本框 1"/>
          <p:cNvSpPr txBox="1"/>
          <p:nvPr/>
        </p:nvSpPr>
        <p:spPr>
          <a:xfrm>
            <a:off x="874395" y="514985"/>
            <a:ext cx="3178810" cy="370840"/>
          </a:xfrm>
          <a:prstGeom prst="rect">
            <a:avLst/>
          </a:prstGeom>
          <a:noFill/>
        </p:spPr>
        <p:txBody>
          <a:bodyPr wrap="square" rtlCol="0">
            <a:spAutoFit/>
          </a:bodyPr>
          <a:lstStyle/>
          <a:p>
            <a:pPr algn="just">
              <a:lnSpc>
                <a:spcPct val="130000"/>
              </a:lnSpc>
            </a:pP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【选自教材</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P89</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练习二十二</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第</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1</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31640" y="1563638"/>
            <a:ext cx="6480720" cy="1476173"/>
          </a:xfrm>
          <a:prstGeom prst="rect">
            <a:avLst/>
          </a:prstGeom>
          <a:solidFill>
            <a:schemeClr val="bg1"/>
          </a:solidFill>
        </p:spPr>
        <p:txBody>
          <a:bodyPr wrap="square" rtlCol="0">
            <a:spAutoFit/>
          </a:bodyPr>
          <a:lstStyle/>
          <a:p>
            <a:pPr algn="just">
              <a:lnSpc>
                <a:spcPct val="15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记录本地一周的气温，再计算出一周平均最高气温和平均最低气温。</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1520" y="627534"/>
            <a:ext cx="8425309" cy="663643"/>
          </a:xfrm>
          <a:prstGeom prst="rect">
            <a:avLst/>
          </a:prstGeom>
          <a:noFill/>
        </p:spPr>
        <p:txBody>
          <a:bodyPr wrap="square" rtlCol="0">
            <a:spAutoFit/>
          </a:bodyPr>
          <a:lstStyle/>
          <a:p>
            <a:pPr algn="just">
              <a:lnSpc>
                <a:spcPct val="130000"/>
              </a:lnSpc>
            </a:pP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下面是小明周一至周五上学所花时间的情况。</a:t>
            </a:r>
          </a:p>
        </p:txBody>
      </p:sp>
      <p:sp>
        <p:nvSpPr>
          <p:cNvPr id="6" name="文本框 5"/>
          <p:cNvSpPr txBox="1"/>
          <p:nvPr/>
        </p:nvSpPr>
        <p:spPr>
          <a:xfrm>
            <a:off x="611187" y="2844211"/>
            <a:ext cx="7921625" cy="663643"/>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小明平均每天上学要花多少时间？</a:t>
            </a: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p:txBody>
      </p:sp>
      <p:graphicFrame>
        <p:nvGraphicFramePr>
          <p:cNvPr id="8" name="Group 61"/>
          <p:cNvGraphicFramePr>
            <a:graphicFrameLocks noGrp="1"/>
          </p:cNvGraphicFramePr>
          <p:nvPr/>
        </p:nvGraphicFramePr>
        <p:xfrm>
          <a:off x="1067592" y="1635646"/>
          <a:ext cx="7008816" cy="960189"/>
        </p:xfrm>
        <a:graphic>
          <a:graphicData uri="http://schemas.openxmlformats.org/drawingml/2006/table">
            <a:tbl>
              <a:tblPr/>
              <a:tblGrid>
                <a:gridCol w="134416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224136">
                  <a:extLst>
                    <a:ext uri="{9D8B030D-6E8A-4147-A177-3AD203B41FA5}">
                      <a16:colId xmlns:a16="http://schemas.microsoft.com/office/drawing/2014/main" val="20004"/>
                    </a:ext>
                  </a:extLst>
                </a:gridCol>
                <a:gridCol w="1056136">
                  <a:extLst>
                    <a:ext uri="{9D8B030D-6E8A-4147-A177-3AD203B41FA5}">
                      <a16:colId xmlns:a16="http://schemas.microsoft.com/office/drawing/2014/main" val="20005"/>
                    </a:ext>
                  </a:extLst>
                </a:gridCol>
              </a:tblGrid>
              <a:tr h="448756">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星期</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一</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二</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三</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四</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1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五</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extLst>
                  <a:ext uri="{0D108BD9-81ED-4DB2-BD59-A6C34878D82A}">
                    <a16:rowId xmlns:a16="http://schemas.microsoft.com/office/drawing/2014/main" val="10000"/>
                  </a:ext>
                </a:extLst>
              </a:tr>
              <a:tr h="440244">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时间</a:t>
                      </a:r>
                      <a:r>
                        <a:rPr kumimoji="0" lang="en-US" altLang="zh-CN"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分</a:t>
                      </a: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15</a:t>
                      </a:r>
                      <a:endPar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17</a:t>
                      </a:r>
                      <a:endPar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14</a:t>
                      </a:r>
                      <a:endPar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16</a:t>
                      </a:r>
                      <a:endPar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tc>
                  <a:txBody>
                    <a:bodyPr/>
                    <a:lstStyle>
                      <a:lvl1pPr eaLnBrk="0" hangingPunct="0">
                        <a:spcBef>
                          <a:spcPct val="20000"/>
                        </a:spcBef>
                        <a:defRPr sz="2400">
                          <a:solidFill>
                            <a:srgbClr val="1C1C1C"/>
                          </a:solidFill>
                          <a:latin typeface="Arial" panose="020B0604020202020204" pitchFamily="34" charset="0"/>
                          <a:ea typeface="楷体_GB2312" pitchFamily="49" charset="-122"/>
                        </a:defRPr>
                      </a:lvl1pPr>
                      <a:lvl2pPr marL="742950" indent="-285750" eaLnBrk="0" hangingPunct="0">
                        <a:spcBef>
                          <a:spcPct val="20000"/>
                        </a:spcBef>
                        <a:defRPr sz="2000">
                          <a:solidFill>
                            <a:srgbClr val="1C1C1C"/>
                          </a:solidFill>
                          <a:latin typeface="Arial" panose="020B0604020202020204" pitchFamily="34" charset="0"/>
                          <a:ea typeface="楷体_GB2312" pitchFamily="49" charset="-122"/>
                        </a:defRPr>
                      </a:lvl2pPr>
                      <a:lvl3pPr marL="1143000" indent="-228600" eaLnBrk="0" hangingPunct="0">
                        <a:spcBef>
                          <a:spcPct val="20000"/>
                        </a:spcBef>
                        <a:defRPr>
                          <a:solidFill>
                            <a:srgbClr val="1C1C1C"/>
                          </a:solidFill>
                          <a:latin typeface="Arial" panose="020B0604020202020204" pitchFamily="34" charset="0"/>
                          <a:ea typeface="楷体_GB2312" pitchFamily="49" charset="-122"/>
                        </a:defRPr>
                      </a:lvl3pPr>
                      <a:lvl4pPr marL="1600200" indent="-228600" eaLnBrk="0" hangingPunct="0">
                        <a:spcBef>
                          <a:spcPct val="20000"/>
                        </a:spcBef>
                        <a:defRPr>
                          <a:solidFill>
                            <a:srgbClr val="1C1C1C"/>
                          </a:solidFill>
                          <a:latin typeface="Arial" panose="020B0604020202020204" pitchFamily="34" charset="0"/>
                          <a:ea typeface="楷体_GB2312" pitchFamily="49" charset="-122"/>
                        </a:defRPr>
                      </a:lvl4pPr>
                      <a:lvl5pPr marL="2057400" indent="-228600" eaLnBrk="0" hangingPunct="0">
                        <a:spcBef>
                          <a:spcPct val="20000"/>
                        </a:spcBef>
                        <a:defRPr sz="1400">
                          <a:solidFill>
                            <a:srgbClr val="1C1C1C"/>
                          </a:solidFill>
                          <a:latin typeface="Arial" panose="020B0604020202020204" pitchFamily="34" charset="0"/>
                          <a:ea typeface="楷体_GB2312" pitchFamily="49" charset="-122"/>
                        </a:defRPr>
                      </a:lvl5pPr>
                      <a:lvl6pPr marL="25146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6pPr>
                      <a:lvl7pPr marL="29718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7pPr>
                      <a:lvl8pPr marL="34290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8pPr>
                      <a:lvl9pPr marL="3886200" indent="-228600" eaLnBrk="0" fontAlgn="base" hangingPunct="0">
                        <a:spcBef>
                          <a:spcPct val="20000"/>
                        </a:spcBef>
                        <a:spcAft>
                          <a:spcPct val="0"/>
                        </a:spcAft>
                        <a:defRPr sz="1400">
                          <a:solidFill>
                            <a:srgbClr val="1C1C1C"/>
                          </a:solidFill>
                          <a:latin typeface="Arial" panose="020B0604020202020204" pitchFamily="34" charset="0"/>
                          <a:ea typeface="楷体_GB2312" pitchFamily="49" charset="-122"/>
                        </a:defRPr>
                      </a:lvl9pPr>
                    </a:lstStyle>
                    <a:p>
                      <a:pPr marL="0" marR="0" lvl="0" indent="0" algn="ctr" defTabSz="914400" rtl="0" eaLnBrk="1" fontAlgn="base" latinLnBrk="0" hangingPunct="1">
                        <a:lnSpc>
                          <a:spcPct val="120000"/>
                        </a:lnSpc>
                        <a:spcBef>
                          <a:spcPct val="0"/>
                        </a:spcBef>
                        <a:spcAft>
                          <a:spcPct val="0"/>
                        </a:spcAft>
                        <a:buClrTx/>
                        <a:buSzTx/>
                        <a:buFontTx/>
                        <a:buNone/>
                      </a:pPr>
                      <a:r>
                        <a:rPr kumimoji="0" lang="en-US" altLang="zh-CN"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18</a:t>
                      </a:r>
                      <a:endParaRPr kumimoji="0" lang="zh-CN" altLang="en-US" sz="2400" b="1" i="0" u="none" strike="noStrike" cap="none" normalizeH="0" baseline="0" dirty="0">
                        <a:ln>
                          <a:noFill/>
                        </a:ln>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T="47515" marB="47515" horzOverflow="overflow">
                    <a:lnL w="19050" cap="flat" cmpd="sng" algn="ctr">
                      <a:solidFill>
                        <a:srgbClr val="F39800"/>
                      </a:solidFill>
                      <a:prstDash val="solid"/>
                      <a:round/>
                      <a:headEnd type="none" w="med" len="med"/>
                      <a:tailEnd type="none" w="med" len="med"/>
                    </a:lnL>
                    <a:lnR w="19050" cap="flat" cmpd="sng" algn="ctr">
                      <a:solidFill>
                        <a:srgbClr val="F39800"/>
                      </a:solidFill>
                      <a:prstDash val="solid"/>
                      <a:round/>
                      <a:headEnd type="none" w="med" len="med"/>
                      <a:tailEnd type="none" w="med" len="med"/>
                    </a:lnR>
                    <a:lnT w="19050" cap="flat" cmpd="sng" algn="ctr">
                      <a:solidFill>
                        <a:srgbClr val="F39800"/>
                      </a:solidFill>
                      <a:prstDash val="solid"/>
                      <a:round/>
                      <a:headEnd type="none" w="med" len="med"/>
                      <a:tailEnd type="none" w="med" len="med"/>
                    </a:lnT>
                    <a:lnB w="19050" cap="flat" cmpd="sng" algn="ctr">
                      <a:solidFill>
                        <a:srgbClr val="F39800"/>
                      </a:solidFill>
                      <a:prstDash val="solid"/>
                      <a:round/>
                      <a:headEnd type="none" w="med" len="med"/>
                      <a:tailEnd type="none" w="med" len="med"/>
                    </a:lnB>
                    <a:lnTlToBr>
                      <a:noFill/>
                    </a:lnTlToBr>
                    <a:lnBlToTr>
                      <a:noFill/>
                    </a:lnBlToTr>
                    <a:solidFill>
                      <a:srgbClr val="FFEAD5"/>
                    </a:solidFill>
                  </a:tcPr>
                </a:tc>
                <a:extLst>
                  <a:ext uri="{0D108BD9-81ED-4DB2-BD59-A6C34878D82A}">
                    <a16:rowId xmlns:a16="http://schemas.microsoft.com/office/drawing/2014/main" val="10001"/>
                  </a:ext>
                </a:extLst>
              </a:tr>
            </a:tbl>
          </a:graphicData>
        </a:graphic>
      </p:graphicFrame>
      <p:sp>
        <p:nvSpPr>
          <p:cNvPr id="9" name="文本框 2"/>
          <p:cNvSpPr txBox="1">
            <a:spLocks noChangeArrowheads="1"/>
          </p:cNvSpPr>
          <p:nvPr/>
        </p:nvSpPr>
        <p:spPr bwMode="auto">
          <a:xfrm>
            <a:off x="1070494" y="3715167"/>
            <a:ext cx="77768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15+17+14+16+18</a:t>
            </a: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÷5=16</a:t>
            </a: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（分）</a:t>
            </a:r>
          </a:p>
        </p:txBody>
      </p:sp>
      <p:sp>
        <p:nvSpPr>
          <p:cNvPr id="2" name="文本框 1"/>
          <p:cNvSpPr txBox="1"/>
          <p:nvPr/>
        </p:nvSpPr>
        <p:spPr>
          <a:xfrm>
            <a:off x="543560" y="501015"/>
            <a:ext cx="3157855" cy="370840"/>
          </a:xfrm>
          <a:prstGeom prst="rect">
            <a:avLst/>
          </a:prstGeom>
          <a:noFill/>
        </p:spPr>
        <p:txBody>
          <a:bodyPr wrap="square" rtlCol="0">
            <a:spAutoFit/>
          </a:bodyPr>
          <a:lstStyle/>
          <a:p>
            <a:pPr algn="just">
              <a:lnSpc>
                <a:spcPct val="130000"/>
              </a:lnSpc>
            </a:pP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【选自教材</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P89</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练习二十二</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sym typeface="+mn-ea"/>
              </a:rPr>
              <a:t>”</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第</a:t>
            </a:r>
            <a:r>
              <a:rPr lang="en-US" altLang="zh-CN"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2</a:t>
            </a:r>
            <a:r>
              <a:rPr lang="zh-CN" altLang="en-US" sz="1400" b="1"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t="13600" b="68200"/>
          <a:stretch>
            <a:fillRect/>
          </a:stretch>
        </p:blipFill>
        <p:spPr>
          <a:xfrm>
            <a:off x="2676972" y="-3175"/>
            <a:ext cx="3795887" cy="690842"/>
          </a:xfrm>
          <a:prstGeom prst="rect">
            <a:avLst/>
          </a:prstGeom>
        </p:spPr>
      </p:pic>
      <p:sp>
        <p:nvSpPr>
          <p:cNvPr id="4" name="文本框 3"/>
          <p:cNvSpPr txBox="1"/>
          <p:nvPr/>
        </p:nvSpPr>
        <p:spPr>
          <a:xfrm>
            <a:off x="3687778" y="-16867"/>
            <a:ext cx="2037737"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olidFill>
                  <a:schemeClr val="tx1"/>
                </a:solidFill>
                <a:sym typeface="+mn-lt"/>
              </a:rPr>
              <a:t>归纳总结</a:t>
            </a:r>
          </a:p>
        </p:txBody>
      </p:sp>
      <p:sp>
        <p:nvSpPr>
          <p:cNvPr id="5" name="六边形 4"/>
          <p:cNvSpPr/>
          <p:nvPr/>
        </p:nvSpPr>
        <p:spPr>
          <a:xfrm rot="10800000" flipV="1">
            <a:off x="1185863" y="1001713"/>
            <a:ext cx="725487" cy="574675"/>
          </a:xfrm>
          <a:prstGeom prst="hexagon">
            <a:avLst/>
          </a:prstGeom>
          <a:solidFill>
            <a:srgbClr val="28C4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sz="4800" noProof="1">
                <a:latin typeface="微软雅黑" panose="020B0503020204020204" charset="-122"/>
                <a:ea typeface="微软雅黑" panose="020B0503020204020204" charset="-122"/>
              </a:rPr>
              <a:t>1</a:t>
            </a:r>
            <a:endParaRPr lang="zh-CN" altLang="en-US" sz="4800" noProof="1">
              <a:latin typeface="微软雅黑" panose="020B0503020204020204" charset="-122"/>
              <a:ea typeface="微软雅黑" panose="020B0503020204020204" charset="-122"/>
            </a:endParaRPr>
          </a:p>
        </p:txBody>
      </p:sp>
      <p:sp>
        <p:nvSpPr>
          <p:cNvPr id="6" name="文本框 5"/>
          <p:cNvSpPr txBox="1">
            <a:spLocks noChangeArrowheads="1"/>
          </p:cNvSpPr>
          <p:nvPr/>
        </p:nvSpPr>
        <p:spPr bwMode="auto">
          <a:xfrm>
            <a:off x="1911350" y="915988"/>
            <a:ext cx="6261050" cy="178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solidFill>
                  <a:srgbClr val="E96678"/>
                </a:solidFill>
                <a:latin typeface="黑体" panose="02010609060101010101" pitchFamily="49" charset="-122"/>
                <a:ea typeface="黑体" panose="02010609060101010101" pitchFamily="49" charset="-122"/>
              </a:rPr>
              <a:t>“移多补少”法</a:t>
            </a:r>
            <a:r>
              <a:rPr lang="zh-CN" altLang="en-US" sz="3200" b="1" dirty="0">
                <a:latin typeface="黑体" panose="02010609060101010101" pitchFamily="49" charset="-122"/>
                <a:ea typeface="黑体" panose="02010609060101010101" pitchFamily="49" charset="-122"/>
              </a:rPr>
              <a:t>：把收集的空水瓶多的移给收集的空水瓶个数少的人。</a:t>
            </a:r>
          </a:p>
        </p:txBody>
      </p:sp>
      <p:sp>
        <p:nvSpPr>
          <p:cNvPr id="7" name="六边形 6"/>
          <p:cNvSpPr/>
          <p:nvPr/>
        </p:nvSpPr>
        <p:spPr>
          <a:xfrm rot="10800000" flipV="1">
            <a:off x="1185863" y="2698750"/>
            <a:ext cx="725487" cy="574675"/>
          </a:xfrm>
          <a:prstGeom prst="hexagon">
            <a:avLst/>
          </a:prstGeom>
          <a:solidFill>
            <a:srgbClr val="28C4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zh-CN" altLang="zh-CN" sz="4800" noProof="1">
                <a:solidFill>
                  <a:srgbClr val="FFFFFF"/>
                </a:solidFill>
                <a:latin typeface="微软雅黑" panose="020B0503020204020204" charset="-122"/>
                <a:ea typeface="微软雅黑" panose="020B0503020204020204" charset="-122"/>
              </a:rPr>
              <a:t>2</a:t>
            </a:r>
          </a:p>
        </p:txBody>
      </p:sp>
      <p:sp>
        <p:nvSpPr>
          <p:cNvPr id="8" name="文本框 7"/>
          <p:cNvSpPr txBox="1">
            <a:spLocks noChangeArrowheads="1"/>
          </p:cNvSpPr>
          <p:nvPr/>
        </p:nvSpPr>
        <p:spPr bwMode="auto">
          <a:xfrm>
            <a:off x="1984374" y="2711450"/>
            <a:ext cx="6261049" cy="180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Arial" panose="020B0604020202020204" pitchFamily="34" charset="0"/>
              <a:buNone/>
            </a:pPr>
            <a:r>
              <a:rPr lang="zh-CN" altLang="en-US" sz="3200" b="1" dirty="0">
                <a:solidFill>
                  <a:srgbClr val="3399FF"/>
                </a:solidFill>
                <a:latin typeface="Times New Roman" panose="02020603050405020304" pitchFamily="18" charset="0"/>
                <a:ea typeface="黑体" panose="02010609060101010101" pitchFamily="49" charset="-122"/>
              </a:rPr>
              <a:t>“先合后分”法</a:t>
            </a:r>
            <a:r>
              <a:rPr lang="zh-CN" altLang="en-US" sz="3200" b="1" dirty="0">
                <a:latin typeface="Times New Roman" panose="02020603050405020304" pitchFamily="18" charset="0"/>
                <a:ea typeface="黑体" panose="02010609060101010101" pitchFamily="49" charset="-122"/>
              </a:rPr>
              <a:t>：就是先求出4个人一共收集了多少个空水瓶，再除以总份数，求每一份是多少。</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360"/>
                                          </p:val>
                                        </p:tav>
                                        <p:tav tm="100000">
                                          <p:val>
                                            <p:fltVal val="0"/>
                                          </p:val>
                                        </p:tav>
                                      </p:tavLst>
                                    </p:anim>
                                    <p:animEffect transition="in" filter="fade">
                                      <p:cBhvr>
                                        <p:cTn id="22" dur="500"/>
                                        <p:tgtEl>
                                          <p:spTgt spid="7"/>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80" y="-49557"/>
            <a:ext cx="5620023" cy="864619"/>
          </a:xfrm>
          <a:prstGeom prst="rect">
            <a:avLst/>
          </a:prstGeom>
        </p:spPr>
      </p:pic>
      <p:sp>
        <p:nvSpPr>
          <p:cNvPr id="2" name="云形标注 3"/>
          <p:cNvSpPr/>
          <p:nvPr/>
        </p:nvSpPr>
        <p:spPr bwMode="auto">
          <a:xfrm>
            <a:off x="965200" y="1084263"/>
            <a:ext cx="7380288" cy="2247900"/>
          </a:xfrm>
          <a:prstGeom prst="cloudCallout">
            <a:avLst>
              <a:gd name="adj1" fmla="val 25899"/>
              <a:gd name="adj2" fmla="val 70513"/>
            </a:avLst>
          </a:prstGeom>
          <a:solidFill>
            <a:srgbClr val="FFFFFF"/>
          </a:solidFill>
          <a:ln w="19050">
            <a:solidFill>
              <a:schemeClr val="tx1"/>
            </a:solidFill>
            <a:miter lim="800000"/>
          </a:ln>
          <a:effectLst>
            <a:outerShdw blurRad="50800" dist="38100" dir="18900000" algn="bl" rotWithShape="0">
              <a:prstClr val="black">
                <a:alpha val="40000"/>
              </a:prstClr>
            </a:outerShdw>
          </a:effectLst>
        </p:spPr>
        <p:txBody>
          <a:bodyPr anchor="ctr"/>
          <a:lstStyle/>
          <a:p>
            <a:pPr algn="ctr" eaLnBrk="1" fontAlgn="auto" hangingPunct="1">
              <a:lnSpc>
                <a:spcPct val="120000"/>
              </a:lnSpc>
              <a:spcBef>
                <a:spcPts val="0"/>
              </a:spcBef>
              <a:spcAft>
                <a:spcPts val="0"/>
              </a:spcAft>
              <a:defRPr/>
            </a:pPr>
            <a:endParaRPr lang="zh-CN" altLang="en-US" sz="3200" b="1" kern="0" dirty="0">
              <a:solidFill>
                <a:srgbClr val="1C1C1C"/>
              </a:solidFill>
              <a:latin typeface="宋体" panose="02010600030101010101" pitchFamily="2" charset="-122"/>
            </a:endParaRPr>
          </a:p>
        </p:txBody>
      </p:sp>
      <p:sp>
        <p:nvSpPr>
          <p:cNvPr id="4" name="矩形 2"/>
          <p:cNvSpPr>
            <a:spLocks noChangeArrowheads="1"/>
          </p:cNvSpPr>
          <p:nvPr/>
        </p:nvSpPr>
        <p:spPr bwMode="auto">
          <a:xfrm>
            <a:off x="1255713" y="1330325"/>
            <a:ext cx="69024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600" b="1" dirty="0">
                <a:solidFill>
                  <a:srgbClr val="000000"/>
                </a:solidFill>
                <a:latin typeface="黑体" panose="02010609060101010101" pitchFamily="49" charset="-122"/>
                <a:ea typeface="黑体" panose="02010609060101010101" pitchFamily="49" charset="-122"/>
              </a:rPr>
              <a:t>    同学们，今天的数学课你们有哪些收获呢？</a:t>
            </a:r>
          </a:p>
        </p:txBody>
      </p:sp>
      <p:sp>
        <p:nvSpPr>
          <p:cNvPr id="5" name="文本框 4"/>
          <p:cNvSpPr txBox="1"/>
          <p:nvPr/>
        </p:nvSpPr>
        <p:spPr>
          <a:xfrm>
            <a:off x="2483768" y="27811"/>
            <a:ext cx="6494604"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olidFill>
                  <a:schemeClr val="tx1"/>
                </a:solidFill>
                <a:sym typeface="+mn-lt"/>
              </a:rPr>
              <a:t>课堂小结，深化认识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45748" y="463707"/>
            <a:ext cx="2750188" cy="64633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defPPr>
              <a:defRPr lang="zh-CN"/>
            </a:defPPr>
            <a:lvl1pPr defTabSz="685800" fontAlgn="auto">
              <a:spcBef>
                <a:spcPts val="0"/>
              </a:spcBef>
              <a:spcAft>
                <a:spcPts val="0"/>
              </a:spcAft>
              <a:buFont typeface="Arial" panose="020B0604020202020204" pitchFamily="34" charset="0"/>
              <a:defRPr sz="3600" b="1">
                <a:solidFill>
                  <a:srgbClr val="C93756"/>
                </a:solidFill>
                <a:latin typeface="黑体" panose="02010609060101010101" pitchFamily="49" charset="-122"/>
                <a:ea typeface="黑体" panose="02010609060101010101" pitchFamily="49" charset="-122"/>
              </a:defRPr>
            </a:lvl1pPr>
            <a:lvl2pPr marL="742950" indent="-28575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2pPr>
            <a:lvl3pPr marL="11430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3pPr>
            <a:lvl4pPr marL="16002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4pPr>
            <a:lvl5pPr marL="2057400" indent="-228600" defTabSz="6858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latin typeface="Arial" panose="020B0604020202020204" pitchFamily="34" charset="0"/>
                <a:ea typeface="宋体" panose="02010600030101010101" pitchFamily="2" charset="-122"/>
              </a:defRPr>
            </a:lvl9pPr>
          </a:lstStyle>
          <a:p>
            <a:r>
              <a:rPr lang="zh-CN" altLang="en-US" dirty="0">
                <a:sym typeface="+mn-lt"/>
              </a:rPr>
              <a:t>▶备选练习</a:t>
            </a:r>
          </a:p>
        </p:txBody>
      </p:sp>
      <p:sp>
        <p:nvSpPr>
          <p:cNvPr id="4" name="文本框 3"/>
          <p:cNvSpPr txBox="1"/>
          <p:nvPr/>
        </p:nvSpPr>
        <p:spPr>
          <a:xfrm>
            <a:off x="1043608" y="1279665"/>
            <a:ext cx="7056784" cy="2584169"/>
          </a:xfrm>
          <a:prstGeom prst="rect">
            <a:avLst/>
          </a:prstGeom>
          <a:noFill/>
        </p:spPr>
        <p:txBody>
          <a:bodyPr wrap="square" rtlCol="0">
            <a:spAutoFit/>
          </a:bodyPr>
          <a:lstStyle/>
          <a:p>
            <a:pPr algn="just">
              <a:lnSpc>
                <a:spcPct val="130000"/>
              </a:lnSpc>
            </a:pP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填空。</a:t>
            </a:r>
            <a:endParaRPr lang="en-US" altLang="zh-CN" sz="3200" b="1" dirty="0">
              <a:latin typeface="Times New Roman" panose="02020603050405020304" pitchFamily="18" charset="0"/>
              <a:ea typeface="黑体" panose="02010609060101010101" pitchFamily="49" charset="-122"/>
              <a:cs typeface="Times New Roman" panose="02020603050405020304" pitchFamily="18" charset="0"/>
            </a:endParaRPr>
          </a:p>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）在投篮比赛中，小明投进了</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个球，小强投进了</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10</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个球，他俩平均每人投进了（      ）个球。</a:t>
            </a:r>
          </a:p>
        </p:txBody>
      </p:sp>
      <p:sp>
        <p:nvSpPr>
          <p:cNvPr id="6" name="文本框 5"/>
          <p:cNvSpPr txBox="1"/>
          <p:nvPr/>
        </p:nvSpPr>
        <p:spPr>
          <a:xfrm>
            <a:off x="3635896" y="3195189"/>
            <a:ext cx="576064" cy="668645"/>
          </a:xfrm>
          <a:prstGeom prst="rect">
            <a:avLst/>
          </a:prstGeom>
          <a:noFill/>
        </p:spPr>
        <p:txBody>
          <a:bodyPr wrap="square" rtlCol="0">
            <a:spAutoFit/>
          </a:bodyPr>
          <a:lstStyle/>
          <a:p>
            <a:pPr algn="just">
              <a:lnSpc>
                <a:spcPct val="130000"/>
              </a:lnSpc>
            </a:pP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11</a:t>
            </a:r>
            <a:endPar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1" name="组合 2"/>
          <p:cNvGrpSpPr/>
          <p:nvPr/>
        </p:nvGrpSpPr>
        <p:grpSpPr bwMode="auto">
          <a:xfrm>
            <a:off x="2613323" y="4839299"/>
            <a:ext cx="3917354" cy="307777"/>
            <a:chOff x="2404157" y="4832269"/>
            <a:chExt cx="3917926" cy="307776"/>
          </a:xfrm>
        </p:grpSpPr>
        <p:sp>
          <p:nvSpPr>
            <p:cNvPr id="12" name="圆角矩形 11"/>
            <p:cNvSpPr/>
            <p:nvPr/>
          </p:nvSpPr>
          <p:spPr>
            <a:xfrm>
              <a:off x="2404157" y="4832269"/>
              <a:ext cx="3917926" cy="30638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6"/>
            <p:cNvSpPr>
              <a:spLocks noChangeArrowheads="1"/>
            </p:cNvSpPr>
            <p:nvPr/>
          </p:nvSpPr>
          <p:spPr bwMode="auto">
            <a:xfrm>
              <a:off x="2475148"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Times New Roman" panose="02020603050405020304" pitchFamily="18" charset="0"/>
                  <a:ea typeface="楷体" panose="02010609060101010101" pitchFamily="49" charset="-122"/>
                </a:defRPr>
              </a:lvl1pPr>
              <a:lvl2pPr marL="742950" indent="-285750">
                <a:defRPr sz="1300">
                  <a:solidFill>
                    <a:schemeClr val="tx1"/>
                  </a:solidFill>
                  <a:latin typeface="Times New Roman" panose="02020603050405020304" pitchFamily="18" charset="0"/>
                  <a:ea typeface="楷体" panose="02010609060101010101" pitchFamily="49" charset="-122"/>
                </a:defRPr>
              </a:lvl2pPr>
              <a:lvl3pPr marL="1143000" indent="-228600">
                <a:defRPr sz="1300">
                  <a:solidFill>
                    <a:schemeClr val="tx1"/>
                  </a:solidFill>
                  <a:latin typeface="Times New Roman" panose="02020603050405020304" pitchFamily="18" charset="0"/>
                  <a:ea typeface="楷体" panose="02010609060101010101" pitchFamily="49" charset="-122"/>
                </a:defRPr>
              </a:lvl3pPr>
              <a:lvl4pPr marL="1600200" indent="-228600">
                <a:defRPr sz="1300">
                  <a:solidFill>
                    <a:schemeClr val="tx1"/>
                  </a:solidFill>
                  <a:latin typeface="Times New Roman" panose="02020603050405020304" pitchFamily="18" charset="0"/>
                  <a:ea typeface="楷体" panose="02010609060101010101" pitchFamily="49" charset="-122"/>
                </a:defRPr>
              </a:lvl4pPr>
              <a:lvl5pPr marL="2057400" indent="-228600">
                <a:defRPr sz="1300">
                  <a:solidFill>
                    <a:schemeClr val="tx1"/>
                  </a:solidFill>
                  <a:latin typeface="Times New Roman" panose="02020603050405020304" pitchFamily="18" charset="0"/>
                  <a:ea typeface="楷体" panose="02010609060101010101" pitchFamily="49" charset="-122"/>
                </a:defRPr>
              </a:lvl5pPr>
              <a:lvl6pPr marL="25146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6pPr>
              <a:lvl7pPr marL="29718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7pPr>
              <a:lvl8pPr marL="34290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8pPr>
              <a:lvl9pPr marL="38862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9pPr>
            </a:lstStyle>
            <a:p>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状元作业本</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19572" y="1419622"/>
            <a:ext cx="7704856" cy="1303818"/>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）四年级同学乘坐</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辆车去参观航天成果展览，平均每辆车坐（      ）人。</a:t>
            </a:r>
          </a:p>
        </p:txBody>
      </p:sp>
      <p:graphicFrame>
        <p:nvGraphicFramePr>
          <p:cNvPr id="4" name="表格 4"/>
          <p:cNvGraphicFramePr>
            <a:graphicFrameLocks noGrp="1"/>
          </p:cNvGraphicFramePr>
          <p:nvPr/>
        </p:nvGraphicFramePr>
        <p:xfrm>
          <a:off x="1524000" y="3003798"/>
          <a:ext cx="6096000" cy="91440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四（</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）班</a:t>
                      </a:r>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四（</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）班</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四（</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）班</a:t>
                      </a:r>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40</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人</a:t>
                      </a:r>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42</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人</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38</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人</a:t>
                      </a:r>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7" name="文本框 6"/>
          <p:cNvSpPr txBox="1"/>
          <p:nvPr/>
        </p:nvSpPr>
        <p:spPr>
          <a:xfrm>
            <a:off x="5738416" y="2019075"/>
            <a:ext cx="792088" cy="668645"/>
          </a:xfrm>
          <a:prstGeom prst="rect">
            <a:avLst/>
          </a:prstGeom>
          <a:noFill/>
        </p:spPr>
        <p:txBody>
          <a:bodyPr wrap="square" rtlCol="0">
            <a:spAutoFit/>
          </a:bodyPr>
          <a:lstStyle/>
          <a:p>
            <a:pPr algn="just">
              <a:lnSpc>
                <a:spcPct val="130000"/>
              </a:lnSpc>
            </a:pP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40</a:t>
            </a:r>
            <a:endPar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1" name="组合 2"/>
          <p:cNvGrpSpPr/>
          <p:nvPr/>
        </p:nvGrpSpPr>
        <p:grpSpPr bwMode="auto">
          <a:xfrm>
            <a:off x="2613323" y="4839299"/>
            <a:ext cx="3917354" cy="307777"/>
            <a:chOff x="2404157" y="4832269"/>
            <a:chExt cx="3917926" cy="307776"/>
          </a:xfrm>
        </p:grpSpPr>
        <p:sp>
          <p:nvSpPr>
            <p:cNvPr id="12" name="圆角矩形 11"/>
            <p:cNvSpPr/>
            <p:nvPr/>
          </p:nvSpPr>
          <p:spPr>
            <a:xfrm>
              <a:off x="2404157" y="4832269"/>
              <a:ext cx="3917926" cy="30638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矩形 16"/>
            <p:cNvSpPr>
              <a:spLocks noChangeArrowheads="1"/>
            </p:cNvSpPr>
            <p:nvPr/>
          </p:nvSpPr>
          <p:spPr bwMode="auto">
            <a:xfrm>
              <a:off x="2475148"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Times New Roman" panose="02020603050405020304" pitchFamily="18" charset="0"/>
                  <a:ea typeface="楷体" panose="02010609060101010101" pitchFamily="49" charset="-122"/>
                </a:defRPr>
              </a:lvl1pPr>
              <a:lvl2pPr marL="742950" indent="-285750">
                <a:defRPr sz="1300">
                  <a:solidFill>
                    <a:schemeClr val="tx1"/>
                  </a:solidFill>
                  <a:latin typeface="Times New Roman" panose="02020603050405020304" pitchFamily="18" charset="0"/>
                  <a:ea typeface="楷体" panose="02010609060101010101" pitchFamily="49" charset="-122"/>
                </a:defRPr>
              </a:lvl2pPr>
              <a:lvl3pPr marL="1143000" indent="-228600">
                <a:defRPr sz="1300">
                  <a:solidFill>
                    <a:schemeClr val="tx1"/>
                  </a:solidFill>
                  <a:latin typeface="Times New Roman" panose="02020603050405020304" pitchFamily="18" charset="0"/>
                  <a:ea typeface="楷体" panose="02010609060101010101" pitchFamily="49" charset="-122"/>
                </a:defRPr>
              </a:lvl3pPr>
              <a:lvl4pPr marL="1600200" indent="-228600">
                <a:defRPr sz="1300">
                  <a:solidFill>
                    <a:schemeClr val="tx1"/>
                  </a:solidFill>
                  <a:latin typeface="Times New Roman" panose="02020603050405020304" pitchFamily="18" charset="0"/>
                  <a:ea typeface="楷体" panose="02010609060101010101" pitchFamily="49" charset="-122"/>
                </a:defRPr>
              </a:lvl4pPr>
              <a:lvl5pPr marL="2057400" indent="-228600">
                <a:defRPr sz="1300">
                  <a:solidFill>
                    <a:schemeClr val="tx1"/>
                  </a:solidFill>
                  <a:latin typeface="Times New Roman" panose="02020603050405020304" pitchFamily="18" charset="0"/>
                  <a:ea typeface="楷体" panose="02010609060101010101" pitchFamily="49" charset="-122"/>
                </a:defRPr>
              </a:lvl5pPr>
              <a:lvl6pPr marL="25146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6pPr>
              <a:lvl7pPr marL="29718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7pPr>
              <a:lvl8pPr marL="34290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8pPr>
              <a:lvl9pPr marL="38862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9pPr>
            </a:lstStyle>
            <a:p>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状元作业本</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1188" y="1707654"/>
            <a:ext cx="7849245" cy="1943994"/>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）在环保周活动中，四（</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）班前</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天共捡了</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350</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个饮料瓶，后</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天共捡了</a:t>
            </a: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567</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个饮料瓶，这一周平均每天捡（      ）个饮料瓶。</a:t>
            </a:r>
          </a:p>
        </p:txBody>
      </p:sp>
      <p:sp>
        <p:nvSpPr>
          <p:cNvPr id="5" name="文本框 4"/>
          <p:cNvSpPr txBox="1"/>
          <p:nvPr/>
        </p:nvSpPr>
        <p:spPr>
          <a:xfrm>
            <a:off x="5508610" y="2960897"/>
            <a:ext cx="936104" cy="668645"/>
          </a:xfrm>
          <a:prstGeom prst="rect">
            <a:avLst/>
          </a:prstGeom>
          <a:noFill/>
        </p:spPr>
        <p:txBody>
          <a:bodyPr wrap="square" rtlCol="0">
            <a:spAutoFit/>
          </a:bodyPr>
          <a:lstStyle/>
          <a:p>
            <a:pPr algn="just">
              <a:lnSpc>
                <a:spcPct val="130000"/>
              </a:lnSpc>
            </a:pP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131</a:t>
            </a:r>
            <a:endPar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7" name="组合 2"/>
          <p:cNvGrpSpPr/>
          <p:nvPr/>
        </p:nvGrpSpPr>
        <p:grpSpPr bwMode="auto">
          <a:xfrm>
            <a:off x="2404477" y="4839299"/>
            <a:ext cx="3917354" cy="307777"/>
            <a:chOff x="2404157" y="4832269"/>
            <a:chExt cx="3917926" cy="307776"/>
          </a:xfrm>
        </p:grpSpPr>
        <p:sp>
          <p:nvSpPr>
            <p:cNvPr id="8" name="圆角矩形 7"/>
            <p:cNvSpPr/>
            <p:nvPr/>
          </p:nvSpPr>
          <p:spPr>
            <a:xfrm>
              <a:off x="2404157" y="4832269"/>
              <a:ext cx="3917926" cy="30638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16"/>
            <p:cNvSpPr>
              <a:spLocks noChangeArrowheads="1"/>
            </p:cNvSpPr>
            <p:nvPr/>
          </p:nvSpPr>
          <p:spPr bwMode="auto">
            <a:xfrm>
              <a:off x="2475148"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Times New Roman" panose="02020603050405020304" pitchFamily="18" charset="0"/>
                  <a:ea typeface="楷体" panose="02010609060101010101" pitchFamily="49" charset="-122"/>
                </a:defRPr>
              </a:lvl1pPr>
              <a:lvl2pPr marL="742950" indent="-285750">
                <a:defRPr sz="1300">
                  <a:solidFill>
                    <a:schemeClr val="tx1"/>
                  </a:solidFill>
                  <a:latin typeface="Times New Roman" panose="02020603050405020304" pitchFamily="18" charset="0"/>
                  <a:ea typeface="楷体" panose="02010609060101010101" pitchFamily="49" charset="-122"/>
                </a:defRPr>
              </a:lvl2pPr>
              <a:lvl3pPr marL="1143000" indent="-228600">
                <a:defRPr sz="1300">
                  <a:solidFill>
                    <a:schemeClr val="tx1"/>
                  </a:solidFill>
                  <a:latin typeface="Times New Roman" panose="02020603050405020304" pitchFamily="18" charset="0"/>
                  <a:ea typeface="楷体" panose="02010609060101010101" pitchFamily="49" charset="-122"/>
                </a:defRPr>
              </a:lvl3pPr>
              <a:lvl4pPr marL="1600200" indent="-228600">
                <a:defRPr sz="1300">
                  <a:solidFill>
                    <a:schemeClr val="tx1"/>
                  </a:solidFill>
                  <a:latin typeface="Times New Roman" panose="02020603050405020304" pitchFamily="18" charset="0"/>
                  <a:ea typeface="楷体" panose="02010609060101010101" pitchFamily="49" charset="-122"/>
                </a:defRPr>
              </a:lvl4pPr>
              <a:lvl5pPr marL="2057400" indent="-228600">
                <a:defRPr sz="1300">
                  <a:solidFill>
                    <a:schemeClr val="tx1"/>
                  </a:solidFill>
                  <a:latin typeface="Times New Roman" panose="02020603050405020304" pitchFamily="18" charset="0"/>
                  <a:ea typeface="楷体" panose="02010609060101010101" pitchFamily="49" charset="-122"/>
                </a:defRPr>
              </a:lvl5pPr>
              <a:lvl6pPr marL="25146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6pPr>
              <a:lvl7pPr marL="29718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7pPr>
              <a:lvl8pPr marL="34290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8pPr>
              <a:lvl9pPr marL="38862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9pPr>
            </a:lstStyle>
            <a:p>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状元作业本</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99498" y="394850"/>
            <a:ext cx="7344816" cy="668645"/>
          </a:xfrm>
          <a:prstGeom prst="rect">
            <a:avLst/>
          </a:prstGeom>
          <a:noFill/>
        </p:spPr>
        <p:txBody>
          <a:bodyPr wrap="square" rtlCol="0">
            <a:spAutoFit/>
          </a:bodyPr>
          <a:lstStyle/>
          <a:p>
            <a:pPr algn="just">
              <a:lnSpc>
                <a:spcPct val="130000"/>
              </a:lnSpc>
            </a:pPr>
            <a:r>
              <a:rPr lang="en-US" altLang="zh-CN" sz="3200" b="1"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下面是王叔叔家第二季度的用电情况。</a:t>
            </a:r>
          </a:p>
        </p:txBody>
      </p:sp>
      <p:graphicFrame>
        <p:nvGraphicFramePr>
          <p:cNvPr id="4" name="表格 4"/>
          <p:cNvGraphicFramePr>
            <a:graphicFrameLocks noGrp="1"/>
          </p:cNvGraphicFramePr>
          <p:nvPr/>
        </p:nvGraphicFramePr>
        <p:xfrm>
          <a:off x="1866301" y="1120167"/>
          <a:ext cx="6096000" cy="914400"/>
        </p:xfrm>
        <a:graphic>
          <a:graphicData uri="http://schemas.openxmlformats.org/drawingml/2006/table">
            <a:tbl>
              <a:tblPr firstRow="1" bandRow="1">
                <a:tableStyleId>{5940675A-B579-460E-94D1-54222C63F5DA}</a:tableStyleId>
              </a:tblPr>
              <a:tblGrid>
                <a:gridCol w="2232248">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1343472">
                  <a:extLst>
                    <a:ext uri="{9D8B030D-6E8A-4147-A177-3AD203B41FA5}">
                      <a16:colId xmlns:a16="http://schemas.microsoft.com/office/drawing/2014/main" val="20003"/>
                    </a:ext>
                  </a:extLst>
                </a:gridCol>
              </a:tblGrid>
              <a:tr h="370840">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月份</a:t>
                      </a:r>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4</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5</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  6</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用电量</a:t>
                      </a: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千瓦时</a:t>
                      </a:r>
                    </a:p>
                  </a:txBody>
                  <a:tcPr anchor="ctr">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118</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117</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125</a:t>
                      </a:r>
                      <a:endParaRPr lang="zh-CN" altLang="en-US" sz="2400" b="1"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6" name="文本框 5"/>
          <p:cNvSpPr txBox="1"/>
          <p:nvPr/>
        </p:nvSpPr>
        <p:spPr>
          <a:xfrm>
            <a:off x="930197" y="2038745"/>
            <a:ext cx="7344816" cy="1303818"/>
          </a:xfrm>
          <a:prstGeom prst="rect">
            <a:avLst/>
          </a:prstGeom>
          <a:noFill/>
        </p:spPr>
        <p:txBody>
          <a:bodyPr wrap="square" rtlCol="0">
            <a:spAutoFit/>
          </a:bodyPr>
          <a:lstStyle/>
          <a:p>
            <a:pPr algn="just">
              <a:lnSpc>
                <a:spcPct val="130000"/>
              </a:lnSpc>
            </a:pPr>
            <a:r>
              <a:rPr lang="zh-CN" altLang="en-US" sz="3200" b="1" dirty="0">
                <a:latin typeface="Times New Roman" panose="02020603050405020304" pitchFamily="18" charset="0"/>
                <a:ea typeface="黑体" panose="02010609060101010101" pitchFamily="49" charset="-122"/>
                <a:cs typeface="Times New Roman" panose="02020603050405020304" pitchFamily="18" charset="0"/>
              </a:rPr>
              <a:t>请你计算出王叔叔家第二季度平均每个月用电多少千瓦时。</a:t>
            </a:r>
          </a:p>
        </p:txBody>
      </p:sp>
      <p:sp>
        <p:nvSpPr>
          <p:cNvPr id="8" name="文本框 7"/>
          <p:cNvSpPr txBox="1"/>
          <p:nvPr/>
        </p:nvSpPr>
        <p:spPr>
          <a:xfrm>
            <a:off x="691153" y="3207153"/>
            <a:ext cx="7822903" cy="663643"/>
          </a:xfrm>
          <a:prstGeom prst="rect">
            <a:avLst/>
          </a:prstGeom>
          <a:noFill/>
        </p:spPr>
        <p:txBody>
          <a:bodyPr wrap="square" rtlCol="0">
            <a:spAutoFit/>
          </a:bodyPr>
          <a:lstStyle/>
          <a:p>
            <a:pPr algn="just">
              <a:lnSpc>
                <a:spcPct val="130000"/>
              </a:lnSpc>
            </a:pP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118+117+125</a:t>
            </a: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÷3=360÷3=120</a:t>
            </a: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（千瓦时）</a:t>
            </a:r>
          </a:p>
        </p:txBody>
      </p:sp>
      <p:grpSp>
        <p:nvGrpSpPr>
          <p:cNvPr id="7" name="组合 2"/>
          <p:cNvGrpSpPr/>
          <p:nvPr/>
        </p:nvGrpSpPr>
        <p:grpSpPr bwMode="auto">
          <a:xfrm>
            <a:off x="2404477" y="4839299"/>
            <a:ext cx="3917354" cy="307777"/>
            <a:chOff x="2404157" y="4832269"/>
            <a:chExt cx="3917926" cy="307776"/>
          </a:xfrm>
        </p:grpSpPr>
        <p:sp>
          <p:nvSpPr>
            <p:cNvPr id="10" name="圆角矩形 9"/>
            <p:cNvSpPr/>
            <p:nvPr/>
          </p:nvSpPr>
          <p:spPr>
            <a:xfrm>
              <a:off x="2404157" y="4832269"/>
              <a:ext cx="3917926" cy="306387"/>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矩形 16"/>
            <p:cNvSpPr>
              <a:spLocks noChangeArrowheads="1"/>
            </p:cNvSpPr>
            <p:nvPr/>
          </p:nvSpPr>
          <p:spPr bwMode="auto">
            <a:xfrm>
              <a:off x="2475148" y="4832269"/>
              <a:ext cx="377594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Times New Roman" panose="02020603050405020304" pitchFamily="18" charset="0"/>
                  <a:ea typeface="楷体" panose="02010609060101010101" pitchFamily="49" charset="-122"/>
                </a:defRPr>
              </a:lvl1pPr>
              <a:lvl2pPr marL="742950" indent="-285750">
                <a:defRPr sz="1300">
                  <a:solidFill>
                    <a:schemeClr val="tx1"/>
                  </a:solidFill>
                  <a:latin typeface="Times New Roman" panose="02020603050405020304" pitchFamily="18" charset="0"/>
                  <a:ea typeface="楷体" panose="02010609060101010101" pitchFamily="49" charset="-122"/>
                </a:defRPr>
              </a:lvl2pPr>
              <a:lvl3pPr marL="1143000" indent="-228600">
                <a:defRPr sz="1300">
                  <a:solidFill>
                    <a:schemeClr val="tx1"/>
                  </a:solidFill>
                  <a:latin typeface="Times New Roman" panose="02020603050405020304" pitchFamily="18" charset="0"/>
                  <a:ea typeface="楷体" panose="02010609060101010101" pitchFamily="49" charset="-122"/>
                </a:defRPr>
              </a:lvl3pPr>
              <a:lvl4pPr marL="1600200" indent="-228600">
                <a:defRPr sz="1300">
                  <a:solidFill>
                    <a:schemeClr val="tx1"/>
                  </a:solidFill>
                  <a:latin typeface="Times New Roman" panose="02020603050405020304" pitchFamily="18" charset="0"/>
                  <a:ea typeface="楷体" panose="02010609060101010101" pitchFamily="49" charset="-122"/>
                </a:defRPr>
              </a:lvl4pPr>
              <a:lvl5pPr marL="2057400" indent="-228600">
                <a:defRPr sz="1300">
                  <a:solidFill>
                    <a:schemeClr val="tx1"/>
                  </a:solidFill>
                  <a:latin typeface="Times New Roman" panose="02020603050405020304" pitchFamily="18" charset="0"/>
                  <a:ea typeface="楷体" panose="02010609060101010101" pitchFamily="49" charset="-122"/>
                </a:defRPr>
              </a:lvl5pPr>
              <a:lvl6pPr marL="25146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6pPr>
              <a:lvl7pPr marL="29718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7pPr>
              <a:lvl8pPr marL="34290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8pPr>
              <a:lvl9pPr marL="3886200" indent="-228600" defTabSz="685800" eaLnBrk="0" fontAlgn="base" hangingPunct="0">
                <a:spcBef>
                  <a:spcPct val="0"/>
                </a:spcBef>
                <a:spcAft>
                  <a:spcPct val="0"/>
                </a:spcAft>
                <a:defRPr sz="1300">
                  <a:solidFill>
                    <a:schemeClr val="tx1"/>
                  </a:solidFill>
                  <a:latin typeface="Times New Roman" panose="02020603050405020304" pitchFamily="18" charset="0"/>
                  <a:ea typeface="楷体" panose="02010609060101010101" pitchFamily="49" charset="-122"/>
                </a:defRPr>
              </a:lvl9pPr>
            </a:lstStyle>
            <a:p>
              <a:r>
                <a:rPr lang="zh-CN" altLang="en-US" sz="1400" b="1" dirty="0">
                  <a:solidFill>
                    <a:schemeClr val="bg1"/>
                  </a:solidFill>
                  <a:latin typeface="宋体" panose="02010600030101010101" pitchFamily="2" charset="-122"/>
                  <a:ea typeface="宋体" panose="02010600030101010101" pitchFamily="2" charset="-122"/>
                </a:rPr>
                <a:t>选自“状元成才路”系列丛书</a:t>
              </a:r>
              <a:r>
                <a:rPr lang="en-US" altLang="zh-CN" sz="1400" b="1" dirty="0">
                  <a:solidFill>
                    <a:schemeClr val="bg1"/>
                  </a:solidFill>
                  <a:latin typeface="宋体" panose="02010600030101010101" pitchFamily="2" charset="-122"/>
                  <a:ea typeface="宋体" panose="02010600030101010101" pitchFamily="2" charset="-122"/>
                </a:rPr>
                <a:t>《</a:t>
              </a:r>
              <a:r>
                <a:rPr lang="zh-CN" altLang="en-US" sz="1400" b="1" dirty="0">
                  <a:solidFill>
                    <a:schemeClr val="bg1"/>
                  </a:solidFill>
                  <a:latin typeface="宋体" panose="02010600030101010101" pitchFamily="2" charset="-122"/>
                  <a:ea typeface="宋体" panose="02010600030101010101" pitchFamily="2" charset="-122"/>
                </a:rPr>
                <a:t>状元作业本</a:t>
              </a:r>
              <a:r>
                <a:rPr lang="en-US" altLang="zh-CN" sz="1400" b="1" dirty="0">
                  <a:solidFill>
                    <a:schemeClr val="bg1"/>
                  </a:solidFill>
                  <a:latin typeface="宋体" panose="02010600030101010101" pitchFamily="2" charset="-122"/>
                  <a:ea typeface="宋体" panose="02010600030101010101" pitchFamily="2" charset="-122"/>
                </a:rPr>
                <a:t>》</a:t>
              </a:r>
              <a:endParaRPr lang="zh-CN" altLang="en-US" sz="1400" b="1" dirty="0">
                <a:solidFill>
                  <a:schemeClr val="bg1"/>
                </a:solidFill>
                <a:latin typeface="宋体" panose="02010600030101010101" pitchFamily="2" charset="-122"/>
                <a:ea typeface="宋体" panose="02010600030101010101" pitchFamily="2" charset="-122"/>
              </a:endParaRPr>
            </a:p>
          </p:txBody>
        </p:sp>
      </p:grpSp>
      <p:sp>
        <p:nvSpPr>
          <p:cNvPr id="2" name="矩形 1"/>
          <p:cNvSpPr/>
          <p:nvPr/>
        </p:nvSpPr>
        <p:spPr>
          <a:xfrm>
            <a:off x="922613" y="3870796"/>
            <a:ext cx="8113883" cy="1077218"/>
          </a:xfrm>
          <a:prstGeom prst="rect">
            <a:avLst/>
          </a:prstGeom>
        </p:spPr>
        <p:txBody>
          <a:bodyPr wrap="square">
            <a:spAutoFit/>
          </a:bodyPr>
          <a:lstStyle/>
          <a:p>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答：王叔叔家第二季度平均每个月用电</a:t>
            </a: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120</a:t>
            </a:r>
            <a:r>
              <a:rPr lang="zh-CN" altLang="en-US"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千瓦时。</a:t>
            </a:r>
            <a:endParaRPr lang="zh-CN" altLang="en-US" sz="320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FFFFFF"/>
        </a:solidFill>
        <a:ln w="28575">
          <a:solidFill>
            <a:schemeClr val="tx1"/>
          </a:solidFill>
          <a:miter lim="800000"/>
        </a:ln>
        <a:effectLst>
          <a:outerShdw blurRad="50800" dist="38100" dir="2700000" sx="102000" sy="102000" algn="tl" rotWithShape="0">
            <a:srgbClr val="ACACAC"/>
          </a:outerShdw>
        </a:effectLst>
      </a:spPr>
      <a:bodyPr/>
      <a:lstStyle>
        <a:defPPr algn="l" eaLnBrk="1" hangingPunct="1">
          <a:spcBef>
            <a:spcPct val="20000"/>
          </a:spcBef>
          <a:buFont typeface="Arial" panose="020B0604020202020204" pitchFamily="34" charset="0"/>
          <a:buNone/>
          <a:defRPr sz="3200" b="1" dirty="0">
            <a:latin typeface="楷体" panose="02010609060101010101" pitchFamily="49" charset="-122"/>
            <a:ea typeface="楷体" panose="02010609060101010101" pitchFamily="49" charset="-122"/>
          </a:defRPr>
        </a:defPPr>
      </a:lstStyle>
    </a:spDef>
    <a:txDef>
      <a:spPr>
        <a:noFill/>
      </a:spPr>
      <a:bodyPr wrap="square" rtlCol="0">
        <a:spAutoFit/>
      </a:bodyPr>
      <a:lstStyle>
        <a:defPPr algn="just">
          <a:lnSpc>
            <a:spcPct val="130000"/>
          </a:lnSpc>
          <a:defRPr sz="3200" b="1" dirty="0" smtClean="0">
            <a:latin typeface="Times New Roman" panose="02020603050405020304" pitchFamily="18" charset="0"/>
            <a:ea typeface="黑体" panose="02010609060101010101" pitchFamily="49" charset="-122"/>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1069</Words>
  <Application>Microsoft Office PowerPoint</Application>
  <PresentationFormat>全屏显示(16:9)</PresentationFormat>
  <Paragraphs>209</Paragraphs>
  <Slides>23</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等线</vt:lpstr>
      <vt:lpstr>黑体</vt:lpstr>
      <vt:lpstr>楷体</vt:lpstr>
      <vt:lpstr>楷体_GB2312</vt:lpstr>
      <vt:lpstr>宋体</vt:lpstr>
      <vt:lpstr>微软雅黑</vt:lpstr>
      <vt:lpstr>幼圆</vt:lpstr>
      <vt:lpstr>Arial</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cp:lastModifiedBy>litao</cp:lastModifiedBy>
  <cp:revision>263</cp:revision>
  <dcterms:created xsi:type="dcterms:W3CDTF">2015-08-27T07:30:00Z</dcterms:created>
  <dcterms:modified xsi:type="dcterms:W3CDTF">2023-11-21T05:48:42Z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ies>
</file>