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63" r:id="rId2"/>
    <p:sldId id="344" r:id="rId3"/>
    <p:sldId id="354" r:id="rId4"/>
    <p:sldId id="264" r:id="rId5"/>
    <p:sldId id="345" r:id="rId6"/>
    <p:sldId id="355" r:id="rId7"/>
    <p:sldId id="368" r:id="rId8"/>
    <p:sldId id="369" r:id="rId9"/>
    <p:sldId id="370" r:id="rId10"/>
    <p:sldId id="346" r:id="rId11"/>
    <p:sldId id="348" r:id="rId12"/>
    <p:sldId id="349" r:id="rId13"/>
    <p:sldId id="347" r:id="rId14"/>
    <p:sldId id="269" r:id="rId15"/>
    <p:sldId id="371" r:id="rId16"/>
    <p:sldId id="357" r:id="rId17"/>
    <p:sldId id="372" r:id="rId18"/>
    <p:sldId id="356" r:id="rId19"/>
    <p:sldId id="366" r:id="rId20"/>
    <p:sldId id="367" r:id="rId21"/>
    <p:sldId id="270" r:id="rId22"/>
    <p:sldId id="353" r:id="rId23"/>
    <p:sldId id="358" r:id="rId24"/>
    <p:sldId id="359" r:id="rId25"/>
    <p:sldId id="360" r:id="rId26"/>
    <p:sldId id="361" r:id="rId27"/>
    <p:sldId id="362" r:id="rId2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2">
          <p15:clr>
            <a:srgbClr val="A4A3A4"/>
          </p15:clr>
        </p15:guide>
        <p15:guide id="2" orient="horz" pos="577">
          <p15:clr>
            <a:srgbClr val="A4A3A4"/>
          </p15:clr>
        </p15:guide>
        <p15:guide id="3" orient="horz" pos="2981">
          <p15:clr>
            <a:srgbClr val="A4A3A4"/>
          </p15:clr>
        </p15:guide>
        <p15:guide id="4" pos="158">
          <p15:clr>
            <a:srgbClr val="A4A3A4"/>
          </p15:clr>
        </p15:guide>
        <p15:guide id="5" pos="2857">
          <p15:clr>
            <a:srgbClr val="A4A3A4"/>
          </p15:clr>
        </p15:guide>
        <p15:guide id="6" pos="385">
          <p15:clr>
            <a:srgbClr val="A4A3A4"/>
          </p15:clr>
        </p15:guide>
        <p15:guide id="7" pos="53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00"/>
    <a:srgbClr val="CF5147"/>
    <a:srgbClr val="FF99CC"/>
    <a:srgbClr val="6BCFFB"/>
    <a:srgbClr val="E8333C"/>
    <a:srgbClr val="E75A4F"/>
    <a:srgbClr val="E44438"/>
    <a:srgbClr val="EB535A"/>
    <a:srgbClr val="E86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6209" autoAdjust="0"/>
  </p:normalViewPr>
  <p:slideViewPr>
    <p:cSldViewPr>
      <p:cViewPr>
        <p:scale>
          <a:sx n="125" d="100"/>
          <a:sy n="125" d="100"/>
        </p:scale>
        <p:origin x="1212" y="444"/>
      </p:cViewPr>
      <p:guideLst>
        <p:guide orient="horz" pos="1642"/>
        <p:guide orient="horz" pos="577"/>
        <p:guide orient="horz" pos="2981"/>
        <p:guide pos="158"/>
        <p:guide pos="2857"/>
        <p:guide pos="385"/>
        <p:guide pos="53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1" r="23235"/>
          <a:stretch>
            <a:fillRect/>
          </a:stretch>
        </p:blipFill>
        <p:spPr>
          <a:xfrm>
            <a:off x="0" y="0"/>
            <a:ext cx="9180494" cy="51244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45" t="3869" r="2190" b="43725"/>
          <a:stretch>
            <a:fillRect/>
          </a:stretch>
        </p:blipFill>
        <p:spPr>
          <a:xfrm rot="18000000">
            <a:off x="7994654" y="3881711"/>
            <a:ext cx="1346735" cy="145702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35646"/>
            <a:ext cx="4285859" cy="4285859"/>
          </a:xfrm>
          <a:prstGeom prst="rect">
            <a:avLst/>
          </a:prstGeom>
        </p:spPr>
      </p:pic>
      <p:pic>
        <p:nvPicPr>
          <p:cNvPr id="11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1" r="23235"/>
          <a:stretch>
            <a:fillRect/>
          </a:stretch>
        </p:blipFill>
        <p:spPr>
          <a:xfrm>
            <a:off x="0" y="2477"/>
            <a:ext cx="9144000" cy="5144092"/>
          </a:xfrm>
          <a:prstGeom prst="rect">
            <a:avLst/>
          </a:prstGeom>
        </p:spPr>
      </p:pic>
      <p:sp>
        <p:nvSpPr>
          <p:cNvPr id="25" name="矩形 24"/>
          <p:cNvSpPr/>
          <p:nvPr userDrawn="1"/>
        </p:nvSpPr>
        <p:spPr bwMode="auto">
          <a:xfrm>
            <a:off x="251520" y="251513"/>
            <a:ext cx="8663580" cy="4654526"/>
          </a:xfrm>
          <a:prstGeom prst="rect">
            <a:avLst/>
          </a:prstGeom>
          <a:solidFill>
            <a:srgbClr val="FFFFFF"/>
          </a:solidFill>
          <a:ln w="2857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l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5" t="20722" r="62486" b="11169"/>
          <a:stretch>
            <a:fillRect/>
          </a:stretch>
        </p:blipFill>
        <p:spPr>
          <a:xfrm>
            <a:off x="-243669" y="4158862"/>
            <a:ext cx="1358733" cy="114919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45" t="3869" r="2190" b="12319"/>
          <a:stretch>
            <a:fillRect/>
          </a:stretch>
        </p:blipFill>
        <p:spPr>
          <a:xfrm rot="16974777">
            <a:off x="8475799" y="4279420"/>
            <a:ext cx="581528" cy="99836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69" y="-304381"/>
            <a:ext cx="1338488" cy="134013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34" y="-7834"/>
            <a:ext cx="2605602" cy="2279752"/>
          </a:xfrm>
          <a:prstGeom prst="rect">
            <a:avLst/>
          </a:prstGeom>
        </p:spPr>
      </p:pic>
      <p:sp>
        <p:nvSpPr>
          <p:cNvPr id="32" name="文本框 31"/>
          <p:cNvSpPr txBox="1"/>
          <p:nvPr userDrawn="1"/>
        </p:nvSpPr>
        <p:spPr>
          <a:xfrm rot="20132266">
            <a:off x="3765469" y="2230727"/>
            <a:ext cx="1719299" cy="459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7">
            <a:extLst>
              <a:ext uri="{FF2B5EF4-FFF2-40B4-BE49-F238E27FC236}">
                <a16:creationId xmlns:a16="http://schemas.microsoft.com/office/drawing/2014/main" id="{A8FFA2A7-9C4F-466B-B2CD-BB293FEBFA7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EB818D6-26ED-492B-8C12-6F1DAEC7020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799692" y="1347614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平均数（</a:t>
            </a:r>
            <a:r>
              <a:rPr lang="en-US" altLang="zh-CN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）</a:t>
            </a:r>
          </a:p>
        </p:txBody>
      </p:sp>
      <p:sp>
        <p:nvSpPr>
          <p:cNvPr id="8" name="副标题 6"/>
          <p:cNvSpPr txBox="1">
            <a:spLocks noChangeArrowheads="1"/>
          </p:cNvSpPr>
          <p:nvPr/>
        </p:nvSpPr>
        <p:spPr bwMode="auto">
          <a:xfrm>
            <a:off x="3348037" y="2427734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4" name="Picture 12" descr="https://docimg6.docs.qq.com/image/AgAABsfO-eWBXd4DXrdBzqi5uqRjwSCL.png?w=952&amp;h=8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332" y="123478"/>
            <a:ext cx="1225336" cy="108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0" b="68200"/>
          <a:stretch>
            <a:fillRect/>
          </a:stretch>
        </p:blipFill>
        <p:spPr>
          <a:xfrm>
            <a:off x="2676972" y="-3175"/>
            <a:ext cx="3795887" cy="69084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763982" y="-22225"/>
            <a:ext cx="3181331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sym typeface="+mn-lt"/>
              </a:rPr>
              <a:t>情境导入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11560" y="619860"/>
            <a:ext cx="7927325" cy="130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下面是第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小组男生队和女生队踢毽比赛的成绩。</a:t>
            </a:r>
          </a:p>
        </p:txBody>
      </p:sp>
      <p:graphicFrame>
        <p:nvGraphicFramePr>
          <p:cNvPr id="5" name="Group 134"/>
          <p:cNvGraphicFramePr>
            <a:graphicFrameLocks noGrp="1"/>
          </p:cNvGraphicFramePr>
          <p:nvPr/>
        </p:nvGraphicFramePr>
        <p:xfrm>
          <a:off x="4645635" y="2320276"/>
          <a:ext cx="2665413" cy="1849438"/>
        </p:xfrm>
        <a:graphic>
          <a:graphicData uri="http://schemas.openxmlformats.org/drawingml/2006/table">
            <a:tbl>
              <a:tblPr/>
              <a:tblGrid>
                <a:gridCol w="136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   名</a:t>
                      </a: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踢毽个数</a:t>
                      </a: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林   雪</a:t>
                      </a: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王   薇</a:t>
                      </a: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张小雅</a:t>
                      </a: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杨   欣</a:t>
                      </a: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2374432" y="1714853"/>
            <a:ext cx="172003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男生队</a:t>
            </a: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5120974" y="1707654"/>
            <a:ext cx="172003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女生队</a:t>
            </a:r>
          </a:p>
        </p:txBody>
      </p:sp>
      <p:graphicFrame>
        <p:nvGraphicFramePr>
          <p:cNvPr id="8" name="Group 134"/>
          <p:cNvGraphicFramePr>
            <a:graphicFrameLocks noGrp="1"/>
          </p:cNvGraphicFramePr>
          <p:nvPr/>
        </p:nvGraphicFramePr>
        <p:xfrm>
          <a:off x="1824648" y="2320276"/>
          <a:ext cx="2684462" cy="184943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387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   名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踢毽个数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王   明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19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刘   琦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李   朋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谢   磊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11188" y="4155926"/>
            <a:ext cx="5184948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哪个队的成绩更好？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4778514" y="-76691"/>
            <a:ext cx="4033151" cy="2722180"/>
            <a:chOff x="4791734" y="-68623"/>
            <a:chExt cx="4033151" cy="2722180"/>
          </a:xfrm>
        </p:grpSpPr>
        <p:grpSp>
          <p:nvGrpSpPr>
            <p:cNvPr id="18" name="组合 17"/>
            <p:cNvGrpSpPr/>
            <p:nvPr/>
          </p:nvGrpSpPr>
          <p:grpSpPr>
            <a:xfrm>
              <a:off x="4791734" y="-68623"/>
              <a:ext cx="3170995" cy="2722180"/>
              <a:chOff x="5787793" y="1028322"/>
              <a:chExt cx="3170995" cy="2722180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>
                <a:off x="5787793" y="1028322"/>
                <a:ext cx="3170995" cy="2722180"/>
              </a:xfrm>
              <a:prstGeom prst="rect">
                <a:avLst/>
              </a:prstGeom>
            </p:spPr>
          </p:pic>
          <p:sp>
            <p:nvSpPr>
              <p:cNvPr id="20" name="文本框 19"/>
              <p:cNvSpPr txBox="1"/>
              <p:nvPr/>
            </p:nvSpPr>
            <p:spPr>
              <a:xfrm>
                <a:off x="6258734" y="1779588"/>
                <a:ext cx="222911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2800" b="1" dirty="0">
                    <a:solidFill>
                      <a:srgbClr val="0000FF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还可以用平均数来比较。</a:t>
                </a:r>
              </a:p>
            </p:txBody>
          </p:sp>
        </p:grp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897588" y="563594"/>
              <a:ext cx="927297" cy="1404787"/>
            </a:xfrm>
            <a:prstGeom prst="rect">
              <a:avLst/>
            </a:prstGeom>
          </p:spPr>
        </p:pic>
      </p:grp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696093" y="2004895"/>
            <a:ext cx="54276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男生队：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19+17+16+20=72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（个）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34180" y="2873257"/>
            <a:ext cx="55514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女生队：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17+21+20+18=76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（个）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682334" y="3704946"/>
            <a:ext cx="17049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61835" y="4126995"/>
            <a:ext cx="2300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女生队获胜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879159" y="1995686"/>
            <a:ext cx="3413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男生队的平均数是：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4579120" y="1931889"/>
            <a:ext cx="0" cy="2722563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879159" y="2497336"/>
            <a:ext cx="3413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72÷4=18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79159" y="2938661"/>
            <a:ext cx="3413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女生队的平均数是：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904306" y="3367286"/>
            <a:ext cx="3413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76÷4=19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868171" y="3798925"/>
            <a:ext cx="1341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915047" y="4227382"/>
            <a:ext cx="2300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女生队获胜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88749" y="-44086"/>
            <a:ext cx="3840352" cy="2722179"/>
            <a:chOff x="1209013" y="2412398"/>
            <a:chExt cx="3840352" cy="2722179"/>
          </a:xfrm>
        </p:grpSpPr>
        <p:grpSp>
          <p:nvGrpSpPr>
            <p:cNvPr id="14" name="组合 13"/>
            <p:cNvGrpSpPr/>
            <p:nvPr/>
          </p:nvGrpSpPr>
          <p:grpSpPr>
            <a:xfrm>
              <a:off x="1751340" y="2412398"/>
              <a:ext cx="3298025" cy="2722179"/>
              <a:chOff x="1751340" y="2412398"/>
              <a:chExt cx="3298025" cy="2722179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2" cstate="screen"/>
              <a:stretch>
                <a:fillRect/>
              </a:stretch>
            </p:blipFill>
            <p:spPr>
              <a:xfrm flipH="1">
                <a:off x="1751340" y="2412398"/>
                <a:ext cx="3298025" cy="2722179"/>
              </a:xfrm>
              <a:prstGeom prst="rect">
                <a:avLst/>
              </a:prstGeom>
            </p:spPr>
          </p:pic>
          <p:sp>
            <p:nvSpPr>
              <p:cNvPr id="17" name="文本框 16"/>
              <p:cNvSpPr txBox="1"/>
              <p:nvPr/>
            </p:nvSpPr>
            <p:spPr>
              <a:xfrm>
                <a:off x="2341188" y="3288253"/>
                <a:ext cx="237626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rgbClr val="0000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算出哪个队踢毽个数多。</a:t>
                </a:r>
                <a:endParaRPr lang="en-US" altLang="zh-CN" sz="28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9013" y="3008806"/>
              <a:ext cx="784615" cy="130275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0" b="68200"/>
          <a:stretch>
            <a:fillRect/>
          </a:stretch>
        </p:blipFill>
        <p:spPr>
          <a:xfrm>
            <a:off x="2676972" y="-3175"/>
            <a:ext cx="3795887" cy="69084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741812" y="-28798"/>
            <a:ext cx="3253339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sym typeface="+mn-lt"/>
              </a:rPr>
              <a:t>探究新知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5487" y="800787"/>
            <a:ext cx="7927325" cy="130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下面是第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小组男生队和女生队踢毽比赛的成绩。</a:t>
            </a:r>
          </a:p>
        </p:txBody>
      </p:sp>
      <p:graphicFrame>
        <p:nvGraphicFramePr>
          <p:cNvPr id="6" name="Group 134"/>
          <p:cNvGraphicFramePr>
            <a:graphicFrameLocks noGrp="1"/>
          </p:cNvGraphicFramePr>
          <p:nvPr/>
        </p:nvGraphicFramePr>
        <p:xfrm>
          <a:off x="5887557" y="1989394"/>
          <a:ext cx="2665413" cy="1849438"/>
        </p:xfrm>
        <a:graphic>
          <a:graphicData uri="http://schemas.openxmlformats.org/drawingml/2006/table">
            <a:tbl>
              <a:tblPr/>
              <a:tblGrid>
                <a:gridCol w="136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   名</a:t>
                      </a: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踢毽个数</a:t>
                      </a: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杨  羽</a:t>
                      </a:r>
                    </a:p>
                  </a:txBody>
                  <a:tcPr marL="91491" marR="91491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曾诗涵</a:t>
                      </a:r>
                    </a:p>
                  </a:txBody>
                  <a:tcPr marL="91491" marR="91491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李  玲</a:t>
                      </a:r>
                    </a:p>
                  </a:txBody>
                  <a:tcPr marL="91491" marR="91491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19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张  倩</a:t>
                      </a:r>
                    </a:p>
                  </a:txBody>
                  <a:tcPr marL="91491" marR="91491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19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3616354" y="1383971"/>
            <a:ext cx="172003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男生队</a:t>
            </a: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6362896" y="1376772"/>
            <a:ext cx="172003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女生队</a:t>
            </a:r>
          </a:p>
        </p:txBody>
      </p:sp>
      <p:graphicFrame>
        <p:nvGraphicFramePr>
          <p:cNvPr id="9" name="Group 134"/>
          <p:cNvGraphicFramePr>
            <a:graphicFrameLocks noGrp="1"/>
          </p:cNvGraphicFramePr>
          <p:nvPr/>
        </p:nvGraphicFramePr>
        <p:xfrm>
          <a:off x="3066570" y="1989394"/>
          <a:ext cx="2684462" cy="222075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387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   名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踢毽个数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王小飞</a:t>
                      </a: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19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刘   东</a:t>
                      </a: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李   雷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谢明明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孙   奇</a:t>
                      </a: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611188" y="4207772"/>
            <a:ext cx="5184948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哪个队的成绩更好？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576" y="915566"/>
            <a:ext cx="591354" cy="597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1414463" y="2168128"/>
            <a:ext cx="6956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男生：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19+15+16+20+15=85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</a:p>
        </p:txBody>
      </p:sp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1414463" y="2766615"/>
            <a:ext cx="68849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女生：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76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2709863" y="3439715"/>
            <a:ext cx="1849437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85</a:t>
            </a:r>
            <a:r>
              <a:rPr lang="zh-CN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76</a:t>
            </a:r>
          </a:p>
        </p:txBody>
      </p:sp>
      <p:pic>
        <p:nvPicPr>
          <p:cNvPr id="5" name="Picture 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555526"/>
            <a:ext cx="927944" cy="154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884368" y="987574"/>
            <a:ext cx="1111304" cy="1494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290014" y="3268463"/>
            <a:ext cx="6921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5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</a:p>
        </p:txBody>
      </p:sp>
      <p:sp>
        <p:nvSpPr>
          <p:cNvPr id="13" name="对话气泡: 圆角矩形 12"/>
          <p:cNvSpPr/>
          <p:nvPr/>
        </p:nvSpPr>
        <p:spPr bwMode="auto">
          <a:xfrm>
            <a:off x="1754113" y="604148"/>
            <a:ext cx="2094660" cy="1065862"/>
          </a:xfrm>
          <a:prstGeom prst="wedgeRoundRectCallout">
            <a:avLst>
              <a:gd name="adj1" fmla="val -55993"/>
              <a:gd name="adj2" fmla="val 30754"/>
              <a:gd name="adj3" fmla="val 16667"/>
            </a:avLst>
          </a:prstGeom>
          <a:solidFill>
            <a:srgbClr val="FFFFFF"/>
          </a:solidFill>
          <a:ln w="28575">
            <a:solidFill>
              <a:schemeClr val="tx1"/>
            </a:solidFill>
            <a:miter lim="800000"/>
          </a:ln>
          <a:effectLst>
            <a:outerShdw blurRad="50800" dist="38100" dir="2700000" sx="102000" sy="102000" algn="tl" rotWithShape="0">
              <a:srgbClr val="ACACAC"/>
            </a:outerShdw>
          </a:effectLst>
        </p:spPr>
        <p:txBody>
          <a:bodyPr rtlCol="0" anchor="ctr"/>
          <a:lstStyle/>
          <a:p>
            <a:pPr>
              <a:spcBef>
                <a:spcPct val="200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男生队成绩好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</a:p>
        </p:txBody>
      </p:sp>
      <p:sp>
        <p:nvSpPr>
          <p:cNvPr id="14" name="对话气泡: 圆角矩形 13"/>
          <p:cNvSpPr/>
          <p:nvPr/>
        </p:nvSpPr>
        <p:spPr bwMode="auto">
          <a:xfrm>
            <a:off x="4290014" y="575224"/>
            <a:ext cx="3421595" cy="1633537"/>
          </a:xfrm>
          <a:prstGeom prst="wedgeRoundRectCallout">
            <a:avLst>
              <a:gd name="adj1" fmla="val 57246"/>
              <a:gd name="adj2" fmla="val -2738"/>
              <a:gd name="adj3" fmla="val 16667"/>
            </a:avLst>
          </a:prstGeom>
          <a:solidFill>
            <a:srgbClr val="FFFFFF"/>
          </a:solidFill>
          <a:ln w="28575">
            <a:solidFill>
              <a:schemeClr val="tx1"/>
            </a:solidFill>
            <a:miter lim="800000"/>
          </a:ln>
          <a:effectLst>
            <a:outerShdw dist="38100" dir="13500000" sx="101000" sy="101000" algn="br" rotWithShape="0">
              <a:srgbClr val="ACACAC">
                <a:alpha val="90000"/>
              </a:srgbClr>
            </a:outerShdw>
          </a:effectLst>
        </p:spPr>
        <p:txBody>
          <a:bodyPr rtlCol="0" anchor="ctr"/>
          <a:lstStyle/>
          <a:p>
            <a:pPr>
              <a:spcBef>
                <a:spcPct val="2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这样比较不公平，因为两队的人数不一样啊！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708504" y="4038798"/>
            <a:ext cx="5536560" cy="733028"/>
            <a:chOff x="691624" y="4013231"/>
            <a:chExt cx="5536560" cy="733028"/>
          </a:xfrm>
        </p:grpSpPr>
        <p:sp>
          <p:nvSpPr>
            <p:cNvPr id="17" name="文本框 16"/>
            <p:cNvSpPr txBox="1"/>
            <p:nvPr/>
          </p:nvSpPr>
          <p:spPr>
            <a:xfrm>
              <a:off x="2704516" y="4087357"/>
              <a:ext cx="3523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那该怎么比较呢？</a:t>
              </a:r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691624" y="4013231"/>
              <a:ext cx="1872210" cy="733028"/>
            </a:xfrm>
            <a:custGeom>
              <a:avLst/>
              <a:gdLst>
                <a:gd name="connsiteX0" fmla="*/ 360040 w 1783240"/>
                <a:gd name="connsiteY0" fmla="*/ 0 h 733028"/>
                <a:gd name="connsiteX1" fmla="*/ 614627 w 1783240"/>
                <a:gd name="connsiteY1" fmla="*/ 105453 h 733028"/>
                <a:gd name="connsiteX2" fmla="*/ 631172 w 1783240"/>
                <a:gd name="connsiteY2" fmla="*/ 125505 h 733028"/>
                <a:gd name="connsiteX3" fmla="*/ 637033 w 1783240"/>
                <a:gd name="connsiteY3" fmla="*/ 118401 h 733028"/>
                <a:gd name="connsiteX4" fmla="*/ 891620 w 1783240"/>
                <a:gd name="connsiteY4" fmla="*/ 12948 h 733028"/>
                <a:gd name="connsiteX5" fmla="*/ 1146207 w 1783240"/>
                <a:gd name="connsiteY5" fmla="*/ 118401 h 733028"/>
                <a:gd name="connsiteX6" fmla="*/ 1157410 w 1783240"/>
                <a:gd name="connsiteY6" fmla="*/ 131979 h 733028"/>
                <a:gd name="connsiteX7" fmla="*/ 1168613 w 1783240"/>
                <a:gd name="connsiteY7" fmla="*/ 118401 h 733028"/>
                <a:gd name="connsiteX8" fmla="*/ 1423200 w 1783240"/>
                <a:gd name="connsiteY8" fmla="*/ 12948 h 733028"/>
                <a:gd name="connsiteX9" fmla="*/ 1783240 w 1783240"/>
                <a:gd name="connsiteY9" fmla="*/ 372988 h 733028"/>
                <a:gd name="connsiteX10" fmla="*/ 1423200 w 1783240"/>
                <a:gd name="connsiteY10" fmla="*/ 733028 h 733028"/>
                <a:gd name="connsiteX11" fmla="*/ 1168613 w 1783240"/>
                <a:gd name="connsiteY11" fmla="*/ 627575 h 733028"/>
                <a:gd name="connsiteX12" fmla="*/ 1157410 w 1783240"/>
                <a:gd name="connsiteY12" fmla="*/ 613997 h 733028"/>
                <a:gd name="connsiteX13" fmla="*/ 1146207 w 1783240"/>
                <a:gd name="connsiteY13" fmla="*/ 627575 h 733028"/>
                <a:gd name="connsiteX14" fmla="*/ 891620 w 1783240"/>
                <a:gd name="connsiteY14" fmla="*/ 733028 h 733028"/>
                <a:gd name="connsiteX15" fmla="*/ 637033 w 1783240"/>
                <a:gd name="connsiteY15" fmla="*/ 627575 h 733028"/>
                <a:gd name="connsiteX16" fmla="*/ 620489 w 1783240"/>
                <a:gd name="connsiteY16" fmla="*/ 607523 h 733028"/>
                <a:gd name="connsiteX17" fmla="*/ 614627 w 1783240"/>
                <a:gd name="connsiteY17" fmla="*/ 614627 h 733028"/>
                <a:gd name="connsiteX18" fmla="*/ 360040 w 1783240"/>
                <a:gd name="connsiteY18" fmla="*/ 720080 h 733028"/>
                <a:gd name="connsiteX19" fmla="*/ 0 w 1783240"/>
                <a:gd name="connsiteY19" fmla="*/ 360040 h 733028"/>
                <a:gd name="connsiteX20" fmla="*/ 360040 w 1783240"/>
                <a:gd name="connsiteY20" fmla="*/ 0 h 73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83240" h="733028">
                  <a:moveTo>
                    <a:pt x="360040" y="0"/>
                  </a:moveTo>
                  <a:cubicBezTo>
                    <a:pt x="459462" y="0"/>
                    <a:pt x="549473" y="40299"/>
                    <a:pt x="614627" y="105453"/>
                  </a:cubicBezTo>
                  <a:lnTo>
                    <a:pt x="631172" y="125505"/>
                  </a:lnTo>
                  <a:lnTo>
                    <a:pt x="637033" y="118401"/>
                  </a:lnTo>
                  <a:cubicBezTo>
                    <a:pt x="702188" y="53247"/>
                    <a:pt x="792198" y="12948"/>
                    <a:pt x="891620" y="12948"/>
                  </a:cubicBezTo>
                  <a:cubicBezTo>
                    <a:pt x="991043" y="12948"/>
                    <a:pt x="1081053" y="53247"/>
                    <a:pt x="1146207" y="118401"/>
                  </a:cubicBezTo>
                  <a:lnTo>
                    <a:pt x="1157410" y="131979"/>
                  </a:lnTo>
                  <a:lnTo>
                    <a:pt x="1168613" y="118401"/>
                  </a:lnTo>
                  <a:cubicBezTo>
                    <a:pt x="1233768" y="53247"/>
                    <a:pt x="1323778" y="12948"/>
                    <a:pt x="1423200" y="12948"/>
                  </a:cubicBezTo>
                  <a:cubicBezTo>
                    <a:pt x="1622045" y="12948"/>
                    <a:pt x="1783240" y="174143"/>
                    <a:pt x="1783240" y="372988"/>
                  </a:cubicBezTo>
                  <a:cubicBezTo>
                    <a:pt x="1783240" y="571833"/>
                    <a:pt x="1622045" y="733028"/>
                    <a:pt x="1423200" y="733028"/>
                  </a:cubicBezTo>
                  <a:cubicBezTo>
                    <a:pt x="1323778" y="733028"/>
                    <a:pt x="1233768" y="692729"/>
                    <a:pt x="1168613" y="627575"/>
                  </a:cubicBezTo>
                  <a:lnTo>
                    <a:pt x="1157410" y="613997"/>
                  </a:lnTo>
                  <a:lnTo>
                    <a:pt x="1146207" y="627575"/>
                  </a:lnTo>
                  <a:cubicBezTo>
                    <a:pt x="1081053" y="692729"/>
                    <a:pt x="991043" y="733028"/>
                    <a:pt x="891620" y="733028"/>
                  </a:cubicBezTo>
                  <a:cubicBezTo>
                    <a:pt x="792198" y="733028"/>
                    <a:pt x="702188" y="692729"/>
                    <a:pt x="637033" y="627575"/>
                  </a:cubicBezTo>
                  <a:lnTo>
                    <a:pt x="620489" y="607523"/>
                  </a:lnTo>
                  <a:lnTo>
                    <a:pt x="614627" y="614627"/>
                  </a:lnTo>
                  <a:cubicBezTo>
                    <a:pt x="549473" y="679781"/>
                    <a:pt x="459462" y="720080"/>
                    <a:pt x="360040" y="720080"/>
                  </a:cubicBez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solidFill>
              <a:srgbClr val="FBE5D7"/>
            </a:solidFill>
            <a:ln w="28575">
              <a:solidFill>
                <a:srgbClr val="F0B09D"/>
              </a:solidFill>
              <a:miter lim="800000"/>
            </a:ln>
            <a:effectLst>
              <a:outerShdw blurRad="50800" dist="38100" dir="2700000" sx="102000" sy="102000" algn="tl" rotWithShape="0">
                <a:srgbClr val="ACACAC"/>
              </a:outerShdw>
            </a:effectLst>
          </p:spPr>
          <p:txBody>
            <a:bodyPr rtlCol="0" anchor="ctr"/>
            <a:lstStyle/>
            <a:p>
              <a:pPr algn="just"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3200" b="1" dirty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想 一 想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2" grpId="0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7584" y="1347614"/>
            <a:ext cx="5544243" cy="1442209"/>
            <a:chOff x="522619" y="1887281"/>
            <a:chExt cx="5544243" cy="1442209"/>
          </a:xfrm>
        </p:grpSpPr>
        <p:sp>
          <p:nvSpPr>
            <p:cNvPr id="3" name="对话气泡: 圆角矩形 2"/>
            <p:cNvSpPr/>
            <p:nvPr/>
          </p:nvSpPr>
          <p:spPr bwMode="auto">
            <a:xfrm>
              <a:off x="1818763" y="2031297"/>
              <a:ext cx="4248099" cy="730671"/>
            </a:xfrm>
            <a:prstGeom prst="wedgeRoundRectCallout">
              <a:avLst>
                <a:gd name="adj1" fmla="val -55993"/>
                <a:gd name="adj2" fmla="val 30754"/>
                <a:gd name="adj3" fmla="val 16667"/>
              </a:avLst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</a:ln>
            <a:effectLst>
              <a:outerShdw blurRad="50800" dist="38100" dir="2700000" sx="102000" sy="102000" algn="tl" rotWithShape="0">
                <a:srgbClr val="ACACAC"/>
              </a:outerShdw>
            </a:effectLst>
          </p:spPr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用每队的平均数比较。</a:t>
              </a: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619" y="1887281"/>
              <a:ext cx="868603" cy="1442209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1547664" y="2930457"/>
            <a:ext cx="7132767" cy="1659566"/>
            <a:chOff x="1674684" y="3263187"/>
            <a:chExt cx="7132767" cy="165956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7332" y="3480544"/>
              <a:ext cx="1300119" cy="1442209"/>
            </a:xfrm>
            <a:prstGeom prst="rect">
              <a:avLst/>
            </a:prstGeom>
          </p:spPr>
        </p:pic>
        <p:sp>
          <p:nvSpPr>
            <p:cNvPr id="7" name="对话气泡: 圆角矩形 6"/>
            <p:cNvSpPr/>
            <p:nvPr/>
          </p:nvSpPr>
          <p:spPr bwMode="auto">
            <a:xfrm>
              <a:off x="1674684" y="3263187"/>
              <a:ext cx="5628229" cy="1155734"/>
            </a:xfrm>
            <a:prstGeom prst="wedgeRoundRectCallout">
              <a:avLst>
                <a:gd name="adj1" fmla="val 55091"/>
                <a:gd name="adj2" fmla="val 41502"/>
                <a:gd name="adj3" fmla="val 16667"/>
              </a:avLst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</a:ln>
            <a:effectLst>
              <a:outerShdw dist="38100" dir="13500000" sx="101000" sy="101000" algn="br" rotWithShape="0">
                <a:srgbClr val="ACACAC">
                  <a:alpha val="90000"/>
                </a:srgbClr>
              </a:outerShdw>
            </a:effectLst>
          </p:spPr>
          <p:txBody>
            <a:bodyPr rtlCol="0" anchor="ctr"/>
            <a:lstStyle/>
            <a:p>
              <a:pPr>
                <a:spcBef>
                  <a:spcPct val="20000"/>
                </a:spcBef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对！在人数不等的情况下，用平均数表示各队的成绩更好。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15616" y="366631"/>
            <a:ext cx="5536560" cy="733028"/>
            <a:chOff x="691624" y="4013231"/>
            <a:chExt cx="5536560" cy="733028"/>
          </a:xfrm>
        </p:grpSpPr>
        <p:sp>
          <p:nvSpPr>
            <p:cNvPr id="9" name="文本框 8"/>
            <p:cNvSpPr txBox="1"/>
            <p:nvPr/>
          </p:nvSpPr>
          <p:spPr>
            <a:xfrm>
              <a:off x="2704516" y="4087357"/>
              <a:ext cx="3523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那该怎么比较呢？</a:t>
              </a:r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691624" y="4013231"/>
              <a:ext cx="1872210" cy="733028"/>
            </a:xfrm>
            <a:custGeom>
              <a:avLst/>
              <a:gdLst>
                <a:gd name="connsiteX0" fmla="*/ 360040 w 1783240"/>
                <a:gd name="connsiteY0" fmla="*/ 0 h 733028"/>
                <a:gd name="connsiteX1" fmla="*/ 614627 w 1783240"/>
                <a:gd name="connsiteY1" fmla="*/ 105453 h 733028"/>
                <a:gd name="connsiteX2" fmla="*/ 631172 w 1783240"/>
                <a:gd name="connsiteY2" fmla="*/ 125505 h 733028"/>
                <a:gd name="connsiteX3" fmla="*/ 637033 w 1783240"/>
                <a:gd name="connsiteY3" fmla="*/ 118401 h 733028"/>
                <a:gd name="connsiteX4" fmla="*/ 891620 w 1783240"/>
                <a:gd name="connsiteY4" fmla="*/ 12948 h 733028"/>
                <a:gd name="connsiteX5" fmla="*/ 1146207 w 1783240"/>
                <a:gd name="connsiteY5" fmla="*/ 118401 h 733028"/>
                <a:gd name="connsiteX6" fmla="*/ 1157410 w 1783240"/>
                <a:gd name="connsiteY6" fmla="*/ 131979 h 733028"/>
                <a:gd name="connsiteX7" fmla="*/ 1168613 w 1783240"/>
                <a:gd name="connsiteY7" fmla="*/ 118401 h 733028"/>
                <a:gd name="connsiteX8" fmla="*/ 1423200 w 1783240"/>
                <a:gd name="connsiteY8" fmla="*/ 12948 h 733028"/>
                <a:gd name="connsiteX9" fmla="*/ 1783240 w 1783240"/>
                <a:gd name="connsiteY9" fmla="*/ 372988 h 733028"/>
                <a:gd name="connsiteX10" fmla="*/ 1423200 w 1783240"/>
                <a:gd name="connsiteY10" fmla="*/ 733028 h 733028"/>
                <a:gd name="connsiteX11" fmla="*/ 1168613 w 1783240"/>
                <a:gd name="connsiteY11" fmla="*/ 627575 h 733028"/>
                <a:gd name="connsiteX12" fmla="*/ 1157410 w 1783240"/>
                <a:gd name="connsiteY12" fmla="*/ 613997 h 733028"/>
                <a:gd name="connsiteX13" fmla="*/ 1146207 w 1783240"/>
                <a:gd name="connsiteY13" fmla="*/ 627575 h 733028"/>
                <a:gd name="connsiteX14" fmla="*/ 891620 w 1783240"/>
                <a:gd name="connsiteY14" fmla="*/ 733028 h 733028"/>
                <a:gd name="connsiteX15" fmla="*/ 637033 w 1783240"/>
                <a:gd name="connsiteY15" fmla="*/ 627575 h 733028"/>
                <a:gd name="connsiteX16" fmla="*/ 620489 w 1783240"/>
                <a:gd name="connsiteY16" fmla="*/ 607523 h 733028"/>
                <a:gd name="connsiteX17" fmla="*/ 614627 w 1783240"/>
                <a:gd name="connsiteY17" fmla="*/ 614627 h 733028"/>
                <a:gd name="connsiteX18" fmla="*/ 360040 w 1783240"/>
                <a:gd name="connsiteY18" fmla="*/ 720080 h 733028"/>
                <a:gd name="connsiteX19" fmla="*/ 0 w 1783240"/>
                <a:gd name="connsiteY19" fmla="*/ 360040 h 733028"/>
                <a:gd name="connsiteX20" fmla="*/ 360040 w 1783240"/>
                <a:gd name="connsiteY20" fmla="*/ 0 h 73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83240" h="733028">
                  <a:moveTo>
                    <a:pt x="360040" y="0"/>
                  </a:moveTo>
                  <a:cubicBezTo>
                    <a:pt x="459462" y="0"/>
                    <a:pt x="549473" y="40299"/>
                    <a:pt x="614627" y="105453"/>
                  </a:cubicBezTo>
                  <a:lnTo>
                    <a:pt x="631172" y="125505"/>
                  </a:lnTo>
                  <a:lnTo>
                    <a:pt x="637033" y="118401"/>
                  </a:lnTo>
                  <a:cubicBezTo>
                    <a:pt x="702188" y="53247"/>
                    <a:pt x="792198" y="12948"/>
                    <a:pt x="891620" y="12948"/>
                  </a:cubicBezTo>
                  <a:cubicBezTo>
                    <a:pt x="991043" y="12948"/>
                    <a:pt x="1081053" y="53247"/>
                    <a:pt x="1146207" y="118401"/>
                  </a:cubicBezTo>
                  <a:lnTo>
                    <a:pt x="1157410" y="131979"/>
                  </a:lnTo>
                  <a:lnTo>
                    <a:pt x="1168613" y="118401"/>
                  </a:lnTo>
                  <a:cubicBezTo>
                    <a:pt x="1233768" y="53247"/>
                    <a:pt x="1323778" y="12948"/>
                    <a:pt x="1423200" y="12948"/>
                  </a:cubicBezTo>
                  <a:cubicBezTo>
                    <a:pt x="1622045" y="12948"/>
                    <a:pt x="1783240" y="174143"/>
                    <a:pt x="1783240" y="372988"/>
                  </a:cubicBezTo>
                  <a:cubicBezTo>
                    <a:pt x="1783240" y="571833"/>
                    <a:pt x="1622045" y="733028"/>
                    <a:pt x="1423200" y="733028"/>
                  </a:cubicBezTo>
                  <a:cubicBezTo>
                    <a:pt x="1323778" y="733028"/>
                    <a:pt x="1233768" y="692729"/>
                    <a:pt x="1168613" y="627575"/>
                  </a:cubicBezTo>
                  <a:lnTo>
                    <a:pt x="1157410" y="613997"/>
                  </a:lnTo>
                  <a:lnTo>
                    <a:pt x="1146207" y="627575"/>
                  </a:lnTo>
                  <a:cubicBezTo>
                    <a:pt x="1081053" y="692729"/>
                    <a:pt x="991043" y="733028"/>
                    <a:pt x="891620" y="733028"/>
                  </a:cubicBezTo>
                  <a:cubicBezTo>
                    <a:pt x="792198" y="733028"/>
                    <a:pt x="702188" y="692729"/>
                    <a:pt x="637033" y="627575"/>
                  </a:cubicBezTo>
                  <a:lnTo>
                    <a:pt x="620489" y="607523"/>
                  </a:lnTo>
                  <a:lnTo>
                    <a:pt x="614627" y="614627"/>
                  </a:lnTo>
                  <a:cubicBezTo>
                    <a:pt x="549473" y="679781"/>
                    <a:pt x="459462" y="720080"/>
                    <a:pt x="360040" y="720080"/>
                  </a:cubicBez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solidFill>
              <a:srgbClr val="FBE5D7"/>
            </a:solidFill>
            <a:ln w="28575">
              <a:solidFill>
                <a:srgbClr val="F0B09D"/>
              </a:solidFill>
              <a:miter lim="800000"/>
            </a:ln>
            <a:effectLst>
              <a:outerShdw blurRad="50800" dist="38100" dir="2700000" sx="102000" sy="102000" algn="tl" rotWithShape="0">
                <a:srgbClr val="ACACAC"/>
              </a:outerShdw>
            </a:effectLst>
          </p:spPr>
          <p:txBody>
            <a:bodyPr rtlCol="0" anchor="ctr"/>
            <a:lstStyle/>
            <a:p>
              <a:pPr algn="just"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3200" b="1" dirty="0">
                  <a:solidFill>
                    <a:srgbClr val="FF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想 一 想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475656" y="1995686"/>
            <a:ext cx="4110063" cy="180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18+20+19+19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76÷4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=19(个)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83568" y="771550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算一算，女生队平均每人踢了多少个？</a:t>
            </a:r>
          </a:p>
        </p:txBody>
      </p:sp>
      <p:graphicFrame>
        <p:nvGraphicFramePr>
          <p:cNvPr id="4" name="Group 134"/>
          <p:cNvGraphicFramePr>
            <a:graphicFrameLocks noGrp="1"/>
          </p:cNvGraphicFramePr>
          <p:nvPr/>
        </p:nvGraphicFramePr>
        <p:xfrm>
          <a:off x="5968869" y="2248268"/>
          <a:ext cx="2665413" cy="1849438"/>
        </p:xfrm>
        <a:graphic>
          <a:graphicData uri="http://schemas.openxmlformats.org/drawingml/2006/table">
            <a:tbl>
              <a:tblPr/>
              <a:tblGrid>
                <a:gridCol w="136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   名</a:t>
                      </a: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踢毽个数</a:t>
                      </a: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杨  羽</a:t>
                      </a:r>
                    </a:p>
                  </a:txBody>
                  <a:tcPr marL="91491" marR="91491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曾诗涵</a:t>
                      </a:r>
                    </a:p>
                  </a:txBody>
                  <a:tcPr marL="91491" marR="91491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李  玲</a:t>
                      </a:r>
                    </a:p>
                  </a:txBody>
                  <a:tcPr marL="91491" marR="91491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19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张  倩</a:t>
                      </a:r>
                    </a:p>
                  </a:txBody>
                  <a:tcPr marL="91491" marR="91491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19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78" marR="91478" marT="45709" marB="45709" horzOverflow="overflow">
                    <a:lnL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08A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6444208" y="1635646"/>
            <a:ext cx="172003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女生队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568" y="771550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估一估，男生队平均每人踢了多少个？</a:t>
            </a:r>
          </a:p>
        </p:txBody>
      </p:sp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6417928" y="1534279"/>
            <a:ext cx="172003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男生队</a:t>
            </a:r>
          </a:p>
        </p:txBody>
      </p:sp>
      <p:graphicFrame>
        <p:nvGraphicFramePr>
          <p:cNvPr id="4" name="Group 134"/>
          <p:cNvGraphicFramePr>
            <a:graphicFrameLocks noGrp="1"/>
          </p:cNvGraphicFramePr>
          <p:nvPr/>
        </p:nvGraphicFramePr>
        <p:xfrm>
          <a:off x="5868144" y="2139702"/>
          <a:ext cx="2684462" cy="222075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387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   名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踢毽个数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王小飞</a:t>
                      </a: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19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刘   东</a:t>
                      </a: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李   雷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谢明明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孙   奇</a:t>
                      </a: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7596336" y="4034770"/>
            <a:ext cx="648072" cy="288032"/>
          </a:xfrm>
          <a:prstGeom prst="rect">
            <a:avLst/>
          </a:prstGeom>
          <a:noFill/>
          <a:ln w="28575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596336" y="2913122"/>
            <a:ext cx="648072" cy="288032"/>
          </a:xfrm>
          <a:prstGeom prst="rect">
            <a:avLst/>
          </a:prstGeom>
          <a:noFill/>
          <a:ln w="28575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596336" y="3651870"/>
            <a:ext cx="648072" cy="288032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187624" y="2643758"/>
            <a:ext cx="4110063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平均数在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之间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568" y="771550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估一估，男生队平均每人踢了多少个？</a:t>
            </a:r>
          </a:p>
        </p:txBody>
      </p:sp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6417928" y="1534279"/>
            <a:ext cx="172003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男生队</a:t>
            </a:r>
          </a:p>
        </p:txBody>
      </p:sp>
      <p:graphicFrame>
        <p:nvGraphicFramePr>
          <p:cNvPr id="4" name="Group 134"/>
          <p:cNvGraphicFramePr>
            <a:graphicFrameLocks noGrp="1"/>
          </p:cNvGraphicFramePr>
          <p:nvPr/>
        </p:nvGraphicFramePr>
        <p:xfrm>
          <a:off x="5868144" y="2139702"/>
          <a:ext cx="2684462" cy="222075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387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   名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踢毽个数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王小飞</a:t>
                      </a: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19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刘   东</a:t>
                      </a: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3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李   雷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谢明明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3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孙   奇</a:t>
                      </a: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92" marR="91492" marT="45709" marB="45709" horzOverflow="overflow">
                    <a:lnL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9C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CFFB">
                        <a:alpha val="3686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7596336" y="4034770"/>
            <a:ext cx="648072" cy="288032"/>
          </a:xfrm>
          <a:prstGeom prst="rect">
            <a:avLst/>
          </a:prstGeom>
          <a:noFill/>
          <a:ln w="28575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596336" y="2913122"/>
            <a:ext cx="648072" cy="288032"/>
          </a:xfrm>
          <a:prstGeom prst="rect">
            <a:avLst/>
          </a:prstGeom>
          <a:noFill/>
          <a:ln w="28575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596336" y="3651870"/>
            <a:ext cx="648072" cy="288032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187624" y="1995686"/>
            <a:ext cx="4398095" cy="180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(19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20+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5)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85÷5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(个)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092280" y="1779662"/>
            <a:ext cx="1224136" cy="203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对话气泡: 圆角矩形 9"/>
          <p:cNvSpPr/>
          <p:nvPr/>
        </p:nvSpPr>
        <p:spPr bwMode="auto">
          <a:xfrm>
            <a:off x="1763688" y="1491630"/>
            <a:ext cx="4341751" cy="1725425"/>
          </a:xfrm>
          <a:prstGeom prst="wedgeRoundRectCallout">
            <a:avLst>
              <a:gd name="adj1" fmla="val 57246"/>
              <a:gd name="adj2" fmla="val -2738"/>
              <a:gd name="adj3" fmla="val 16667"/>
            </a:avLst>
          </a:prstGeom>
          <a:solidFill>
            <a:srgbClr val="FFFFFF"/>
          </a:solidFill>
          <a:ln w="28575">
            <a:solidFill>
              <a:schemeClr val="tx1"/>
            </a:solidFill>
            <a:miter lim="800000"/>
          </a:ln>
          <a:effectLst>
            <a:outerShdw dist="38100" dir="13500000" sx="101000" sy="101000" algn="br" rotWithShape="0">
              <a:srgbClr val="ACACAC">
                <a:alpha val="90000"/>
              </a:srgbClr>
            </a:outerShdw>
          </a:effectLst>
        </p:spPr>
        <p:txBody>
          <a:bodyPr rtlCol="0" anchor="ctr"/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19&gt;17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，所以女生队的成绩更好。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7919" y="699542"/>
            <a:ext cx="2964273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ym typeface="+mn-lt"/>
              </a:rPr>
              <a:t>平均数的意义</a:t>
            </a:r>
          </a:p>
        </p:txBody>
      </p:sp>
      <p:sp>
        <p:nvSpPr>
          <p:cNvPr id="3" name="矩形 2"/>
          <p:cNvSpPr/>
          <p:nvPr/>
        </p:nvSpPr>
        <p:spPr bwMode="auto">
          <a:xfrm>
            <a:off x="863588" y="1635646"/>
            <a:ext cx="7596844" cy="2287302"/>
          </a:xfrm>
          <a:prstGeom prst="rect">
            <a:avLst/>
          </a:prstGeom>
          <a:solidFill>
            <a:srgbClr val="FBE5D7"/>
          </a:solidFill>
          <a:ln w="38100">
            <a:solidFill>
              <a:srgbClr val="E8333C"/>
            </a:solidFill>
            <a:miter lim="800000"/>
          </a:ln>
          <a:effectLst/>
        </p:spPr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200" b="1" dirty="0"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平均数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能较好地</a:t>
            </a:r>
            <a:r>
              <a:rPr lang="zh-CN" altLang="en-US" sz="3200" b="1" dirty="0"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反映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一组数据本身的总体情况，表示统计对象的</a:t>
            </a:r>
            <a:r>
              <a:rPr lang="zh-CN" altLang="en-US" sz="3200" b="1" dirty="0"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一般水平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，也</a:t>
            </a:r>
            <a:r>
              <a:rPr lang="zh-CN" altLang="en-US" sz="3200" b="1" dirty="0"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可以作为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不同组数据</a:t>
            </a:r>
            <a:r>
              <a:rPr lang="zh-CN" altLang="en-US" sz="3200" b="1" dirty="0"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比较的一个指标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0" b="68200"/>
          <a:stretch>
            <a:fillRect/>
          </a:stretch>
        </p:blipFill>
        <p:spPr>
          <a:xfrm>
            <a:off x="2676972" y="-3175"/>
            <a:ext cx="3795887" cy="69084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703597" y="-21431"/>
            <a:ext cx="3222666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sym typeface="+mn-lt"/>
              </a:rPr>
              <a:t>巩固练习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11189" y="630213"/>
            <a:ext cx="7849244" cy="4009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下面的说法正确吗？正确的画“√”，错误的画“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）王悦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次跳远的总成绩是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，她每次跳远的成绩肯定都是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                                   （    ）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）某小学排球队队员的平均身高是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，有的队员身高可能超过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，有的队员身高可能不到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                 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68344" y="3867894"/>
            <a:ext cx="720080" cy="73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889125" y="1301115"/>
            <a:ext cx="315722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P89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452320" y="2258003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188" y="915988"/>
            <a:ext cx="7921625" cy="2889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下面的说法正确吗？正确的画“√”，错误的画“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）小东所在小组同学的平均体重是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36kg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，小刚所在小组同学的平均体重是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34kg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，小东一定比小刚重。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                 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884368" y="3060813"/>
            <a:ext cx="720080" cy="73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89125" y="1588135"/>
            <a:ext cx="313626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P89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15617" y="339249"/>
            <a:ext cx="5472608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两个小组做仰卧起坐。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9552" y="2828817"/>
            <a:ext cx="7921625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哪个小组的成绩好些？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033389" y="3377952"/>
            <a:ext cx="49339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第一小组：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132÷4=33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033389" y="3852801"/>
            <a:ext cx="49339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第二小组：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155÷5=31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033389" y="4327649"/>
            <a:ext cx="65897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，所以第一小组的成绩好。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567" y="888384"/>
            <a:ext cx="5801979" cy="205962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71930" y="197485"/>
            <a:ext cx="329946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P90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187" y="987574"/>
            <a:ext cx="7921625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某小组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名同学的身高和体重情况如下表。</a:t>
            </a:r>
          </a:p>
        </p:txBody>
      </p:sp>
      <p:graphicFrame>
        <p:nvGraphicFramePr>
          <p:cNvPr id="3" name="Group 93"/>
          <p:cNvGraphicFramePr>
            <a:graphicFrameLocks noGrp="1"/>
          </p:cNvGraphicFramePr>
          <p:nvPr/>
        </p:nvGraphicFramePr>
        <p:xfrm>
          <a:off x="611188" y="1651217"/>
          <a:ext cx="7991475" cy="1271235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  名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刘  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李  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高  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陈  莉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王  兵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张  丽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身高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∕cm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139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140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135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138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139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体重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∕kg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34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38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34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611187" y="2922452"/>
            <a:ext cx="7921625" cy="130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请你算出这些同学的平均身高和平均体重各是多少。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64765" y="3761105"/>
            <a:ext cx="337756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P90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755949" y="2139702"/>
            <a:ext cx="7776864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139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140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135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138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139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684511" y="2766412"/>
            <a:ext cx="388938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828÷6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611188" y="3393122"/>
            <a:ext cx="388938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547664" y="4227934"/>
            <a:ext cx="60486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答：他们的平均身高是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138cm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6" name="Group 93"/>
          <p:cNvGraphicFramePr>
            <a:graphicFrameLocks noGrp="1"/>
          </p:cNvGraphicFramePr>
          <p:nvPr/>
        </p:nvGraphicFramePr>
        <p:xfrm>
          <a:off x="611188" y="868467"/>
          <a:ext cx="7991475" cy="1271235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  名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刘  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李  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高  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陈  莉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王  兵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张  丽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身高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∕cm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139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140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135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138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139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体重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∕kg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34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38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34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755949" y="2139702"/>
            <a:ext cx="7776864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34+38+35+34+36+33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684511" y="2766412"/>
            <a:ext cx="388938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210÷6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611188" y="3393122"/>
            <a:ext cx="388938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kg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547664" y="4227934"/>
            <a:ext cx="60486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答：他们的平均体重是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35kg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6" name="Group 93"/>
          <p:cNvGraphicFramePr>
            <a:graphicFrameLocks noGrp="1"/>
          </p:cNvGraphicFramePr>
          <p:nvPr/>
        </p:nvGraphicFramePr>
        <p:xfrm>
          <a:off x="611188" y="868467"/>
          <a:ext cx="7991475" cy="1271235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  名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刘  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李  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高  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陈  莉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王  兵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张  丽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身高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∕cm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139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140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135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138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139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体重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∕kg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34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38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34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704" y="1347614"/>
            <a:ext cx="5672652" cy="32095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611188" y="455687"/>
            <a:ext cx="8137276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某水果店的草莓最近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天的销售情况如下图。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815840" y="976630"/>
            <a:ext cx="313563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P90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115616" y="3579862"/>
            <a:ext cx="66247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8+12+11+9+10+9+11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÷7=10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（千克）</a:t>
            </a:r>
          </a:p>
        </p:txBody>
      </p:sp>
      <p:sp>
        <p:nvSpPr>
          <p:cNvPr id="3" name="矩形 2"/>
          <p:cNvSpPr/>
          <p:nvPr/>
        </p:nvSpPr>
        <p:spPr>
          <a:xfrm>
            <a:off x="611560" y="2931790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）平均每天销售草莓多少千克?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411510"/>
            <a:ext cx="4261947" cy="241140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619672" y="4083918"/>
            <a:ext cx="55451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可以进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千克草莓。</a:t>
            </a:r>
          </a:p>
        </p:txBody>
      </p:sp>
      <p:sp>
        <p:nvSpPr>
          <p:cNvPr id="3" name="矩形 2"/>
          <p:cNvSpPr/>
          <p:nvPr/>
        </p:nvSpPr>
        <p:spPr>
          <a:xfrm>
            <a:off x="539552" y="2643758"/>
            <a:ext cx="7992888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）如果你是水果店的进货员，你准备为25日进多少千克草莓?说说你的想法。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3057" y="339502"/>
            <a:ext cx="4261947" cy="241140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0" b="68200"/>
          <a:stretch>
            <a:fillRect/>
          </a:stretch>
        </p:blipFill>
        <p:spPr>
          <a:xfrm>
            <a:off x="2676972" y="-3175"/>
            <a:ext cx="3795887" cy="69084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686391" y="-20538"/>
            <a:ext cx="2037737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sym typeface="+mn-lt"/>
              </a:rPr>
              <a:t>归纳总结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914400" y="1203598"/>
            <a:ext cx="734218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平均数是一组数据的代表数值。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平均数能反映一组数据的总体情况，但不能代表每个个体的实际情况。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在一组不同的数中，平均数比最大的数要小一些，比最小的数要大一些。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弧形箭头"/>
          <p:cNvSpPr/>
          <p:nvPr/>
        </p:nvSpPr>
        <p:spPr>
          <a:xfrm>
            <a:off x="1133475" y="1330598"/>
            <a:ext cx="638175" cy="436562"/>
          </a:xfrm>
          <a:custGeom>
            <a:avLst/>
            <a:gdLst>
              <a:gd name="connsiteX0" fmla="*/ 1452921 w 2095103"/>
              <a:gd name="connsiteY0" fmla="*/ 0 h 1704929"/>
              <a:gd name="connsiteX1" fmla="*/ 2095103 w 2095103"/>
              <a:gd name="connsiteY1" fmla="*/ 722455 h 1704929"/>
              <a:gd name="connsiteX2" fmla="*/ 1795111 w 2095103"/>
              <a:gd name="connsiteY2" fmla="*/ 722455 h 1704929"/>
              <a:gd name="connsiteX3" fmla="*/ 1781005 w 2095103"/>
              <a:gd name="connsiteY3" fmla="*/ 757218 h 1704929"/>
              <a:gd name="connsiteX4" fmla="*/ 1209675 w 2095103"/>
              <a:gd name="connsiteY4" fmla="*/ 1602831 h 1704929"/>
              <a:gd name="connsiteX5" fmla="*/ 0 w 2095103"/>
              <a:gd name="connsiteY5" fmla="*/ 1345656 h 1704929"/>
              <a:gd name="connsiteX6" fmla="*/ 1153255 w 2095103"/>
              <a:gd name="connsiteY6" fmla="*/ 787725 h 1704929"/>
              <a:gd name="connsiteX7" fmla="*/ 1157163 w 2095103"/>
              <a:gd name="connsiteY7" fmla="*/ 722455 h 1704929"/>
              <a:gd name="connsiteX8" fmla="*/ 810739 w 2095103"/>
              <a:gd name="connsiteY8" fmla="*/ 722455 h 170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103" h="1704929">
                <a:moveTo>
                  <a:pt x="1452921" y="0"/>
                </a:moveTo>
                <a:lnTo>
                  <a:pt x="2095103" y="722455"/>
                </a:lnTo>
                <a:lnTo>
                  <a:pt x="1795111" y="722455"/>
                </a:lnTo>
                <a:lnTo>
                  <a:pt x="1781005" y="757218"/>
                </a:lnTo>
                <a:cubicBezTo>
                  <a:pt x="1699816" y="966777"/>
                  <a:pt x="1555353" y="1432572"/>
                  <a:pt x="1209675" y="1602831"/>
                </a:cubicBezTo>
                <a:cubicBezTo>
                  <a:pt x="987425" y="1707606"/>
                  <a:pt x="669925" y="1850481"/>
                  <a:pt x="0" y="1345656"/>
                </a:cubicBezTo>
                <a:cubicBezTo>
                  <a:pt x="318492" y="1464719"/>
                  <a:pt x="1063935" y="1474950"/>
                  <a:pt x="1153255" y="787725"/>
                </a:cubicBezTo>
                <a:lnTo>
                  <a:pt x="1157163" y="722455"/>
                </a:lnTo>
                <a:lnTo>
                  <a:pt x="810739" y="722455"/>
                </a:lnTo>
                <a:close/>
              </a:path>
            </a:pathLst>
          </a:custGeom>
          <a:solidFill>
            <a:srgbClr val="CF514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sp>
        <p:nvSpPr>
          <p:cNvPr id="7" name="弧形箭头"/>
          <p:cNvSpPr/>
          <p:nvPr/>
        </p:nvSpPr>
        <p:spPr>
          <a:xfrm>
            <a:off x="1139825" y="1890985"/>
            <a:ext cx="638175" cy="438150"/>
          </a:xfrm>
          <a:custGeom>
            <a:avLst/>
            <a:gdLst>
              <a:gd name="connsiteX0" fmla="*/ 1452921 w 2095103"/>
              <a:gd name="connsiteY0" fmla="*/ 0 h 1704929"/>
              <a:gd name="connsiteX1" fmla="*/ 2095103 w 2095103"/>
              <a:gd name="connsiteY1" fmla="*/ 722455 h 1704929"/>
              <a:gd name="connsiteX2" fmla="*/ 1795111 w 2095103"/>
              <a:gd name="connsiteY2" fmla="*/ 722455 h 1704929"/>
              <a:gd name="connsiteX3" fmla="*/ 1781005 w 2095103"/>
              <a:gd name="connsiteY3" fmla="*/ 757218 h 1704929"/>
              <a:gd name="connsiteX4" fmla="*/ 1209675 w 2095103"/>
              <a:gd name="connsiteY4" fmla="*/ 1602831 h 1704929"/>
              <a:gd name="connsiteX5" fmla="*/ 0 w 2095103"/>
              <a:gd name="connsiteY5" fmla="*/ 1345656 h 1704929"/>
              <a:gd name="connsiteX6" fmla="*/ 1153255 w 2095103"/>
              <a:gd name="connsiteY6" fmla="*/ 787725 h 1704929"/>
              <a:gd name="connsiteX7" fmla="*/ 1157163 w 2095103"/>
              <a:gd name="connsiteY7" fmla="*/ 722455 h 1704929"/>
              <a:gd name="connsiteX8" fmla="*/ 810739 w 2095103"/>
              <a:gd name="connsiteY8" fmla="*/ 722455 h 170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103" h="1704929">
                <a:moveTo>
                  <a:pt x="1452921" y="0"/>
                </a:moveTo>
                <a:lnTo>
                  <a:pt x="2095103" y="722455"/>
                </a:lnTo>
                <a:lnTo>
                  <a:pt x="1795111" y="722455"/>
                </a:lnTo>
                <a:lnTo>
                  <a:pt x="1781005" y="757218"/>
                </a:lnTo>
                <a:cubicBezTo>
                  <a:pt x="1699816" y="966777"/>
                  <a:pt x="1555353" y="1432572"/>
                  <a:pt x="1209675" y="1602831"/>
                </a:cubicBezTo>
                <a:cubicBezTo>
                  <a:pt x="987425" y="1707606"/>
                  <a:pt x="669925" y="1850481"/>
                  <a:pt x="0" y="1345656"/>
                </a:cubicBezTo>
                <a:cubicBezTo>
                  <a:pt x="318492" y="1464719"/>
                  <a:pt x="1063935" y="1474950"/>
                  <a:pt x="1153255" y="787725"/>
                </a:cubicBezTo>
                <a:lnTo>
                  <a:pt x="1157163" y="722455"/>
                </a:lnTo>
                <a:lnTo>
                  <a:pt x="810739" y="722455"/>
                </a:lnTo>
                <a:close/>
              </a:path>
            </a:pathLst>
          </a:custGeom>
          <a:solidFill>
            <a:srgbClr val="CF514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sp>
        <p:nvSpPr>
          <p:cNvPr id="8" name="弧形箭头"/>
          <p:cNvSpPr/>
          <p:nvPr/>
        </p:nvSpPr>
        <p:spPr>
          <a:xfrm>
            <a:off x="1133475" y="3114948"/>
            <a:ext cx="638175" cy="436562"/>
          </a:xfrm>
          <a:custGeom>
            <a:avLst/>
            <a:gdLst>
              <a:gd name="connsiteX0" fmla="*/ 1452921 w 2095103"/>
              <a:gd name="connsiteY0" fmla="*/ 0 h 1704929"/>
              <a:gd name="connsiteX1" fmla="*/ 2095103 w 2095103"/>
              <a:gd name="connsiteY1" fmla="*/ 722455 h 1704929"/>
              <a:gd name="connsiteX2" fmla="*/ 1795111 w 2095103"/>
              <a:gd name="connsiteY2" fmla="*/ 722455 h 1704929"/>
              <a:gd name="connsiteX3" fmla="*/ 1781005 w 2095103"/>
              <a:gd name="connsiteY3" fmla="*/ 757218 h 1704929"/>
              <a:gd name="connsiteX4" fmla="*/ 1209675 w 2095103"/>
              <a:gd name="connsiteY4" fmla="*/ 1602831 h 1704929"/>
              <a:gd name="connsiteX5" fmla="*/ 0 w 2095103"/>
              <a:gd name="connsiteY5" fmla="*/ 1345656 h 1704929"/>
              <a:gd name="connsiteX6" fmla="*/ 1153255 w 2095103"/>
              <a:gd name="connsiteY6" fmla="*/ 787725 h 1704929"/>
              <a:gd name="connsiteX7" fmla="*/ 1157163 w 2095103"/>
              <a:gd name="connsiteY7" fmla="*/ 722455 h 1704929"/>
              <a:gd name="connsiteX8" fmla="*/ 810739 w 2095103"/>
              <a:gd name="connsiteY8" fmla="*/ 722455 h 170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5103" h="1704929">
                <a:moveTo>
                  <a:pt x="1452921" y="0"/>
                </a:moveTo>
                <a:lnTo>
                  <a:pt x="2095103" y="722455"/>
                </a:lnTo>
                <a:lnTo>
                  <a:pt x="1795111" y="722455"/>
                </a:lnTo>
                <a:lnTo>
                  <a:pt x="1781005" y="757218"/>
                </a:lnTo>
                <a:cubicBezTo>
                  <a:pt x="1699816" y="966777"/>
                  <a:pt x="1555353" y="1432572"/>
                  <a:pt x="1209675" y="1602831"/>
                </a:cubicBezTo>
                <a:cubicBezTo>
                  <a:pt x="987425" y="1707606"/>
                  <a:pt x="669925" y="1850481"/>
                  <a:pt x="0" y="1345656"/>
                </a:cubicBezTo>
                <a:cubicBezTo>
                  <a:pt x="318492" y="1464719"/>
                  <a:pt x="1063935" y="1474950"/>
                  <a:pt x="1153255" y="787725"/>
                </a:cubicBezTo>
                <a:lnTo>
                  <a:pt x="1157163" y="722455"/>
                </a:lnTo>
                <a:lnTo>
                  <a:pt x="810739" y="722455"/>
                </a:lnTo>
                <a:close/>
              </a:path>
            </a:pathLst>
          </a:custGeom>
          <a:solidFill>
            <a:srgbClr val="CF514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0" b="68200"/>
          <a:stretch>
            <a:fillRect/>
          </a:stretch>
        </p:blipFill>
        <p:spPr>
          <a:xfrm>
            <a:off x="2676972" y="-3175"/>
            <a:ext cx="3795887" cy="690842"/>
          </a:xfrm>
          <a:prstGeom prst="rect">
            <a:avLst/>
          </a:prstGeom>
        </p:spPr>
      </p:pic>
      <p:sp>
        <p:nvSpPr>
          <p:cNvPr id="2" name="云形标注 3"/>
          <p:cNvSpPr/>
          <p:nvPr/>
        </p:nvSpPr>
        <p:spPr bwMode="auto">
          <a:xfrm>
            <a:off x="965200" y="1084263"/>
            <a:ext cx="7380288" cy="2247900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1255713" y="1330325"/>
            <a:ext cx="69024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697419" y="-19580"/>
            <a:ext cx="3254244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sym typeface="+mn-lt"/>
              </a:rPr>
              <a:t>课堂小结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65" y="1322191"/>
            <a:ext cx="8065707" cy="276172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05318" y="458868"/>
            <a:ext cx="2790618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ym typeface="+mn-lt"/>
              </a:rPr>
              <a:t>▶备选练习</a:t>
            </a:r>
          </a:p>
        </p:txBody>
      </p:sp>
      <p:grpSp>
        <p:nvGrpSpPr>
          <p:cNvPr id="8" name="组合 2"/>
          <p:cNvGrpSpPr/>
          <p:nvPr/>
        </p:nvGrpSpPr>
        <p:grpSpPr bwMode="auto">
          <a:xfrm>
            <a:off x="2404477" y="4839299"/>
            <a:ext cx="3917354" cy="307777"/>
            <a:chOff x="2404157" y="4832269"/>
            <a:chExt cx="3917926" cy="307776"/>
          </a:xfrm>
        </p:grpSpPr>
        <p:sp>
          <p:nvSpPr>
            <p:cNvPr id="9" name="圆角矩形 8"/>
            <p:cNvSpPr/>
            <p:nvPr/>
          </p:nvSpPr>
          <p:spPr>
            <a:xfrm>
              <a:off x="2404157" y="4832269"/>
              <a:ext cx="3917926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224307"/>
            <a:ext cx="902286" cy="859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9592" y="959578"/>
            <a:ext cx="7344816" cy="322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）学校篮球队队员的平均身高是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160cm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，小刚是学校篮球队队员，他的身高可能是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161cm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                    （      ）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）小丽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天共看了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页课外书，她每天一定看了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页。                  （      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164288" y="2237427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092280" y="3514668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2"/>
          <p:cNvGrpSpPr/>
          <p:nvPr/>
        </p:nvGrpSpPr>
        <p:grpSpPr bwMode="auto">
          <a:xfrm>
            <a:off x="2404477" y="4839299"/>
            <a:ext cx="3917354" cy="307777"/>
            <a:chOff x="2404157" y="4832269"/>
            <a:chExt cx="3917926" cy="307776"/>
          </a:xfrm>
        </p:grpSpPr>
        <p:sp>
          <p:nvSpPr>
            <p:cNvPr id="10" name="圆角矩形 9"/>
            <p:cNvSpPr/>
            <p:nvPr/>
          </p:nvSpPr>
          <p:spPr>
            <a:xfrm>
              <a:off x="2404157" y="4832269"/>
              <a:ext cx="3917926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11188" y="616253"/>
            <a:ext cx="7705228" cy="130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两个小组比赛跳绳，哪一小组的成绩好一些？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74176" y="3341455"/>
            <a:ext cx="69127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95+101+88+120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÷4=101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（下）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94+79+112+101+124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÷5=102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（下）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，第二小组的成绩好一些。</a:t>
            </a:r>
          </a:p>
        </p:txBody>
      </p:sp>
      <p:grpSp>
        <p:nvGrpSpPr>
          <p:cNvPr id="8" name="组合 2"/>
          <p:cNvGrpSpPr/>
          <p:nvPr/>
        </p:nvGrpSpPr>
        <p:grpSpPr bwMode="auto">
          <a:xfrm>
            <a:off x="2404477" y="4839299"/>
            <a:ext cx="3917354" cy="307777"/>
            <a:chOff x="2404157" y="4832269"/>
            <a:chExt cx="3917926" cy="307776"/>
          </a:xfrm>
        </p:grpSpPr>
        <p:sp>
          <p:nvSpPr>
            <p:cNvPr id="9" name="圆角矩形 8"/>
            <p:cNvSpPr/>
            <p:nvPr/>
          </p:nvSpPr>
          <p:spPr>
            <a:xfrm>
              <a:off x="2404157" y="4832269"/>
              <a:ext cx="3917926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54" y="1918406"/>
            <a:ext cx="3525408" cy="125174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810" y="1904987"/>
            <a:ext cx="4165980" cy="12519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3568" y="627534"/>
            <a:ext cx="7632848" cy="130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下面是四（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）班同学练习写毛笔字的情况统计表。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07680" y="3395115"/>
            <a:ext cx="7416824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）平均每组写了多少个字？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43608" y="3910684"/>
            <a:ext cx="6980896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77+72+63+64+54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÷5=330÷5=66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grpSp>
        <p:nvGrpSpPr>
          <p:cNvPr id="8" name="组合 2"/>
          <p:cNvGrpSpPr/>
          <p:nvPr/>
        </p:nvGrpSpPr>
        <p:grpSpPr bwMode="auto">
          <a:xfrm>
            <a:off x="2404477" y="4839299"/>
            <a:ext cx="3917354" cy="307777"/>
            <a:chOff x="2404157" y="4832269"/>
            <a:chExt cx="3917926" cy="307776"/>
          </a:xfrm>
        </p:grpSpPr>
        <p:sp>
          <p:nvSpPr>
            <p:cNvPr id="10" name="圆角矩形 9"/>
            <p:cNvSpPr/>
            <p:nvPr/>
          </p:nvSpPr>
          <p:spPr>
            <a:xfrm>
              <a:off x="2404157" y="4832269"/>
              <a:ext cx="3917926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9" y="1893129"/>
            <a:ext cx="6870023" cy="1506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9592" y="3234722"/>
            <a:ext cx="7416824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）平均每人写了多少个字？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83568" y="549853"/>
            <a:ext cx="7632848" cy="130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下面是四（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）班同学练习写毛笔字的情况统计表。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43608" y="3777883"/>
            <a:ext cx="6980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77+72+63+64+54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7+6+7+8+5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=330÷33=10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grpSp>
        <p:nvGrpSpPr>
          <p:cNvPr id="7" name="组合 2"/>
          <p:cNvGrpSpPr/>
          <p:nvPr/>
        </p:nvGrpSpPr>
        <p:grpSpPr bwMode="auto">
          <a:xfrm>
            <a:off x="2404477" y="4839299"/>
            <a:ext cx="3917354" cy="307777"/>
            <a:chOff x="2404157" y="4832269"/>
            <a:chExt cx="3917926" cy="307776"/>
          </a:xfrm>
        </p:grpSpPr>
        <p:sp>
          <p:nvSpPr>
            <p:cNvPr id="9" name="圆角矩形 8"/>
            <p:cNvSpPr/>
            <p:nvPr/>
          </p:nvSpPr>
          <p:spPr>
            <a:xfrm>
              <a:off x="2404157" y="4832269"/>
              <a:ext cx="3917926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9" y="1815448"/>
            <a:ext cx="6870023" cy="1506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defRPr sz="3200" b="1" dirty="0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1274</Words>
  <Application>Microsoft Office PowerPoint</Application>
  <PresentationFormat>全屏显示(16:9)</PresentationFormat>
  <Paragraphs>254</Paragraphs>
  <Slides>29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等线</vt:lpstr>
      <vt:lpstr>黑体</vt:lpstr>
      <vt:lpstr>楷体</vt:lpstr>
      <vt:lpstr>楷体_GB2312</vt:lpstr>
      <vt:lpstr>宋体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litao</cp:lastModifiedBy>
  <cp:revision>256</cp:revision>
  <dcterms:created xsi:type="dcterms:W3CDTF">2015-08-27T07:30:00Z</dcterms:created>
  <dcterms:modified xsi:type="dcterms:W3CDTF">2023-11-21T05:47:09Z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