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63" r:id="rId2"/>
    <p:sldId id="344" r:id="rId3"/>
    <p:sldId id="345" r:id="rId4"/>
    <p:sldId id="346" r:id="rId5"/>
    <p:sldId id="347" r:id="rId6"/>
    <p:sldId id="354" r:id="rId7"/>
    <p:sldId id="357" r:id="rId8"/>
    <p:sldId id="358" r:id="rId9"/>
    <p:sldId id="355" r:id="rId10"/>
    <p:sldId id="348" r:id="rId11"/>
    <p:sldId id="380" r:id="rId12"/>
    <p:sldId id="379" r:id="rId13"/>
    <p:sldId id="356" r:id="rId14"/>
    <p:sldId id="269" r:id="rId15"/>
    <p:sldId id="359" r:id="rId16"/>
    <p:sldId id="360" r:id="rId17"/>
    <p:sldId id="361" r:id="rId18"/>
    <p:sldId id="363" r:id="rId19"/>
    <p:sldId id="364" r:id="rId20"/>
    <p:sldId id="362" r:id="rId21"/>
    <p:sldId id="349" r:id="rId22"/>
    <p:sldId id="365" r:id="rId23"/>
    <p:sldId id="270" r:id="rId24"/>
    <p:sldId id="376" r:id="rId25"/>
    <p:sldId id="366" r:id="rId26"/>
    <p:sldId id="373" r:id="rId27"/>
    <p:sldId id="377" r:id="rId28"/>
    <p:sldId id="353" r:id="rId29"/>
    <p:sldId id="367" r:id="rId30"/>
    <p:sldId id="368" r:id="rId31"/>
    <p:sldId id="372" r:id="rId32"/>
    <p:sldId id="370" r:id="rId3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577">
          <p15:clr>
            <a:srgbClr val="A4A3A4"/>
          </p15:clr>
        </p15:guide>
        <p15:guide id="3" orient="horz" pos="2981">
          <p15:clr>
            <a:srgbClr val="A4A3A4"/>
          </p15:clr>
        </p15:guide>
        <p15:guide id="4" pos="158">
          <p15:clr>
            <a:srgbClr val="A4A3A4"/>
          </p15:clr>
        </p15:guide>
        <p15:guide id="5" pos="2880">
          <p15:clr>
            <a:srgbClr val="A4A3A4"/>
          </p15:clr>
        </p15:guide>
        <p15:guide id="6" pos="385">
          <p15:clr>
            <a:srgbClr val="A4A3A4"/>
          </p15:clr>
        </p15:guide>
        <p15:guide id="7" pos="53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C09A"/>
    <a:srgbClr val="DCDDDD"/>
    <a:srgbClr val="E6FFE6"/>
    <a:srgbClr val="FCD7A1"/>
    <a:srgbClr val="00A2F2"/>
    <a:srgbClr val="69CCF8"/>
    <a:srgbClr val="0000FF"/>
    <a:srgbClr val="EB535A"/>
    <a:srgbClr val="E833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4" autoAdjust="0"/>
    <p:restoredTop sz="95226" autoAdjust="0"/>
  </p:normalViewPr>
  <p:slideViewPr>
    <p:cSldViewPr>
      <p:cViewPr>
        <p:scale>
          <a:sx n="100" d="100"/>
          <a:sy n="100" d="100"/>
        </p:scale>
        <p:origin x="1086" y="774"/>
      </p:cViewPr>
      <p:guideLst>
        <p:guide orient="horz" pos="1620"/>
        <p:guide orient="horz" pos="577"/>
        <p:guide orient="horz" pos="2981"/>
        <p:guide pos="158"/>
        <p:guide pos="2880"/>
        <p:guide pos="385"/>
        <p:guide pos="537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zh-CN" sz="1600" dirty="0"/>
              <a:t>我国</a:t>
            </a:r>
            <a:r>
              <a:rPr lang="en-US" sz="1600" dirty="0"/>
              <a:t>2017-2021</a:t>
            </a:r>
            <a:r>
              <a:rPr lang="zh-CN" sz="1600" dirty="0"/>
              <a:t>年货物进出口总额统计图</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zh-CN"/>
        </a:p>
      </c:txPr>
    </c:title>
    <c:autoTitleDeleted val="0"/>
    <c:plotArea>
      <c:layout>
        <c:manualLayout>
          <c:layoutTarget val="inner"/>
          <c:xMode val="edge"/>
          <c:yMode val="edge"/>
          <c:x val="0.14660133249083437"/>
          <c:y val="0.2093088700707291"/>
          <c:w val="0.7283361744528386"/>
          <c:h val="0.7061417309138438"/>
        </c:manualLayout>
      </c:layout>
      <c:barChart>
        <c:barDir val="col"/>
        <c:grouping val="stacked"/>
        <c:varyColors val="0"/>
        <c:ser>
          <c:idx val="0"/>
          <c:order val="0"/>
          <c:tx>
            <c:strRef>
              <c:f>Sheet1!$B$1</c:f>
              <c:strCache>
                <c:ptCount val="1"/>
                <c:pt idx="0">
                  <c:v>货物出口额</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153309</c:v>
                </c:pt>
                <c:pt idx="1">
                  <c:v>164129</c:v>
                </c:pt>
                <c:pt idx="2">
                  <c:v>172374</c:v>
                </c:pt>
                <c:pt idx="3">
                  <c:v>179279</c:v>
                </c:pt>
                <c:pt idx="4">
                  <c:v>217287</c:v>
                </c:pt>
              </c:numCache>
            </c:numRef>
          </c:val>
          <c:extLst>
            <c:ext xmlns:c16="http://schemas.microsoft.com/office/drawing/2014/chart" uri="{C3380CC4-5D6E-409C-BE32-E72D297353CC}">
              <c16:uniqueId val="{00000000-F769-453A-BC19-E92D8B37F2BF}"/>
            </c:ext>
          </c:extLst>
        </c:ser>
        <c:ser>
          <c:idx val="1"/>
          <c:order val="1"/>
          <c:tx>
            <c:strRef>
              <c:f>Sheet1!$C$1</c:f>
              <c:strCache>
                <c:ptCount val="1"/>
                <c:pt idx="0">
                  <c:v>货物进口额</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4"/>
            <c:invertIfNegative val="0"/>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6-F769-453A-BC19-E92D8B37F2B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Sheet1!$C$2:$C$6</c:f>
              <c:numCache>
                <c:formatCode>General</c:formatCode>
                <c:ptCount val="5"/>
                <c:pt idx="0">
                  <c:v>124790</c:v>
                </c:pt>
                <c:pt idx="1">
                  <c:v>140881</c:v>
                </c:pt>
                <c:pt idx="2">
                  <c:v>143254</c:v>
                </c:pt>
                <c:pt idx="3">
                  <c:v>142936</c:v>
                </c:pt>
                <c:pt idx="4">
                  <c:v>173634</c:v>
                </c:pt>
              </c:numCache>
            </c:numRef>
          </c:val>
          <c:extLst>
            <c:ext xmlns:c16="http://schemas.microsoft.com/office/drawing/2014/chart" uri="{C3380CC4-5D6E-409C-BE32-E72D297353CC}">
              <c16:uniqueId val="{00000001-F769-453A-BC19-E92D8B37F2BF}"/>
            </c:ext>
          </c:extLst>
        </c:ser>
        <c:dLbls>
          <c:showLegendKey val="0"/>
          <c:showVal val="0"/>
          <c:showCatName val="0"/>
          <c:showSerName val="0"/>
          <c:showPercent val="0"/>
          <c:showBubbleSize val="0"/>
        </c:dLbls>
        <c:gapWidth val="50"/>
        <c:overlap val="100"/>
        <c:axId val="548682208"/>
        <c:axId val="550235216"/>
      </c:barChart>
      <c:catAx>
        <c:axId val="54868220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zh-CN"/>
          </a:p>
        </c:txPr>
        <c:crossAx val="550235216"/>
        <c:crosses val="autoZero"/>
        <c:auto val="1"/>
        <c:lblAlgn val="ctr"/>
        <c:lblOffset val="100"/>
        <c:noMultiLvlLbl val="0"/>
      </c:catAx>
      <c:valAx>
        <c:axId val="5502352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zh-CN"/>
          </a:p>
        </c:txPr>
        <c:crossAx val="548682208"/>
        <c:crosses val="autoZero"/>
        <c:crossBetween val="between"/>
      </c:valAx>
      <c:spPr>
        <a:noFill/>
        <a:ln w="0">
          <a:noFill/>
        </a:ln>
        <a:effectLst/>
      </c:spPr>
    </c:plotArea>
    <c:legend>
      <c:legendPos val="r"/>
      <c:layout>
        <c:manualLayout>
          <c:xMode val="edge"/>
          <c:yMode val="edge"/>
          <c:x val="0.84554262489353038"/>
          <c:y val="0.17087797452186962"/>
          <c:w val="0.14159711420953228"/>
          <c:h val="0.1447357590557691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zh-CN"/>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0.14491</cdr:x>
      <cdr:y>0.13137</cdr:y>
    </cdr:from>
    <cdr:to>
      <cdr:x>0.14491</cdr:x>
      <cdr:y>0.91419</cdr:y>
    </cdr:to>
    <cdr:cxnSp macro="">
      <cdr:nvCxnSpPr>
        <cdr:cNvPr id="3" name="直接箭头连接符 2">
          <a:extLst xmlns:a="http://schemas.openxmlformats.org/drawingml/2006/main">
            <a:ext uri="{FF2B5EF4-FFF2-40B4-BE49-F238E27FC236}">
              <a16:creationId xmlns:a16="http://schemas.microsoft.com/office/drawing/2014/main" id="{17538622-747E-72D3-B626-97333048E647}"/>
            </a:ext>
          </a:extLst>
        </cdr:cNvPr>
        <cdr:cNvCxnSpPr/>
      </cdr:nvCxnSpPr>
      <cdr:spPr>
        <a:xfrm xmlns:a="http://schemas.openxmlformats.org/drawingml/2006/main" flipV="1">
          <a:off x="1001762" y="422937"/>
          <a:ext cx="0" cy="2520280"/>
        </a:xfrm>
        <a:prstGeom xmlns:a="http://schemas.openxmlformats.org/drawingml/2006/main" prst="straightConnector1">
          <a:avLst/>
        </a:prstGeom>
        <a:ln xmlns:a="http://schemas.openxmlformats.org/drawingml/2006/main" w="19050">
          <a:solidFill>
            <a:schemeClr val="bg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0.14583</cdr:x>
      <cdr:y>0.83853</cdr:y>
    </cdr:from>
    <cdr:to>
      <cdr:x>0.15625</cdr:x>
      <cdr:y>0.83853</cdr:y>
    </cdr:to>
    <cdr:cxnSp macro="">
      <cdr:nvCxnSpPr>
        <cdr:cNvPr id="5" name="直接连接符 4">
          <a:extLst xmlns:a="http://schemas.openxmlformats.org/drawingml/2006/main">
            <a:ext uri="{FF2B5EF4-FFF2-40B4-BE49-F238E27FC236}">
              <a16:creationId xmlns:a16="http://schemas.microsoft.com/office/drawing/2014/main" id="{7587F9D2-5814-995F-C973-68449EB72A3D}"/>
            </a:ext>
          </a:extLst>
        </cdr:cNvPr>
        <cdr:cNvCxnSpPr/>
      </cdr:nvCxnSpPr>
      <cdr:spPr>
        <a:xfrm xmlns:a="http://schemas.openxmlformats.org/drawingml/2006/main">
          <a:off x="1008112" y="2699635"/>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0.14549</cdr:x>
      <cdr:y>0.75892</cdr:y>
    </cdr:from>
    <cdr:to>
      <cdr:x>0.15591</cdr:x>
      <cdr:y>0.75892</cdr:y>
    </cdr:to>
    <cdr:cxnSp macro="">
      <cdr:nvCxnSpPr>
        <cdr:cNvPr id="6" name="直接连接符 5">
          <a:extLst xmlns:a="http://schemas.openxmlformats.org/drawingml/2006/main">
            <a:ext uri="{FF2B5EF4-FFF2-40B4-BE49-F238E27FC236}">
              <a16:creationId xmlns:a16="http://schemas.microsoft.com/office/drawing/2014/main" id="{BB04E321-F56F-6755-1E4A-23871742809F}"/>
            </a:ext>
          </a:extLst>
        </cdr:cNvPr>
        <cdr:cNvCxnSpPr/>
      </cdr:nvCxnSpPr>
      <cdr:spPr>
        <a:xfrm xmlns:a="http://schemas.openxmlformats.org/drawingml/2006/main">
          <a:off x="1005731" y="2443328"/>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0.14503</cdr:x>
      <cdr:y>0.67974</cdr:y>
    </cdr:from>
    <cdr:to>
      <cdr:x>0.15545</cdr:x>
      <cdr:y>0.67974</cdr:y>
    </cdr:to>
    <cdr:cxnSp macro="">
      <cdr:nvCxnSpPr>
        <cdr:cNvPr id="7" name="直接连接符 6">
          <a:extLst xmlns:a="http://schemas.openxmlformats.org/drawingml/2006/main">
            <a:ext uri="{FF2B5EF4-FFF2-40B4-BE49-F238E27FC236}">
              <a16:creationId xmlns:a16="http://schemas.microsoft.com/office/drawing/2014/main" id="{762ACADA-CF34-1554-8FCA-F4BE3A13F161}"/>
            </a:ext>
          </a:extLst>
        </cdr:cNvPr>
        <cdr:cNvCxnSpPr/>
      </cdr:nvCxnSpPr>
      <cdr:spPr>
        <a:xfrm xmlns:a="http://schemas.openxmlformats.org/drawingml/2006/main">
          <a:off x="1002556" y="2188411"/>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0.14537</cdr:x>
      <cdr:y>0.60233</cdr:y>
    </cdr:from>
    <cdr:to>
      <cdr:x>0.15579</cdr:x>
      <cdr:y>0.60233</cdr:y>
    </cdr:to>
    <cdr:cxnSp macro="">
      <cdr:nvCxnSpPr>
        <cdr:cNvPr id="8" name="直接连接符 7">
          <a:extLst xmlns:a="http://schemas.openxmlformats.org/drawingml/2006/main">
            <a:ext uri="{FF2B5EF4-FFF2-40B4-BE49-F238E27FC236}">
              <a16:creationId xmlns:a16="http://schemas.microsoft.com/office/drawing/2014/main" id="{639B2D79-3E0D-59A6-0886-173A4B34C1BF}"/>
            </a:ext>
          </a:extLst>
        </cdr:cNvPr>
        <cdr:cNvCxnSpPr/>
      </cdr:nvCxnSpPr>
      <cdr:spPr>
        <a:xfrm xmlns:a="http://schemas.openxmlformats.org/drawingml/2006/main">
          <a:off x="1004937" y="1939173"/>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0.14572</cdr:x>
      <cdr:y>0.52343</cdr:y>
    </cdr:from>
    <cdr:to>
      <cdr:x>0.15614</cdr:x>
      <cdr:y>0.52343</cdr:y>
    </cdr:to>
    <cdr:cxnSp macro="">
      <cdr:nvCxnSpPr>
        <cdr:cNvPr id="9" name="直接连接符 8">
          <a:extLst xmlns:a="http://schemas.openxmlformats.org/drawingml/2006/main">
            <a:ext uri="{FF2B5EF4-FFF2-40B4-BE49-F238E27FC236}">
              <a16:creationId xmlns:a16="http://schemas.microsoft.com/office/drawing/2014/main" id="{C2149797-FA7D-F1FB-2204-C2EF6E4E8E67}"/>
            </a:ext>
          </a:extLst>
        </cdr:cNvPr>
        <cdr:cNvCxnSpPr/>
      </cdr:nvCxnSpPr>
      <cdr:spPr>
        <a:xfrm xmlns:a="http://schemas.openxmlformats.org/drawingml/2006/main">
          <a:off x="1007318" y="1685173"/>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0.14606</cdr:x>
      <cdr:y>0.44528</cdr:y>
    </cdr:from>
    <cdr:to>
      <cdr:x>0.15648</cdr:x>
      <cdr:y>0.44528</cdr:y>
    </cdr:to>
    <cdr:cxnSp macro="">
      <cdr:nvCxnSpPr>
        <cdr:cNvPr id="10" name="直接连接符 9">
          <a:extLst xmlns:a="http://schemas.openxmlformats.org/drawingml/2006/main">
            <a:ext uri="{FF2B5EF4-FFF2-40B4-BE49-F238E27FC236}">
              <a16:creationId xmlns:a16="http://schemas.microsoft.com/office/drawing/2014/main" id="{CAEC01F6-66C1-408F-9A17-06A4F8FD3285}"/>
            </a:ext>
          </a:extLst>
        </cdr:cNvPr>
        <cdr:cNvCxnSpPr/>
      </cdr:nvCxnSpPr>
      <cdr:spPr>
        <a:xfrm xmlns:a="http://schemas.openxmlformats.org/drawingml/2006/main">
          <a:off x="1009700" y="1433554"/>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0.14595</cdr:x>
      <cdr:y>0.36737</cdr:y>
    </cdr:from>
    <cdr:to>
      <cdr:x>0.15636</cdr:x>
      <cdr:y>0.36737</cdr:y>
    </cdr:to>
    <cdr:cxnSp macro="">
      <cdr:nvCxnSpPr>
        <cdr:cNvPr id="11" name="直接连接符 10">
          <a:extLst xmlns:a="http://schemas.openxmlformats.org/drawingml/2006/main">
            <a:ext uri="{FF2B5EF4-FFF2-40B4-BE49-F238E27FC236}">
              <a16:creationId xmlns:a16="http://schemas.microsoft.com/office/drawing/2014/main" id="{4E17F840-C6AB-894C-59EC-247CDE1956DC}"/>
            </a:ext>
          </a:extLst>
        </cdr:cNvPr>
        <cdr:cNvCxnSpPr/>
      </cdr:nvCxnSpPr>
      <cdr:spPr>
        <a:xfrm xmlns:a="http://schemas.openxmlformats.org/drawingml/2006/main">
          <a:off x="1008906" y="1182729"/>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0.14606</cdr:x>
      <cdr:y>0.28847</cdr:y>
    </cdr:from>
    <cdr:to>
      <cdr:x>0.15648</cdr:x>
      <cdr:y>0.28847</cdr:y>
    </cdr:to>
    <cdr:cxnSp macro="">
      <cdr:nvCxnSpPr>
        <cdr:cNvPr id="12" name="直接连接符 11">
          <a:extLst xmlns:a="http://schemas.openxmlformats.org/drawingml/2006/main">
            <a:ext uri="{FF2B5EF4-FFF2-40B4-BE49-F238E27FC236}">
              <a16:creationId xmlns:a16="http://schemas.microsoft.com/office/drawing/2014/main" id="{254568AB-52F3-E4F6-3300-0A829CC90144}"/>
            </a:ext>
          </a:extLst>
        </cdr:cNvPr>
        <cdr:cNvCxnSpPr/>
      </cdr:nvCxnSpPr>
      <cdr:spPr>
        <a:xfrm xmlns:a="http://schemas.openxmlformats.org/drawingml/2006/main">
          <a:off x="1009700" y="928730"/>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0.1456</cdr:x>
      <cdr:y>0.20859</cdr:y>
    </cdr:from>
    <cdr:to>
      <cdr:x>0.15602</cdr:x>
      <cdr:y>0.20859</cdr:y>
    </cdr:to>
    <cdr:cxnSp macro="">
      <cdr:nvCxnSpPr>
        <cdr:cNvPr id="13" name="直接连接符 12">
          <a:extLst xmlns:a="http://schemas.openxmlformats.org/drawingml/2006/main">
            <a:ext uri="{FF2B5EF4-FFF2-40B4-BE49-F238E27FC236}">
              <a16:creationId xmlns:a16="http://schemas.microsoft.com/office/drawing/2014/main" id="{223F90B8-4264-C6C7-5616-CDE3C9514163}"/>
            </a:ext>
          </a:extLst>
        </cdr:cNvPr>
        <cdr:cNvCxnSpPr/>
      </cdr:nvCxnSpPr>
      <cdr:spPr>
        <a:xfrm xmlns:a="http://schemas.openxmlformats.org/drawingml/2006/main">
          <a:off x="1006525" y="671554"/>
          <a:ext cx="72008" cy="0"/>
        </a:xfrm>
        <a:prstGeom xmlns:a="http://schemas.openxmlformats.org/drawingml/2006/main" prst="line">
          <a:avLst/>
        </a:prstGeom>
        <a:ln xmlns:a="http://schemas.openxmlformats.org/drawingml/2006/main" w="1905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0.14348</cdr:x>
      <cdr:y>0.9155</cdr:y>
    </cdr:from>
    <cdr:to>
      <cdr:x>0.92708</cdr:x>
      <cdr:y>0.9155</cdr:y>
    </cdr:to>
    <cdr:cxnSp macro="">
      <cdr:nvCxnSpPr>
        <cdr:cNvPr id="14" name="直接箭头连接符 13">
          <a:extLst xmlns:a="http://schemas.openxmlformats.org/drawingml/2006/main">
            <a:ext uri="{FF2B5EF4-FFF2-40B4-BE49-F238E27FC236}">
              <a16:creationId xmlns:a16="http://schemas.microsoft.com/office/drawing/2014/main" id="{E95703A5-BCC1-A03B-6612-10B6C4A176FE}"/>
            </a:ext>
          </a:extLst>
        </cdr:cNvPr>
        <cdr:cNvCxnSpPr/>
      </cdr:nvCxnSpPr>
      <cdr:spPr>
        <a:xfrm xmlns:a="http://schemas.openxmlformats.org/drawingml/2006/main">
          <a:off x="991840" y="2947409"/>
          <a:ext cx="5416872" cy="0"/>
        </a:xfrm>
        <a:prstGeom xmlns:a="http://schemas.openxmlformats.org/drawingml/2006/main" prst="straightConnector1">
          <a:avLst/>
        </a:prstGeom>
        <a:ln xmlns:a="http://schemas.openxmlformats.org/drawingml/2006/main" w="19050">
          <a:solidFill>
            <a:schemeClr val="bg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C4006-5F16-4DF0-B32E-F43F745AFE5E}" type="datetimeFigureOut">
              <a:rPr lang="zh-CN" altLang="en-US" smtClean="0"/>
              <a:t>2023/12/8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70D31-C002-479B-894A-47AD5EC02CF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270D31-C002-479B-894A-47AD5EC02CF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D270D31-C002-479B-894A-47AD5EC02CF9}" type="slidenum">
              <a:rPr lang="zh-CN" altLang="en-US" smtClean="0"/>
              <a:t>10</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D270D31-C002-479B-894A-47AD5EC02CF9}" type="slidenum">
              <a:rPr lang="zh-CN" altLang="en-US" smtClean="0"/>
              <a:t>25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D270D31-C002-479B-894A-47AD5EC02CF9}" type="slidenum">
              <a:rPr lang="zh-CN" altLang="en-US" smtClean="0"/>
              <a:t>31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l="9680" r="69812"/>
          <a:stretch>
            <a:fillRect/>
          </a:stretch>
        </p:blipFill>
        <p:spPr>
          <a:xfrm rot="16200000">
            <a:off x="2000250" y="-2000252"/>
            <a:ext cx="5143501" cy="9144000"/>
          </a:xfrm>
          <a:prstGeom prst="rect">
            <a:avLst/>
          </a:prstGeom>
        </p:spPr>
      </p:pic>
      <p:sp>
        <p:nvSpPr>
          <p:cNvPr id="9" name="文本框 8"/>
          <p:cNvSpPr txBox="1"/>
          <p:nvPr userDrawn="1"/>
        </p:nvSpPr>
        <p:spPr>
          <a:xfrm rot="20132266">
            <a:off x="3707449" y="2240696"/>
            <a:ext cx="1729100" cy="461665"/>
          </a:xfrm>
          <a:prstGeom prst="rect">
            <a:avLst/>
          </a:prstGeom>
          <a:noFill/>
        </p:spPr>
        <p:txBody>
          <a:bodyPr wrap="square">
            <a:spAutoFit/>
          </a:bodyPr>
          <a:lstStyle/>
          <a:p>
            <a:pPr eaLnBrk="1" fontAlgn="auto" hangingPunct="1">
              <a:spcBef>
                <a:spcPts val="0"/>
              </a:spcBef>
              <a:spcAft>
                <a:spcPts val="0"/>
              </a:spcAft>
              <a:defRPr/>
            </a:pPr>
            <a:r>
              <a:rPr lang="zh-CN" altLang="en-US" sz="2400" dirty="0">
                <a:solidFill>
                  <a:schemeClr val="bg1">
                    <a:lumMod val="75000"/>
                    <a:alpha val="50000"/>
                  </a:schemeClr>
                </a:solidFill>
                <a:latin typeface="楷体" panose="02010609060101010101" pitchFamily="49" charset="-122"/>
                <a:ea typeface="楷体" panose="02010609060101010101" pitchFamily="49" charset="-122"/>
              </a:rPr>
              <a:t>状元成才路</a:t>
            </a:r>
          </a:p>
        </p:txBody>
      </p:sp>
      <p:pic>
        <p:nvPicPr>
          <p:cNvPr id="6" name="图片 7">
            <a:extLst>
              <a:ext uri="{FF2B5EF4-FFF2-40B4-BE49-F238E27FC236}">
                <a16:creationId xmlns:a16="http://schemas.microsoft.com/office/drawing/2014/main" id="{76151A7C-E45E-4C0B-8E52-C05F7EF6C4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7503087" y="0"/>
            <a:ext cx="1591138"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13" name="组合 12"/>
          <p:cNvGrpSpPr/>
          <p:nvPr userDrawn="1"/>
        </p:nvGrpSpPr>
        <p:grpSpPr>
          <a:xfrm>
            <a:off x="-1" y="0"/>
            <a:ext cx="9144002" cy="5143500"/>
            <a:chOff x="-2" y="0"/>
            <a:chExt cx="12192001" cy="6858000"/>
          </a:xfrm>
        </p:grpSpPr>
        <p:pic>
          <p:nvPicPr>
            <p:cNvPr id="15" name="图片 14"/>
            <p:cNvPicPr>
              <a:picLocks noChangeAspect="1"/>
            </p:cNvPicPr>
            <p:nvPr/>
          </p:nvPicPr>
          <p:blipFill rotWithShape="1">
            <a:blip r:embed="rId2">
              <a:extLst>
                <a:ext uri="{28A0092B-C50C-407E-A947-70E740481C1C}">
                  <a14:useLocalDpi xmlns:a14="http://schemas.microsoft.com/office/drawing/2010/main" val="0"/>
                </a:ext>
              </a:extLst>
            </a:blip>
            <a:srcRect l="24724" r="30559" b="402"/>
            <a:stretch>
              <a:fillRect/>
            </a:stretch>
          </p:blipFill>
          <p:spPr>
            <a:xfrm flipH="1">
              <a:off x="-2" y="0"/>
              <a:ext cx="8445501" cy="6858000"/>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l="49604" r="30559" b="402"/>
            <a:stretch>
              <a:fillRect/>
            </a:stretch>
          </p:blipFill>
          <p:spPr>
            <a:xfrm flipH="1">
              <a:off x="8445498" y="0"/>
              <a:ext cx="3746501" cy="6858000"/>
            </a:xfrm>
            <a:prstGeom prst="rect">
              <a:avLst/>
            </a:prstGeom>
          </p:spPr>
        </p:pic>
      </p:grpSp>
      <p:sp>
        <p:nvSpPr>
          <p:cNvPr id="18" name="文本框 17"/>
          <p:cNvSpPr txBox="1"/>
          <p:nvPr userDrawn="1"/>
        </p:nvSpPr>
        <p:spPr>
          <a:xfrm rot="20132266">
            <a:off x="3707449" y="2240696"/>
            <a:ext cx="1729100" cy="461665"/>
          </a:xfrm>
          <a:prstGeom prst="rect">
            <a:avLst/>
          </a:prstGeom>
          <a:noFill/>
        </p:spPr>
        <p:txBody>
          <a:bodyPr wrap="square">
            <a:spAutoFit/>
          </a:bodyPr>
          <a:lstStyle/>
          <a:p>
            <a:pPr eaLnBrk="1" fontAlgn="auto" hangingPunct="1">
              <a:spcBef>
                <a:spcPts val="0"/>
              </a:spcBef>
              <a:spcAft>
                <a:spcPts val="0"/>
              </a:spcAft>
              <a:defRPr/>
            </a:pPr>
            <a:r>
              <a:rPr lang="zh-CN" altLang="en-US" sz="2400" dirty="0">
                <a:solidFill>
                  <a:schemeClr val="bg1">
                    <a:lumMod val="75000"/>
                    <a:alpha val="50000"/>
                  </a:schemeClr>
                </a:solidFill>
                <a:latin typeface="楷体" panose="02010609060101010101" pitchFamily="49" charset="-122"/>
                <a:ea typeface="楷体" panose="02010609060101010101" pitchFamily="49" charset="-122"/>
              </a:rPr>
              <a:t>状元成才路</a:t>
            </a:r>
          </a:p>
        </p:txBody>
      </p:sp>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743438" cy="1042506"/>
          </a:xfrm>
          <a:prstGeom prst="rect">
            <a:avLst/>
          </a:prstGeom>
        </p:spPr>
      </p:pic>
      <p:pic>
        <p:nvPicPr>
          <p:cNvPr id="3" name="图片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59849" y="3786361"/>
            <a:ext cx="1153122" cy="1493388"/>
          </a:xfrm>
          <a:prstGeom prst="rect">
            <a:avLst/>
          </a:prstGeom>
        </p:spPr>
      </p:pic>
      <p:pic>
        <p:nvPicPr>
          <p:cNvPr id="5" name="图片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520" y="4199968"/>
            <a:ext cx="1042851" cy="1042851"/>
          </a:xfrm>
          <a:prstGeom prst="rect">
            <a:avLst/>
          </a:prstGeom>
        </p:spPr>
      </p:pic>
      <p:pic>
        <p:nvPicPr>
          <p:cNvPr id="10" name="图片 7">
            <a:extLst>
              <a:ext uri="{FF2B5EF4-FFF2-40B4-BE49-F238E27FC236}">
                <a16:creationId xmlns:a16="http://schemas.microsoft.com/office/drawing/2014/main" id="{887CCFC1-18FD-487C-876D-FCF5D9B343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bwMode="auto">
          <a:xfrm>
            <a:off x="7503087" y="0"/>
            <a:ext cx="1591138"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24724" r="30559" b="402"/>
          <a:stretch>
            <a:fillRect/>
          </a:stretch>
        </p:blipFill>
        <p:spPr>
          <a:xfrm flipH="1">
            <a:off x="-1" y="0"/>
            <a:ext cx="6334127" cy="514350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49604" r="30559" b="402"/>
          <a:stretch>
            <a:fillRect/>
          </a:stretch>
        </p:blipFill>
        <p:spPr>
          <a:xfrm flipH="1">
            <a:off x="6334125" y="0"/>
            <a:ext cx="2809876" cy="5143500"/>
          </a:xfrm>
          <a:prstGeom prst="rect">
            <a:avLst/>
          </a:prstGeom>
        </p:spPr>
      </p:pic>
      <p:sp>
        <p:nvSpPr>
          <p:cNvPr id="10" name="矩形 9"/>
          <p:cNvSpPr/>
          <p:nvPr userDrawn="1"/>
        </p:nvSpPr>
        <p:spPr>
          <a:xfrm>
            <a:off x="0" y="339502"/>
            <a:ext cx="9144000"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userDrawn="1"/>
        </p:nvSpPr>
        <p:spPr>
          <a:xfrm rot="20132266">
            <a:off x="3707449" y="2240696"/>
            <a:ext cx="1729100" cy="461665"/>
          </a:xfrm>
          <a:prstGeom prst="rect">
            <a:avLst/>
          </a:prstGeom>
          <a:noFill/>
        </p:spPr>
        <p:txBody>
          <a:bodyPr wrap="square">
            <a:spAutoFit/>
          </a:bodyPr>
          <a:lstStyle/>
          <a:p>
            <a:pPr eaLnBrk="1" fontAlgn="auto" hangingPunct="1">
              <a:spcBef>
                <a:spcPts val="0"/>
              </a:spcBef>
              <a:spcAft>
                <a:spcPts val="0"/>
              </a:spcAft>
              <a:defRPr/>
            </a:pPr>
            <a:r>
              <a:rPr lang="zh-CN" altLang="en-US" sz="2400" dirty="0">
                <a:solidFill>
                  <a:schemeClr val="bg1">
                    <a:lumMod val="75000"/>
                    <a:alpha val="50000"/>
                  </a:schemeClr>
                </a:solidFill>
                <a:latin typeface="楷体" panose="02010609060101010101" pitchFamily="49" charset="-122"/>
                <a:ea typeface="楷体" panose="02010609060101010101" pitchFamily="49" charset="-122"/>
              </a:rPr>
              <a:t>状元成才路</a:t>
            </a:r>
          </a:p>
        </p:txBody>
      </p:sp>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743438" cy="1042506"/>
          </a:xfrm>
          <a:prstGeom prst="rect">
            <a:avLst/>
          </a:prstGeom>
        </p:spPr>
      </p:pic>
      <p:pic>
        <p:nvPicPr>
          <p:cNvPr id="8" name="图片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59849" y="3786361"/>
            <a:ext cx="1153122" cy="1493388"/>
          </a:xfrm>
          <a:prstGeom prst="rect">
            <a:avLst/>
          </a:prstGeom>
        </p:spPr>
      </p:pic>
      <p:pic>
        <p:nvPicPr>
          <p:cNvPr id="9" name="图片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520" y="4199968"/>
            <a:ext cx="1042851" cy="1042851"/>
          </a:xfrm>
          <a:prstGeom prst="rect">
            <a:avLst/>
          </a:prstGeom>
        </p:spPr>
      </p:pic>
      <p:pic>
        <p:nvPicPr>
          <p:cNvPr id="11" name="图片 7">
            <a:extLst>
              <a:ext uri="{FF2B5EF4-FFF2-40B4-BE49-F238E27FC236}">
                <a16:creationId xmlns:a16="http://schemas.microsoft.com/office/drawing/2014/main" id="{8532D427-6A71-4843-80F0-F241CD697D9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bwMode="auto">
          <a:xfrm>
            <a:off x="7503087" y="0"/>
            <a:ext cx="1591138"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1EB818D6-26ED-492B-8C12-6F1DAEC7020C}"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5.png"/><Relationship Id="rId4" Type="http://schemas.openxmlformats.org/officeDocument/2006/relationships/image" Target="../media/image14.tif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22.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5.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15.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15.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15.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1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15.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15.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5.png"/><Relationship Id="rId5" Type="http://schemas.openxmlformats.org/officeDocument/2006/relationships/image" Target="../media/image28.png"/><Relationship Id="rId4" Type="http://schemas.openxmlformats.org/officeDocument/2006/relationships/notesSlide" Target="../notesSlides/notesSlide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5.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835994" y="1894735"/>
            <a:ext cx="5544616" cy="693523"/>
          </a:xfrm>
          <a:prstGeom prst="rect">
            <a:avLst/>
          </a:prstGeom>
          <a:noFill/>
        </p:spPr>
        <p:txBody>
          <a:bodyPr>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zh-CN" altLang="en-US" sz="3600" b="1" dirty="0">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rPr>
              <a:t>复式条形统计图</a:t>
            </a:r>
          </a:p>
        </p:txBody>
      </p:sp>
      <p:sp>
        <p:nvSpPr>
          <p:cNvPr id="8" name="副标题 6"/>
          <p:cNvSpPr txBox="1">
            <a:spLocks noChangeArrowheads="1"/>
          </p:cNvSpPr>
          <p:nvPr/>
        </p:nvSpPr>
        <p:spPr bwMode="auto">
          <a:xfrm>
            <a:off x="3348038" y="3219822"/>
            <a:ext cx="2880146"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685800" indent="-22860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90000"/>
              </a:lnSpc>
              <a:spcBef>
                <a:spcPts val="1000"/>
              </a:spcBef>
              <a:buFont typeface="Arial" panose="020B0604020202020204" pitchFamily="34" charset="0"/>
              <a:buNone/>
            </a:pP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R</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·四年级下册</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8398" t="17984" r="8036" b="22170"/>
          <a:stretch>
            <a:fillRect/>
          </a:stretch>
        </p:blipFill>
        <p:spPr>
          <a:xfrm flipH="1">
            <a:off x="611560" y="-21405"/>
            <a:ext cx="2072346" cy="1484092"/>
          </a:xfrm>
          <a:prstGeom prst="rect">
            <a:avLst/>
          </a:prstGeom>
        </p:spPr>
      </p:pic>
      <p:pic>
        <p:nvPicPr>
          <p:cNvPr id="5" name="Picture 12" descr="https://docimg6.docs.qq.com/image/AgAABsfO-eWBXd4DXrdBzqi5uqRjwSCL.png?w=952&amp;h=84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9332" y="555526"/>
            <a:ext cx="1225336" cy="10811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2856" y="-236563"/>
            <a:ext cx="5582306" cy="1338896"/>
          </a:xfrm>
          <a:prstGeom prst="rect">
            <a:avLst/>
          </a:prstGeom>
        </p:spPr>
      </p:pic>
      <p:sp>
        <p:nvSpPr>
          <p:cNvPr id="2" name="文本框 1"/>
          <p:cNvSpPr txBox="1"/>
          <p:nvPr/>
        </p:nvSpPr>
        <p:spPr>
          <a:xfrm>
            <a:off x="2515379" y="142528"/>
            <a:ext cx="4333459"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创设情境，提出问题</a:t>
            </a:r>
          </a:p>
        </p:txBody>
      </p:sp>
      <p:pic>
        <p:nvPicPr>
          <p:cNvPr id="6" name="图片 5"/>
          <p:cNvPicPr>
            <a:picLocks noChangeAspect="1"/>
          </p:cNvPicPr>
          <p:nvPr/>
        </p:nvPicPr>
        <p:blipFill>
          <a:blip r:embed="rId3">
            <a:clrChange>
              <a:clrFrom>
                <a:srgbClr val="FEFFFF"/>
              </a:clrFrom>
              <a:clrTo>
                <a:srgbClr val="FEFFFF">
                  <a:alpha val="0"/>
                </a:srgbClr>
              </a:clrTo>
            </a:clrChange>
          </a:blip>
          <a:stretch>
            <a:fillRect/>
          </a:stretch>
        </p:blipFill>
        <p:spPr>
          <a:xfrm>
            <a:off x="395536" y="915566"/>
            <a:ext cx="743181" cy="690673"/>
          </a:xfrm>
          <a:prstGeom prst="rect">
            <a:avLst/>
          </a:prstGeom>
        </p:spPr>
      </p:pic>
      <p:sp>
        <p:nvSpPr>
          <p:cNvPr id="9" name="文本框 11"/>
          <p:cNvSpPr txBox="1">
            <a:spLocks noChangeArrowheads="1"/>
          </p:cNvSpPr>
          <p:nvPr/>
        </p:nvSpPr>
        <p:spPr bwMode="auto">
          <a:xfrm>
            <a:off x="1115616" y="987574"/>
            <a:ext cx="80283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800" b="1" dirty="0">
                <a:latin typeface="黑体" panose="02010609060101010101" pitchFamily="49" charset="-122"/>
                <a:ea typeface="黑体" panose="02010609060101010101" pitchFamily="49" charset="-122"/>
              </a:rPr>
              <a:t>下面是某地区城乡人口数统计表（单位：万人）。</a:t>
            </a:r>
          </a:p>
        </p:txBody>
      </p:sp>
      <p:graphicFrame>
        <p:nvGraphicFramePr>
          <p:cNvPr id="10" name="表格 8"/>
          <p:cNvGraphicFramePr>
            <a:graphicFrameLocks noGrp="1"/>
          </p:cNvGraphicFramePr>
          <p:nvPr/>
        </p:nvGraphicFramePr>
        <p:xfrm>
          <a:off x="1043608" y="1707654"/>
          <a:ext cx="7393795" cy="2194986"/>
        </p:xfrm>
        <a:graphic>
          <a:graphicData uri="http://schemas.openxmlformats.org/drawingml/2006/table">
            <a:tbl>
              <a:tblPr firstRow="1" bandRow="1">
                <a:tableStyleId>{5C22544A-7EE6-4342-B048-85BDC9FD1C3A}</a:tableStyleId>
              </a:tblPr>
              <a:tblGrid>
                <a:gridCol w="1908000">
                  <a:extLst>
                    <a:ext uri="{9D8B030D-6E8A-4147-A177-3AD203B41FA5}">
                      <a16:colId xmlns:a16="http://schemas.microsoft.com/office/drawing/2014/main" val="20000"/>
                    </a:ext>
                  </a:extLst>
                </a:gridCol>
                <a:gridCol w="1097159">
                  <a:extLst>
                    <a:ext uri="{9D8B030D-6E8A-4147-A177-3AD203B41FA5}">
                      <a16:colId xmlns:a16="http://schemas.microsoft.com/office/drawing/2014/main" val="20001"/>
                    </a:ext>
                  </a:extLst>
                </a:gridCol>
                <a:gridCol w="1097159">
                  <a:extLst>
                    <a:ext uri="{9D8B030D-6E8A-4147-A177-3AD203B41FA5}">
                      <a16:colId xmlns:a16="http://schemas.microsoft.com/office/drawing/2014/main" val="20002"/>
                    </a:ext>
                  </a:extLst>
                </a:gridCol>
                <a:gridCol w="1097159">
                  <a:extLst>
                    <a:ext uri="{9D8B030D-6E8A-4147-A177-3AD203B41FA5}">
                      <a16:colId xmlns:a16="http://schemas.microsoft.com/office/drawing/2014/main" val="20003"/>
                    </a:ext>
                  </a:extLst>
                </a:gridCol>
                <a:gridCol w="1097159">
                  <a:extLst>
                    <a:ext uri="{9D8B030D-6E8A-4147-A177-3AD203B41FA5}">
                      <a16:colId xmlns:a16="http://schemas.microsoft.com/office/drawing/2014/main" val="20004"/>
                    </a:ext>
                  </a:extLst>
                </a:gridCol>
                <a:gridCol w="1097159">
                  <a:extLst>
                    <a:ext uri="{9D8B030D-6E8A-4147-A177-3AD203B41FA5}">
                      <a16:colId xmlns:a16="http://schemas.microsoft.com/office/drawing/2014/main" val="20005"/>
                    </a:ext>
                  </a:extLst>
                </a:gridCol>
              </a:tblGrid>
              <a:tr h="731662">
                <a:tc>
                  <a:txBody>
                    <a:bodyPr/>
                    <a:lstStyle/>
                    <a:p>
                      <a:pPr algn="ct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年份</a:t>
                      </a: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1980</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1990</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2000</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2010</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2020</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extLst>
                  <a:ext uri="{0D108BD9-81ED-4DB2-BD59-A6C34878D82A}">
                    <a16:rowId xmlns:a16="http://schemas.microsoft.com/office/drawing/2014/main" val="10000"/>
                  </a:ext>
                </a:extLst>
              </a:tr>
              <a:tr h="731662">
                <a:tc>
                  <a:txBody>
                    <a:bodyPr/>
                    <a:lstStyle/>
                    <a:p>
                      <a:pPr algn="ct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城镇人口数</a:t>
                      </a: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21</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27</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35</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46</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55</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extLst>
                  <a:ext uri="{0D108BD9-81ED-4DB2-BD59-A6C34878D82A}">
                    <a16:rowId xmlns:a16="http://schemas.microsoft.com/office/drawing/2014/main" val="10001"/>
                  </a:ext>
                </a:extLst>
              </a:tr>
              <a:tr h="731662">
                <a:tc>
                  <a:txBody>
                    <a:bodyPr/>
                    <a:lstStyle/>
                    <a:p>
                      <a:pPr algn="ctr"/>
                      <a:r>
                        <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农村人口数</a:t>
                      </a: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58</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54</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49</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43</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tc>
                  <a:txBody>
                    <a:bodyPr/>
                    <a:lstStyle/>
                    <a:p>
                      <a:pPr algn="ctr"/>
                      <a:r>
                        <a:rPr lang="en-US" altLang="zh-CN"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38</a:t>
                      </a:r>
                      <a:endParaRPr lang="zh-CN" altLang="en-US" sz="24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DE9"/>
                    </a:solidFill>
                  </a:tcPr>
                </a:tc>
                <a:extLst>
                  <a:ext uri="{0D108BD9-81ED-4DB2-BD59-A6C34878D82A}">
                    <a16:rowId xmlns:a16="http://schemas.microsoft.com/office/drawing/2014/main" val="10002"/>
                  </a:ext>
                </a:extLst>
              </a:tr>
            </a:tbl>
          </a:graphicData>
        </a:graphic>
      </p:graphicFrame>
      <p:sp>
        <p:nvSpPr>
          <p:cNvPr id="18" name="文本框 17"/>
          <p:cNvSpPr txBox="1"/>
          <p:nvPr/>
        </p:nvSpPr>
        <p:spPr>
          <a:xfrm>
            <a:off x="1475656" y="4083918"/>
            <a:ext cx="5832648" cy="523220"/>
          </a:xfrm>
          <a:prstGeom prst="rect">
            <a:avLst/>
          </a:prstGeom>
          <a:noFill/>
        </p:spPr>
        <p:txBody>
          <a:bodyPr wrap="square" rtlCol="0">
            <a:spAutoFit/>
          </a:bodyPr>
          <a:lstStyle/>
          <a:p>
            <a:pPr algn="just"/>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你能从统计表中知道哪些信息？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1"/>
          <p:cNvSpPr txBox="1">
            <a:spLocks noChangeArrowheads="1"/>
          </p:cNvSpPr>
          <p:nvPr/>
        </p:nvSpPr>
        <p:spPr bwMode="auto">
          <a:xfrm>
            <a:off x="827584" y="987574"/>
            <a:ext cx="56166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800" b="1" dirty="0">
                <a:latin typeface="黑体" panose="02010609060101010101" pitchFamily="49" charset="-122"/>
                <a:ea typeface="黑体" panose="02010609060101010101" pitchFamily="49" charset="-122"/>
              </a:rPr>
              <a:t>完成下面两幅统计图。</a:t>
            </a:r>
          </a:p>
        </p:txBody>
      </p:sp>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2856" y="-236563"/>
            <a:ext cx="5582306" cy="1338896"/>
          </a:xfrm>
          <a:prstGeom prst="rect">
            <a:avLst/>
          </a:prstGeom>
        </p:spPr>
      </p:pic>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499" y="1527896"/>
            <a:ext cx="3979069" cy="880559"/>
          </a:xfrm>
          <a:prstGeom prst="rect">
            <a:avLst/>
          </a:prstGeom>
        </p:spPr>
      </p:pic>
      <p:sp>
        <p:nvSpPr>
          <p:cNvPr id="23" name="文本框 22"/>
          <p:cNvSpPr txBox="1"/>
          <p:nvPr/>
        </p:nvSpPr>
        <p:spPr>
          <a:xfrm>
            <a:off x="2679442" y="180556"/>
            <a:ext cx="3687228" cy="584775"/>
          </a:xfrm>
          <a:prstGeom prst="rect">
            <a:avLst/>
          </a:prstGeom>
          <a:noFill/>
        </p:spPr>
        <p:txBody>
          <a:bodyPr wrap="none" rtlCol="0">
            <a:spAutoFit/>
          </a:bodyPr>
          <a:lstStyle>
            <a:defPPr>
              <a:defRPr lang="zh-CN"/>
            </a:defPPr>
            <a:lvl1pPr>
              <a:defRPr sz="3200" b="1">
                <a:ln w="12700">
                  <a:solidFill>
                    <a:srgbClr val="E8333C"/>
                  </a:solidFill>
                </a:ln>
                <a:solidFill>
                  <a:srgbClr val="E8333C"/>
                </a:solidFill>
                <a:latin typeface="黑体" panose="02010609060101010101" pitchFamily="49" charset="-122"/>
                <a:ea typeface="黑体" panose="02010609060101010101" pitchFamily="49" charset="-122"/>
                <a:cs typeface="+mn-ea"/>
              </a:defRPr>
            </a:lvl1pPr>
          </a:lstStyle>
          <a:p>
            <a:r>
              <a:rPr lang="zh-CN" altLang="en-US" dirty="0">
                <a:ln w="12700">
                  <a:noFill/>
                </a:ln>
                <a:sym typeface="+mn-lt"/>
              </a:rPr>
              <a:t>自主探究</a:t>
            </a:r>
            <a:r>
              <a:rPr lang="en-US" altLang="en-US" dirty="0">
                <a:ln w="12700">
                  <a:noFill/>
                </a:ln>
                <a:sym typeface="+mn-lt"/>
              </a:rPr>
              <a:t>,</a:t>
            </a:r>
            <a:r>
              <a:rPr lang="zh-CN" altLang="en-US" dirty="0">
                <a:ln w="12700">
                  <a:noFill/>
                </a:ln>
                <a:sym typeface="+mn-lt"/>
              </a:rPr>
              <a:t>构建新知</a:t>
            </a:r>
          </a:p>
        </p:txBody>
      </p:sp>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6584" y="1537495"/>
            <a:ext cx="3979069" cy="868763"/>
          </a:xfrm>
          <a:prstGeom prst="rect">
            <a:avLst/>
          </a:prstGeom>
        </p:spPr>
      </p:pic>
      <p:pic>
        <p:nvPicPr>
          <p:cNvPr id="3" name="Picture 8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95536" y="2563428"/>
            <a:ext cx="4325937" cy="206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 name="矩形 3"/>
          <p:cNvSpPr>
            <a:spLocks noChangeArrowheads="1"/>
          </p:cNvSpPr>
          <p:nvPr/>
        </p:nvSpPr>
        <p:spPr bwMode="auto">
          <a:xfrm>
            <a:off x="2672130" y="1603389"/>
            <a:ext cx="564713" cy="744465"/>
          </a:xfrm>
          <a:prstGeom prst="rect">
            <a:avLst/>
          </a:prstGeom>
          <a:solidFill>
            <a:srgbClr val="3399FF">
              <a:alpha val="3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endParaRPr lang="zh-CN" altLang="en-US" sz="2000" b="1" dirty="0">
              <a:latin typeface="楷体_GB2312" pitchFamily="49" charset="-122"/>
            </a:endParaRPr>
          </a:p>
        </p:txBody>
      </p:sp>
      <p:sp>
        <p:nvSpPr>
          <p:cNvPr id="5" name="矩形 44"/>
          <p:cNvSpPr>
            <a:spLocks noChangeArrowheads="1"/>
          </p:cNvSpPr>
          <p:nvPr/>
        </p:nvSpPr>
        <p:spPr bwMode="auto">
          <a:xfrm>
            <a:off x="3252144" y="1604117"/>
            <a:ext cx="556350" cy="746714"/>
          </a:xfrm>
          <a:prstGeom prst="rect">
            <a:avLst/>
          </a:prstGeom>
          <a:solidFill>
            <a:srgbClr val="3399FF">
              <a:alpha val="3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indent="-34290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endParaRPr lang="zh-CN" altLang="en-US" sz="2000" b="1">
              <a:latin typeface="楷体_GB2312" pitchFamily="49" charset="-122"/>
            </a:endParaRPr>
          </a:p>
        </p:txBody>
      </p:sp>
      <p:pic>
        <p:nvPicPr>
          <p:cNvPr id="13" name="Picture 86"/>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670425" y="2571750"/>
            <a:ext cx="4473575" cy="211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 name="矩形 15"/>
          <p:cNvSpPr>
            <a:spLocks noChangeArrowheads="1"/>
          </p:cNvSpPr>
          <p:nvPr/>
        </p:nvSpPr>
        <p:spPr bwMode="auto">
          <a:xfrm>
            <a:off x="6721263" y="1609439"/>
            <a:ext cx="574341" cy="741690"/>
          </a:xfrm>
          <a:prstGeom prst="rect">
            <a:avLst/>
          </a:prstGeom>
          <a:solidFill>
            <a:srgbClr val="C00000">
              <a:alpha val="1098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endParaRPr lang="zh-CN" altLang="en-US" sz="2000" b="1">
              <a:latin typeface="楷体_GB2312" pitchFamily="49" charset="-122"/>
            </a:endParaRPr>
          </a:p>
        </p:txBody>
      </p:sp>
      <p:sp>
        <p:nvSpPr>
          <p:cNvPr id="17" name="矩形 16"/>
          <p:cNvSpPr>
            <a:spLocks noChangeArrowheads="1"/>
          </p:cNvSpPr>
          <p:nvPr/>
        </p:nvSpPr>
        <p:spPr bwMode="auto">
          <a:xfrm>
            <a:off x="7310170" y="1608637"/>
            <a:ext cx="555297" cy="739527"/>
          </a:xfrm>
          <a:prstGeom prst="rect">
            <a:avLst/>
          </a:prstGeom>
          <a:solidFill>
            <a:srgbClr val="C00000">
              <a:alpha val="1098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endParaRPr lang="zh-CN" altLang="en-US" sz="2000" b="1">
              <a:latin typeface="楷体_GB2312" pitchFamily="49" charset="-122"/>
            </a:endParaRPr>
          </a:p>
        </p:txBody>
      </p:sp>
      <p:sp>
        <p:nvSpPr>
          <p:cNvPr id="27" name="矩形 44"/>
          <p:cNvSpPr>
            <a:spLocks noChangeArrowheads="1"/>
          </p:cNvSpPr>
          <p:nvPr/>
        </p:nvSpPr>
        <p:spPr bwMode="auto">
          <a:xfrm>
            <a:off x="3823345" y="1604117"/>
            <a:ext cx="556350" cy="746714"/>
          </a:xfrm>
          <a:prstGeom prst="rect">
            <a:avLst/>
          </a:prstGeom>
          <a:solidFill>
            <a:srgbClr val="3399FF">
              <a:alpha val="3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indent="-34290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endParaRPr lang="zh-CN" altLang="en-US" sz="2000" b="1">
              <a:latin typeface="楷体_GB2312" pitchFamily="49" charset="-122"/>
            </a:endParaRPr>
          </a:p>
        </p:txBody>
      </p:sp>
      <p:sp>
        <p:nvSpPr>
          <p:cNvPr id="30" name="矩形 29"/>
          <p:cNvSpPr>
            <a:spLocks noChangeArrowheads="1"/>
          </p:cNvSpPr>
          <p:nvPr/>
        </p:nvSpPr>
        <p:spPr bwMode="auto">
          <a:xfrm>
            <a:off x="7878018" y="1608637"/>
            <a:ext cx="555297" cy="739527"/>
          </a:xfrm>
          <a:prstGeom prst="rect">
            <a:avLst/>
          </a:prstGeom>
          <a:solidFill>
            <a:srgbClr val="C00000">
              <a:alpha val="1098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endParaRPr lang="zh-CN" altLang="en-US" sz="2000" b="1">
              <a:latin typeface="楷体_GB2312" pitchFamily="49" charset="-122"/>
            </a:endParaRPr>
          </a:p>
        </p:txBody>
      </p:sp>
      <p:grpSp>
        <p:nvGrpSpPr>
          <p:cNvPr id="31" name="组合 30"/>
          <p:cNvGrpSpPr/>
          <p:nvPr/>
        </p:nvGrpSpPr>
        <p:grpSpPr>
          <a:xfrm>
            <a:off x="2461543" y="3363838"/>
            <a:ext cx="312906" cy="935309"/>
            <a:chOff x="4543769" y="2431251"/>
            <a:chExt cx="636512" cy="1859289"/>
          </a:xfrm>
        </p:grpSpPr>
        <p:sp>
          <p:nvSpPr>
            <p:cNvPr id="32" name="矩形 31"/>
            <p:cNvSpPr/>
            <p:nvPr/>
          </p:nvSpPr>
          <p:spPr>
            <a:xfrm>
              <a:off x="4731256" y="2931790"/>
              <a:ext cx="253305" cy="1358750"/>
            </a:xfrm>
            <a:prstGeom prst="rect">
              <a:avLst/>
            </a:prstGeom>
            <a:solidFill>
              <a:srgbClr val="E6C09A"/>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543769" y="2431251"/>
              <a:ext cx="636512" cy="541594"/>
            </a:xfrm>
            <a:prstGeom prst="rect">
              <a:avLst/>
            </a:prstGeom>
            <a:noFill/>
          </p:spPr>
          <p:txBody>
            <a:bodyPr wrap="none" rtlCol="0">
              <a:spAutoFit/>
            </a:bodyPr>
            <a:lstStyle/>
            <a:p>
              <a:pPr algn="just">
                <a:lnSpc>
                  <a:spcPct val="130000"/>
                </a:lnSpc>
              </a:pPr>
              <a:r>
                <a:rPr lang="en-US" altLang="zh-CN" sz="1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35</a:t>
              </a:r>
              <a:endParaRPr lang="zh-CN" altLang="en-US" sz="1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34" name="组合 33"/>
          <p:cNvGrpSpPr/>
          <p:nvPr/>
        </p:nvGrpSpPr>
        <p:grpSpPr>
          <a:xfrm>
            <a:off x="3123052" y="3157339"/>
            <a:ext cx="325730" cy="1142301"/>
            <a:chOff x="5848697" y="2067694"/>
            <a:chExt cx="669222" cy="2226021"/>
          </a:xfrm>
        </p:grpSpPr>
        <p:sp>
          <p:nvSpPr>
            <p:cNvPr id="35" name="矩形 34"/>
            <p:cNvSpPr/>
            <p:nvPr/>
          </p:nvSpPr>
          <p:spPr>
            <a:xfrm>
              <a:off x="6055752" y="2545379"/>
              <a:ext cx="255838" cy="1748336"/>
            </a:xfrm>
            <a:prstGeom prst="rect">
              <a:avLst/>
            </a:prstGeom>
            <a:solidFill>
              <a:srgbClr val="E6C09A"/>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5848697" y="2067694"/>
              <a:ext cx="669222" cy="566032"/>
            </a:xfrm>
            <a:prstGeom prst="rect">
              <a:avLst/>
            </a:prstGeom>
            <a:noFill/>
          </p:spPr>
          <p:txBody>
            <a:bodyPr wrap="none" rtlCol="0">
              <a:spAutoFit/>
            </a:bodyPr>
            <a:lstStyle/>
            <a:p>
              <a:pPr algn="just">
                <a:lnSpc>
                  <a:spcPct val="130000"/>
                </a:lnSpc>
              </a:pPr>
              <a:r>
                <a:rPr lang="en-US" altLang="zh-CN" sz="105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46</a:t>
              </a:r>
              <a:endParaRPr lang="zh-CN" altLang="en-US" sz="105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37" name="组合 36"/>
          <p:cNvGrpSpPr/>
          <p:nvPr/>
        </p:nvGrpSpPr>
        <p:grpSpPr>
          <a:xfrm>
            <a:off x="3797317" y="2974514"/>
            <a:ext cx="325730" cy="1325428"/>
            <a:chOff x="5874789" y="1707654"/>
            <a:chExt cx="669222" cy="2582886"/>
          </a:xfrm>
        </p:grpSpPr>
        <p:sp>
          <p:nvSpPr>
            <p:cNvPr id="38" name="矩形 37"/>
            <p:cNvSpPr/>
            <p:nvPr/>
          </p:nvSpPr>
          <p:spPr>
            <a:xfrm>
              <a:off x="6063543" y="2185690"/>
              <a:ext cx="253305" cy="2104850"/>
            </a:xfrm>
            <a:prstGeom prst="rect">
              <a:avLst/>
            </a:prstGeom>
            <a:solidFill>
              <a:srgbClr val="E6C09A"/>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5874789" y="1707654"/>
              <a:ext cx="669222" cy="566033"/>
            </a:xfrm>
            <a:prstGeom prst="rect">
              <a:avLst/>
            </a:prstGeom>
            <a:noFill/>
          </p:spPr>
          <p:txBody>
            <a:bodyPr wrap="none" rtlCol="0">
              <a:spAutoFit/>
            </a:bodyPr>
            <a:lstStyle/>
            <a:p>
              <a:pPr algn="just">
                <a:lnSpc>
                  <a:spcPct val="130000"/>
                </a:lnSpc>
              </a:pPr>
              <a:r>
                <a:rPr lang="en-US" altLang="zh-CN"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55</a:t>
              </a:r>
              <a:endParaRPr lang="zh-CN" altLang="en-US"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40" name="组合 39"/>
          <p:cNvGrpSpPr/>
          <p:nvPr/>
        </p:nvGrpSpPr>
        <p:grpSpPr>
          <a:xfrm>
            <a:off x="6800460" y="3123954"/>
            <a:ext cx="325730" cy="1224923"/>
            <a:chOff x="4576141" y="2497367"/>
            <a:chExt cx="632102" cy="1793410"/>
          </a:xfrm>
        </p:grpSpPr>
        <p:sp>
          <p:nvSpPr>
            <p:cNvPr id="41" name="矩形 40"/>
            <p:cNvSpPr/>
            <p:nvPr/>
          </p:nvSpPr>
          <p:spPr>
            <a:xfrm>
              <a:off x="4731257" y="2834400"/>
              <a:ext cx="253305" cy="1456377"/>
            </a:xfrm>
            <a:prstGeom prst="rect">
              <a:avLst/>
            </a:prstGeom>
            <a:solidFill>
              <a:schemeClr val="accent6">
                <a:lumMod val="40000"/>
                <a:lumOff val="60000"/>
              </a:schemeClr>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4576141" y="2497367"/>
              <a:ext cx="632102" cy="425268"/>
            </a:xfrm>
            <a:prstGeom prst="rect">
              <a:avLst/>
            </a:prstGeom>
            <a:noFill/>
          </p:spPr>
          <p:txBody>
            <a:bodyPr wrap="none" rtlCol="0">
              <a:spAutoFit/>
            </a:bodyPr>
            <a:lstStyle/>
            <a:p>
              <a:pPr algn="just">
                <a:lnSpc>
                  <a:spcPct val="130000"/>
                </a:lnSpc>
              </a:pPr>
              <a:r>
                <a:rPr lang="en-US" altLang="zh-CN"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49</a:t>
              </a:r>
              <a:endParaRPr lang="zh-CN" altLang="en-US"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43" name="组合 42"/>
          <p:cNvGrpSpPr/>
          <p:nvPr/>
        </p:nvGrpSpPr>
        <p:grpSpPr>
          <a:xfrm>
            <a:off x="7489804" y="3219822"/>
            <a:ext cx="325730" cy="1135199"/>
            <a:chOff x="5864079" y="2629643"/>
            <a:chExt cx="651256" cy="1662043"/>
          </a:xfrm>
        </p:grpSpPr>
        <p:sp>
          <p:nvSpPr>
            <p:cNvPr id="44" name="矩形 43"/>
            <p:cNvSpPr/>
            <p:nvPr/>
          </p:nvSpPr>
          <p:spPr>
            <a:xfrm>
              <a:off x="6063543" y="2986618"/>
              <a:ext cx="253305" cy="1305068"/>
            </a:xfrm>
            <a:prstGeom prst="rect">
              <a:avLst/>
            </a:prstGeom>
            <a:solidFill>
              <a:schemeClr val="accent6">
                <a:lumMod val="40000"/>
                <a:lumOff val="60000"/>
              </a:schemeClr>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5864079" y="2629643"/>
              <a:ext cx="651256" cy="425268"/>
            </a:xfrm>
            <a:prstGeom prst="rect">
              <a:avLst/>
            </a:prstGeom>
            <a:noFill/>
          </p:spPr>
          <p:txBody>
            <a:bodyPr wrap="none" rtlCol="0">
              <a:spAutoFit/>
            </a:bodyPr>
            <a:lstStyle/>
            <a:p>
              <a:pPr algn="just">
                <a:lnSpc>
                  <a:spcPct val="130000"/>
                </a:lnSpc>
              </a:pPr>
              <a:r>
                <a:rPr lang="en-US" altLang="zh-CN"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43</a:t>
              </a:r>
              <a:endParaRPr lang="zh-CN" altLang="en-US"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46" name="组合 45"/>
          <p:cNvGrpSpPr/>
          <p:nvPr/>
        </p:nvGrpSpPr>
        <p:grpSpPr>
          <a:xfrm>
            <a:off x="8197184" y="3310878"/>
            <a:ext cx="325730" cy="1043944"/>
            <a:chOff x="5861905" y="2771903"/>
            <a:chExt cx="632102" cy="1528439"/>
          </a:xfrm>
        </p:grpSpPr>
        <p:sp>
          <p:nvSpPr>
            <p:cNvPr id="47" name="矩形 46"/>
            <p:cNvSpPr/>
            <p:nvPr/>
          </p:nvSpPr>
          <p:spPr>
            <a:xfrm>
              <a:off x="6035820" y="3194268"/>
              <a:ext cx="253305" cy="1106074"/>
            </a:xfrm>
            <a:prstGeom prst="rect">
              <a:avLst/>
            </a:prstGeom>
            <a:solidFill>
              <a:schemeClr val="accent6">
                <a:lumMod val="40000"/>
                <a:lumOff val="60000"/>
              </a:schemeClr>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5861905" y="2771903"/>
              <a:ext cx="632102" cy="425268"/>
            </a:xfrm>
            <a:prstGeom prst="rect">
              <a:avLst/>
            </a:prstGeom>
            <a:noFill/>
          </p:spPr>
          <p:txBody>
            <a:bodyPr wrap="none" rtlCol="0">
              <a:spAutoFit/>
            </a:bodyPr>
            <a:lstStyle/>
            <a:p>
              <a:pPr algn="just">
                <a:lnSpc>
                  <a:spcPct val="130000"/>
                </a:lnSpc>
              </a:pPr>
              <a:r>
                <a:rPr lang="en-US" altLang="zh-CN"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38</a:t>
              </a:r>
              <a:endParaRPr lang="zh-CN" altLang="en-US" sz="11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29" name="对话气泡: 圆角矩形 28"/>
          <p:cNvSpPr/>
          <p:nvPr/>
        </p:nvSpPr>
        <p:spPr bwMode="auto">
          <a:xfrm>
            <a:off x="1115616" y="195486"/>
            <a:ext cx="7180194" cy="1152128"/>
          </a:xfrm>
          <a:prstGeom prst="wedgeRoundRectCallout">
            <a:avLst>
              <a:gd name="adj1" fmla="val -54376"/>
              <a:gd name="adj2" fmla="val -43321"/>
              <a:gd name="adj3" fmla="val 16667"/>
            </a:avLst>
          </a:prstGeom>
          <a:solidFill>
            <a:srgbClr val="FFFFFF"/>
          </a:solidFill>
          <a:ln w="28575">
            <a:solidFill>
              <a:schemeClr val="tx1"/>
            </a:solidFill>
            <a:miter lim="800000"/>
          </a:ln>
          <a:effectLst>
            <a:outerShdw blurRad="50800" dist="38100" dir="2700000" sx="102000" sy="102000" algn="tl" rotWithShape="0">
              <a:srgbClr val="ACACAC"/>
            </a:outerShdw>
          </a:effectLst>
        </p:spPr>
        <p:txBody>
          <a:bodyPr rtlCol="0" anchor="ctr"/>
          <a:lstStyle/>
          <a:p>
            <a:pPr>
              <a:spcBef>
                <a:spcPct val="20000"/>
              </a:spcBef>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1980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年城镇人口数与农村人口数相差多少？只看一幅统计图能知道结果吗？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down)">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500"/>
                            </p:stCondLst>
                            <p:childTnLst>
                              <p:par>
                                <p:cTn id="36" presetID="22" presetClass="entr" presetSubtype="4"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down)">
                                      <p:cBhvr>
                                        <p:cTn id="38" dur="500"/>
                                        <p:tgtEl>
                                          <p:spTgt spid="4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
                            </p:stCondLst>
                            <p:childTnLst>
                              <p:par>
                                <p:cTn id="45" presetID="22" presetClass="entr" presetSubtype="4"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down)">
                                      <p:cBhvr>
                                        <p:cTn id="47" dur="500"/>
                                        <p:tgtEl>
                                          <p:spTgt spid="4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par>
                          <p:cTn id="53" fill="hold">
                            <p:stCondLst>
                              <p:cond delay="500"/>
                            </p:stCondLst>
                            <p:childTnLst>
                              <p:par>
                                <p:cTn id="54" presetID="22" presetClass="entr" presetSubtype="4"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down)">
                                      <p:cBhvr>
                                        <p:cTn id="56" dur="500"/>
                                        <p:tgtEl>
                                          <p:spTgt spid="46"/>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p:bldP spid="16" grpId="0" animBg="1"/>
      <p:bldP spid="17" grpId="0" animBg="1"/>
      <p:bldP spid="27" grpId="0" bldLvl="0" animBg="1"/>
      <p:bldP spid="30"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71600" y="843558"/>
            <a:ext cx="7103856" cy="1151344"/>
            <a:chOff x="691624" y="4013231"/>
            <a:chExt cx="7103856" cy="1151344"/>
          </a:xfrm>
        </p:grpSpPr>
        <p:sp>
          <p:nvSpPr>
            <p:cNvPr id="5" name="文本框 4"/>
            <p:cNvSpPr txBox="1"/>
            <p:nvPr/>
          </p:nvSpPr>
          <p:spPr>
            <a:xfrm>
              <a:off x="2704516" y="4087357"/>
              <a:ext cx="5090964" cy="1077218"/>
            </a:xfrm>
            <a:prstGeom prst="rect">
              <a:avLst/>
            </a:prstGeom>
            <a:noFill/>
          </p:spPr>
          <p:txBody>
            <a:bodyPr wrap="square" rtlCol="0">
              <a:spAutoFit/>
            </a:bodyPr>
            <a:lstStyle/>
            <a:p>
              <a:pPr algn="just"/>
              <a:r>
                <a:rPr lang="zh-CN" altLang="en-US" sz="3200" b="1" dirty="0">
                  <a:latin typeface="黑体" panose="02010609060101010101" pitchFamily="49" charset="-122"/>
                  <a:ea typeface="黑体" panose="02010609060101010101" pitchFamily="49" charset="-122"/>
                  <a:cs typeface="Times New Roman" panose="02020603050405020304" pitchFamily="18" charset="0"/>
                </a:rPr>
                <a:t>怎么在一个统计图中描述这些信息？</a:t>
              </a:r>
            </a:p>
          </p:txBody>
        </p:sp>
        <p:sp>
          <p:nvSpPr>
            <p:cNvPr id="6" name="任意多边形: 形状 5"/>
            <p:cNvSpPr/>
            <p:nvPr/>
          </p:nvSpPr>
          <p:spPr bwMode="auto">
            <a:xfrm>
              <a:off x="691624" y="4013231"/>
              <a:ext cx="1872210" cy="733028"/>
            </a:xfrm>
            <a:custGeom>
              <a:avLst/>
              <a:gdLst>
                <a:gd name="connsiteX0" fmla="*/ 360040 w 1783240"/>
                <a:gd name="connsiteY0" fmla="*/ 0 h 733028"/>
                <a:gd name="connsiteX1" fmla="*/ 614627 w 1783240"/>
                <a:gd name="connsiteY1" fmla="*/ 105453 h 733028"/>
                <a:gd name="connsiteX2" fmla="*/ 631172 w 1783240"/>
                <a:gd name="connsiteY2" fmla="*/ 125505 h 733028"/>
                <a:gd name="connsiteX3" fmla="*/ 637033 w 1783240"/>
                <a:gd name="connsiteY3" fmla="*/ 118401 h 733028"/>
                <a:gd name="connsiteX4" fmla="*/ 891620 w 1783240"/>
                <a:gd name="connsiteY4" fmla="*/ 12948 h 733028"/>
                <a:gd name="connsiteX5" fmla="*/ 1146207 w 1783240"/>
                <a:gd name="connsiteY5" fmla="*/ 118401 h 733028"/>
                <a:gd name="connsiteX6" fmla="*/ 1157410 w 1783240"/>
                <a:gd name="connsiteY6" fmla="*/ 131979 h 733028"/>
                <a:gd name="connsiteX7" fmla="*/ 1168613 w 1783240"/>
                <a:gd name="connsiteY7" fmla="*/ 118401 h 733028"/>
                <a:gd name="connsiteX8" fmla="*/ 1423200 w 1783240"/>
                <a:gd name="connsiteY8" fmla="*/ 12948 h 733028"/>
                <a:gd name="connsiteX9" fmla="*/ 1783240 w 1783240"/>
                <a:gd name="connsiteY9" fmla="*/ 372988 h 733028"/>
                <a:gd name="connsiteX10" fmla="*/ 1423200 w 1783240"/>
                <a:gd name="connsiteY10" fmla="*/ 733028 h 733028"/>
                <a:gd name="connsiteX11" fmla="*/ 1168613 w 1783240"/>
                <a:gd name="connsiteY11" fmla="*/ 627575 h 733028"/>
                <a:gd name="connsiteX12" fmla="*/ 1157410 w 1783240"/>
                <a:gd name="connsiteY12" fmla="*/ 613997 h 733028"/>
                <a:gd name="connsiteX13" fmla="*/ 1146207 w 1783240"/>
                <a:gd name="connsiteY13" fmla="*/ 627575 h 733028"/>
                <a:gd name="connsiteX14" fmla="*/ 891620 w 1783240"/>
                <a:gd name="connsiteY14" fmla="*/ 733028 h 733028"/>
                <a:gd name="connsiteX15" fmla="*/ 637033 w 1783240"/>
                <a:gd name="connsiteY15" fmla="*/ 627575 h 733028"/>
                <a:gd name="connsiteX16" fmla="*/ 620489 w 1783240"/>
                <a:gd name="connsiteY16" fmla="*/ 607523 h 733028"/>
                <a:gd name="connsiteX17" fmla="*/ 614627 w 1783240"/>
                <a:gd name="connsiteY17" fmla="*/ 614627 h 733028"/>
                <a:gd name="connsiteX18" fmla="*/ 360040 w 1783240"/>
                <a:gd name="connsiteY18" fmla="*/ 720080 h 733028"/>
                <a:gd name="connsiteX19" fmla="*/ 0 w 1783240"/>
                <a:gd name="connsiteY19" fmla="*/ 360040 h 733028"/>
                <a:gd name="connsiteX20" fmla="*/ 360040 w 1783240"/>
                <a:gd name="connsiteY20" fmla="*/ 0 h 73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83240" h="733028">
                  <a:moveTo>
                    <a:pt x="360040" y="0"/>
                  </a:moveTo>
                  <a:cubicBezTo>
                    <a:pt x="459462" y="0"/>
                    <a:pt x="549473" y="40299"/>
                    <a:pt x="614627" y="105453"/>
                  </a:cubicBezTo>
                  <a:lnTo>
                    <a:pt x="631172" y="125505"/>
                  </a:lnTo>
                  <a:lnTo>
                    <a:pt x="637033" y="118401"/>
                  </a:lnTo>
                  <a:cubicBezTo>
                    <a:pt x="702188" y="53247"/>
                    <a:pt x="792198" y="12948"/>
                    <a:pt x="891620" y="12948"/>
                  </a:cubicBezTo>
                  <a:cubicBezTo>
                    <a:pt x="991043" y="12948"/>
                    <a:pt x="1081053" y="53247"/>
                    <a:pt x="1146207" y="118401"/>
                  </a:cubicBezTo>
                  <a:lnTo>
                    <a:pt x="1157410" y="131979"/>
                  </a:lnTo>
                  <a:lnTo>
                    <a:pt x="1168613" y="118401"/>
                  </a:lnTo>
                  <a:cubicBezTo>
                    <a:pt x="1233768" y="53247"/>
                    <a:pt x="1323778" y="12948"/>
                    <a:pt x="1423200" y="12948"/>
                  </a:cubicBezTo>
                  <a:cubicBezTo>
                    <a:pt x="1622045" y="12948"/>
                    <a:pt x="1783240" y="174143"/>
                    <a:pt x="1783240" y="372988"/>
                  </a:cubicBezTo>
                  <a:cubicBezTo>
                    <a:pt x="1783240" y="571833"/>
                    <a:pt x="1622045" y="733028"/>
                    <a:pt x="1423200" y="733028"/>
                  </a:cubicBezTo>
                  <a:cubicBezTo>
                    <a:pt x="1323778" y="733028"/>
                    <a:pt x="1233768" y="692729"/>
                    <a:pt x="1168613" y="627575"/>
                  </a:cubicBezTo>
                  <a:lnTo>
                    <a:pt x="1157410" y="613997"/>
                  </a:lnTo>
                  <a:lnTo>
                    <a:pt x="1146207" y="627575"/>
                  </a:lnTo>
                  <a:cubicBezTo>
                    <a:pt x="1081053" y="692729"/>
                    <a:pt x="991043" y="733028"/>
                    <a:pt x="891620" y="733028"/>
                  </a:cubicBezTo>
                  <a:cubicBezTo>
                    <a:pt x="792198" y="733028"/>
                    <a:pt x="702188" y="692729"/>
                    <a:pt x="637033" y="627575"/>
                  </a:cubicBezTo>
                  <a:lnTo>
                    <a:pt x="620489" y="607523"/>
                  </a:lnTo>
                  <a:lnTo>
                    <a:pt x="614627" y="614627"/>
                  </a:lnTo>
                  <a:cubicBezTo>
                    <a:pt x="549473" y="679781"/>
                    <a:pt x="459462" y="720080"/>
                    <a:pt x="360040" y="720080"/>
                  </a:cubicBezTo>
                  <a:cubicBezTo>
                    <a:pt x="161195" y="720080"/>
                    <a:pt x="0" y="558885"/>
                    <a:pt x="0" y="360040"/>
                  </a:cubicBezTo>
                  <a:cubicBezTo>
                    <a:pt x="0" y="161195"/>
                    <a:pt x="161195" y="0"/>
                    <a:pt x="360040" y="0"/>
                  </a:cubicBezTo>
                  <a:close/>
                </a:path>
              </a:pathLst>
            </a:custGeom>
            <a:solidFill>
              <a:srgbClr val="FBE5D7"/>
            </a:solidFill>
            <a:ln w="28575">
              <a:solidFill>
                <a:srgbClr val="F0B09D"/>
              </a:solidFill>
              <a:miter lim="800000"/>
            </a:ln>
            <a:effectLst>
              <a:outerShdw blurRad="50800" dist="38100" dir="2700000" sx="102000" sy="102000" algn="tl" rotWithShape="0">
                <a:srgbClr val="ACACAC"/>
              </a:outerShdw>
            </a:effectLst>
          </p:spPr>
          <p:txBody>
            <a:bodyPr rtlCol="0" anchor="ctr"/>
            <a:lstStyle/>
            <a:p>
              <a:pPr algn="just" eaLnBrk="1" hangingPunct="1">
                <a:spcBef>
                  <a:spcPct val="20000"/>
                </a:spcBef>
                <a:buFont typeface="Arial" panose="020B0604020202020204" pitchFamily="34" charset="0"/>
                <a:buNone/>
              </a:pPr>
              <a:r>
                <a:rPr lang="zh-CN" altLang="en-US" sz="3200" b="1" dirty="0">
                  <a:solidFill>
                    <a:srgbClr val="FF0000"/>
                  </a:solidFill>
                  <a:latin typeface="幼圆" panose="02010509060101010101" pitchFamily="49" charset="-122"/>
                  <a:ea typeface="幼圆" panose="02010509060101010101" pitchFamily="49" charset="-122"/>
                </a:rPr>
                <a:t>想 一 想</a:t>
              </a:r>
            </a:p>
          </p:txBody>
        </p:sp>
      </p:gr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4048" y="2427734"/>
            <a:ext cx="1300119" cy="1442209"/>
          </a:xfrm>
          <a:prstGeom prst="rect">
            <a:avLst/>
          </a:prstGeom>
        </p:spPr>
      </p:pic>
      <p:sp>
        <p:nvSpPr>
          <p:cNvPr id="14" name="对话气泡: 圆角矩形 13"/>
          <p:cNvSpPr/>
          <p:nvPr/>
        </p:nvSpPr>
        <p:spPr bwMode="auto">
          <a:xfrm>
            <a:off x="3223848" y="2689718"/>
            <a:ext cx="3564934" cy="1155734"/>
          </a:xfrm>
          <a:prstGeom prst="wedgeRoundRectCallout">
            <a:avLst>
              <a:gd name="adj1" fmla="val 59580"/>
              <a:gd name="adj2" fmla="val 7217"/>
              <a:gd name="adj3" fmla="val 16667"/>
            </a:avLst>
          </a:prstGeom>
          <a:solidFill>
            <a:srgbClr val="FFFFFF"/>
          </a:solidFill>
          <a:ln w="28575">
            <a:solidFill>
              <a:schemeClr val="tx1"/>
            </a:solidFill>
            <a:miter lim="800000"/>
          </a:ln>
          <a:effectLst>
            <a:outerShdw dist="38100" dir="13500000" sx="101000" sy="101000" algn="br" rotWithShape="0">
              <a:srgbClr val="ACACAC">
                <a:alpha val="90000"/>
              </a:srgbClr>
            </a:outerShdw>
          </a:effectLst>
        </p:spPr>
        <p:txBody>
          <a:bodyPr rtlCol="0" anchor="ctr"/>
          <a:lstStyle/>
          <a:p>
            <a:pPr>
              <a:spcBef>
                <a:spcPct val="20000"/>
              </a:spcBef>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如果能把两个图合在一起就可以了。</a:t>
            </a:r>
          </a:p>
        </p:txBody>
      </p:sp>
      <p:sp>
        <p:nvSpPr>
          <p:cNvPr id="7"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8"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2" presetClass="entr" presetSubtype="2"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1252081" y="3863302"/>
            <a:ext cx="7632847" cy="663643"/>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你觉得还有哪些地方需要进一步完善？</a:t>
            </a:r>
          </a:p>
        </p:txBody>
      </p:sp>
      <p:sp>
        <p:nvSpPr>
          <p:cNvPr id="54"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dirty="0">
                <a:solidFill>
                  <a:srgbClr val="E75A4F"/>
                </a:solidFill>
                <a:latin typeface="楷体" panose="02010609060101010101" pitchFamily="49" charset="-122"/>
                <a:ea typeface="楷体" panose="02010609060101010101" pitchFamily="49" charset="-122"/>
              </a:rPr>
              <a:t>状元成才路</a:t>
            </a:r>
          </a:p>
        </p:txBody>
      </p:sp>
      <p:pic>
        <p:nvPicPr>
          <p:cNvPr id="56" name="图片 18"/>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 name="组合 80"/>
          <p:cNvGrpSpPr/>
          <p:nvPr/>
        </p:nvGrpSpPr>
        <p:grpSpPr>
          <a:xfrm>
            <a:off x="1763688" y="483518"/>
            <a:ext cx="6140395" cy="3528740"/>
            <a:chOff x="2411760" y="555526"/>
            <a:chExt cx="6140395" cy="3528740"/>
          </a:xfrm>
        </p:grpSpPr>
        <p:sp>
          <p:nvSpPr>
            <p:cNvPr id="3" name="矩形 2"/>
            <p:cNvSpPr/>
            <p:nvPr/>
          </p:nvSpPr>
          <p:spPr bwMode="auto">
            <a:xfrm>
              <a:off x="3861584" y="2901947"/>
              <a:ext cx="345447" cy="708662"/>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 name="矩形 3"/>
            <p:cNvSpPr/>
            <p:nvPr/>
          </p:nvSpPr>
          <p:spPr bwMode="auto">
            <a:xfrm>
              <a:off x="4208828" y="1557491"/>
              <a:ext cx="323974" cy="2053118"/>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bwMode="auto">
            <a:xfrm>
              <a:off x="4541749" y="2688801"/>
              <a:ext cx="361565" cy="921808"/>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bwMode="auto">
            <a:xfrm>
              <a:off x="4906893" y="1721449"/>
              <a:ext cx="343664" cy="1889160"/>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6"/>
            <p:cNvSpPr/>
            <p:nvPr/>
          </p:nvSpPr>
          <p:spPr bwMode="auto">
            <a:xfrm>
              <a:off x="5250769" y="2373638"/>
              <a:ext cx="363133" cy="1236971"/>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矩形 7"/>
            <p:cNvSpPr/>
            <p:nvPr/>
          </p:nvSpPr>
          <p:spPr bwMode="auto">
            <a:xfrm>
              <a:off x="5608536" y="1930951"/>
              <a:ext cx="349033" cy="1679658"/>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bwMode="auto">
            <a:xfrm>
              <a:off x="5957568" y="2063939"/>
              <a:ext cx="320393" cy="1546670"/>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bwMode="auto">
            <a:xfrm>
              <a:off x="6263643" y="2114949"/>
              <a:ext cx="368723" cy="1495660"/>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cxnSp>
          <p:nvCxnSpPr>
            <p:cNvPr id="51" name="直接箭头连接符 50"/>
            <p:cNvCxnSpPr/>
            <p:nvPr/>
          </p:nvCxnSpPr>
          <p:spPr bwMode="auto">
            <a:xfrm>
              <a:off x="3172472" y="3616074"/>
              <a:ext cx="492792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2" name="组合 52"/>
            <p:cNvGrpSpPr/>
            <p:nvPr/>
          </p:nvGrpSpPr>
          <p:grpSpPr bwMode="auto">
            <a:xfrm>
              <a:off x="3852636" y="3563250"/>
              <a:ext cx="3462811" cy="52830"/>
              <a:chOff x="2798838" y="3506890"/>
              <a:chExt cx="3071561" cy="167452"/>
            </a:xfrm>
          </p:grpSpPr>
          <p:cxnSp>
            <p:nvCxnSpPr>
              <p:cNvPr id="42" name="直接连接符 41"/>
              <p:cNvCxnSpPr/>
              <p:nvPr/>
            </p:nvCxnSpPr>
            <p:spPr>
              <a:xfrm>
                <a:off x="2798838"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311796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427557"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3741916"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043574"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35634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651652"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97395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527402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5572388"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5870399"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 name="文本框 65"/>
            <p:cNvSpPr txBox="1">
              <a:spLocks noChangeArrowheads="1"/>
            </p:cNvSpPr>
            <p:nvPr/>
          </p:nvSpPr>
          <p:spPr bwMode="auto">
            <a:xfrm>
              <a:off x="3779440" y="3624905"/>
              <a:ext cx="811802"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1980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 name="文本框 66"/>
            <p:cNvSpPr txBox="1">
              <a:spLocks noChangeArrowheads="1"/>
            </p:cNvSpPr>
            <p:nvPr/>
          </p:nvSpPr>
          <p:spPr bwMode="auto">
            <a:xfrm>
              <a:off x="4552776" y="3624905"/>
              <a:ext cx="811802"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1990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6" name="文本框 67"/>
            <p:cNvSpPr txBox="1">
              <a:spLocks noChangeArrowheads="1"/>
            </p:cNvSpPr>
            <p:nvPr/>
          </p:nvSpPr>
          <p:spPr bwMode="auto">
            <a:xfrm>
              <a:off x="5202218" y="3624905"/>
              <a:ext cx="811802"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2000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文本框 68"/>
            <p:cNvSpPr txBox="1">
              <a:spLocks noChangeArrowheads="1"/>
            </p:cNvSpPr>
            <p:nvPr/>
          </p:nvSpPr>
          <p:spPr bwMode="auto">
            <a:xfrm>
              <a:off x="5940534" y="3624905"/>
              <a:ext cx="811802"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2010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文本框 69"/>
            <p:cNvSpPr txBox="1">
              <a:spLocks noChangeArrowheads="1"/>
            </p:cNvSpPr>
            <p:nvPr/>
          </p:nvSpPr>
          <p:spPr bwMode="auto">
            <a:xfrm>
              <a:off x="2709512" y="3373696"/>
              <a:ext cx="405014"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9" name="文本框 70"/>
            <p:cNvSpPr txBox="1">
              <a:spLocks noChangeArrowheads="1"/>
            </p:cNvSpPr>
            <p:nvPr/>
          </p:nvSpPr>
          <p:spPr bwMode="auto">
            <a:xfrm>
              <a:off x="2642918" y="3011672"/>
              <a:ext cx="517769"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10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 name="文本框 71"/>
            <p:cNvSpPr txBox="1">
              <a:spLocks noChangeArrowheads="1"/>
            </p:cNvSpPr>
            <p:nvPr/>
          </p:nvSpPr>
          <p:spPr bwMode="auto">
            <a:xfrm>
              <a:off x="2642918" y="2675453"/>
              <a:ext cx="517769"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20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1" name="文本框 72"/>
            <p:cNvSpPr txBox="1">
              <a:spLocks noChangeArrowheads="1"/>
            </p:cNvSpPr>
            <p:nvPr/>
          </p:nvSpPr>
          <p:spPr bwMode="auto">
            <a:xfrm>
              <a:off x="2642918" y="2326796"/>
              <a:ext cx="517769"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30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文本框 73"/>
            <p:cNvSpPr txBox="1">
              <a:spLocks noChangeArrowheads="1"/>
            </p:cNvSpPr>
            <p:nvPr/>
          </p:nvSpPr>
          <p:spPr bwMode="auto">
            <a:xfrm>
              <a:off x="2650611" y="1980441"/>
              <a:ext cx="517769"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40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3" name="文本框 74"/>
            <p:cNvSpPr txBox="1">
              <a:spLocks noChangeArrowheads="1"/>
            </p:cNvSpPr>
            <p:nvPr/>
          </p:nvSpPr>
          <p:spPr bwMode="auto">
            <a:xfrm>
              <a:off x="2650611" y="1635791"/>
              <a:ext cx="517769"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50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 name="文本框 75"/>
            <p:cNvSpPr txBox="1">
              <a:spLocks noChangeArrowheads="1"/>
            </p:cNvSpPr>
            <p:nvPr/>
          </p:nvSpPr>
          <p:spPr bwMode="auto">
            <a:xfrm>
              <a:off x="2650611" y="1262429"/>
              <a:ext cx="517769"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60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 name="Text Box 74"/>
            <p:cNvSpPr txBox="1">
              <a:spLocks noChangeArrowheads="1"/>
            </p:cNvSpPr>
            <p:nvPr/>
          </p:nvSpPr>
          <p:spPr bwMode="auto">
            <a:xfrm>
              <a:off x="3756810" y="2514304"/>
              <a:ext cx="555613"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21</a:t>
              </a:r>
            </a:p>
          </p:txBody>
        </p:sp>
        <p:sp>
          <p:nvSpPr>
            <p:cNvPr id="26" name="Text Box 74"/>
            <p:cNvSpPr txBox="1">
              <a:spLocks noChangeArrowheads="1"/>
            </p:cNvSpPr>
            <p:nvPr/>
          </p:nvSpPr>
          <p:spPr bwMode="auto">
            <a:xfrm>
              <a:off x="4456210" y="2285490"/>
              <a:ext cx="555611"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27</a:t>
              </a:r>
            </a:p>
          </p:txBody>
        </p:sp>
        <p:sp>
          <p:nvSpPr>
            <p:cNvPr id="27" name="Text Box 74"/>
            <p:cNvSpPr txBox="1">
              <a:spLocks noChangeArrowheads="1"/>
            </p:cNvSpPr>
            <p:nvPr/>
          </p:nvSpPr>
          <p:spPr bwMode="auto">
            <a:xfrm>
              <a:off x="5162972" y="1984081"/>
              <a:ext cx="555611"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35</a:t>
              </a:r>
            </a:p>
          </p:txBody>
        </p:sp>
        <p:sp>
          <p:nvSpPr>
            <p:cNvPr id="28" name="Text Box 75"/>
            <p:cNvSpPr txBox="1">
              <a:spLocks noChangeArrowheads="1"/>
            </p:cNvSpPr>
            <p:nvPr/>
          </p:nvSpPr>
          <p:spPr bwMode="auto">
            <a:xfrm>
              <a:off x="5839434" y="1669247"/>
              <a:ext cx="555613"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46</a:t>
              </a:r>
            </a:p>
          </p:txBody>
        </p:sp>
        <p:sp>
          <p:nvSpPr>
            <p:cNvPr id="29" name="Text Box 74"/>
            <p:cNvSpPr txBox="1">
              <a:spLocks noChangeArrowheads="1"/>
            </p:cNvSpPr>
            <p:nvPr/>
          </p:nvSpPr>
          <p:spPr bwMode="auto">
            <a:xfrm>
              <a:off x="4052169" y="1156719"/>
              <a:ext cx="635982"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58</a:t>
              </a:r>
            </a:p>
          </p:txBody>
        </p:sp>
        <p:sp>
          <p:nvSpPr>
            <p:cNvPr id="30" name="Text Box 74"/>
            <p:cNvSpPr txBox="1">
              <a:spLocks noChangeArrowheads="1"/>
            </p:cNvSpPr>
            <p:nvPr/>
          </p:nvSpPr>
          <p:spPr bwMode="auto">
            <a:xfrm>
              <a:off x="4747924" y="1334626"/>
              <a:ext cx="635981"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54</a:t>
              </a:r>
            </a:p>
          </p:txBody>
        </p:sp>
        <p:sp>
          <p:nvSpPr>
            <p:cNvPr id="31" name="Text Box 72"/>
            <p:cNvSpPr txBox="1">
              <a:spLocks noChangeArrowheads="1"/>
            </p:cNvSpPr>
            <p:nvPr/>
          </p:nvSpPr>
          <p:spPr bwMode="auto">
            <a:xfrm>
              <a:off x="5450606" y="1517722"/>
              <a:ext cx="635982"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49</a:t>
              </a:r>
            </a:p>
          </p:txBody>
        </p:sp>
        <p:sp>
          <p:nvSpPr>
            <p:cNvPr id="32" name="Text Box 73"/>
            <p:cNvSpPr txBox="1">
              <a:spLocks noChangeArrowheads="1"/>
            </p:cNvSpPr>
            <p:nvPr/>
          </p:nvSpPr>
          <p:spPr bwMode="auto">
            <a:xfrm>
              <a:off x="6167132" y="1719134"/>
              <a:ext cx="635982" cy="48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43</a:t>
              </a:r>
            </a:p>
          </p:txBody>
        </p:sp>
        <p:sp>
          <p:nvSpPr>
            <p:cNvPr id="33" name="文本框 84"/>
            <p:cNvSpPr txBox="1">
              <a:spLocks noChangeArrowheads="1"/>
            </p:cNvSpPr>
            <p:nvPr/>
          </p:nvSpPr>
          <p:spPr bwMode="auto">
            <a:xfrm>
              <a:off x="7740353" y="3624905"/>
              <a:ext cx="811802"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年份</a:t>
              </a:r>
            </a:p>
          </p:txBody>
        </p:sp>
        <p:sp>
          <p:nvSpPr>
            <p:cNvPr id="34" name="文本框 85"/>
            <p:cNvSpPr txBox="1">
              <a:spLocks noChangeArrowheads="1"/>
            </p:cNvSpPr>
            <p:nvPr/>
          </p:nvSpPr>
          <p:spPr bwMode="auto">
            <a:xfrm>
              <a:off x="2411760" y="555526"/>
              <a:ext cx="1511806" cy="45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人数</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万人</a:t>
              </a:r>
            </a:p>
          </p:txBody>
        </p:sp>
        <p:sp>
          <p:nvSpPr>
            <p:cNvPr id="61" name="矩形 60"/>
            <p:cNvSpPr/>
            <p:nvPr/>
          </p:nvSpPr>
          <p:spPr bwMode="auto">
            <a:xfrm>
              <a:off x="6618733" y="1644255"/>
              <a:ext cx="335203" cy="1966354"/>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2" name="矩形 61"/>
            <p:cNvSpPr/>
            <p:nvPr/>
          </p:nvSpPr>
          <p:spPr bwMode="auto">
            <a:xfrm>
              <a:off x="6964086" y="2265828"/>
              <a:ext cx="350825" cy="1344781"/>
            </a:xfrm>
            <a:prstGeom prst="rect">
              <a:avLst/>
            </a:prstGeom>
            <a:solidFill>
              <a:srgbClr val="69CCF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3" name="文本框 68"/>
            <p:cNvSpPr txBox="1">
              <a:spLocks noChangeArrowheads="1"/>
            </p:cNvSpPr>
            <p:nvPr/>
          </p:nvSpPr>
          <p:spPr bwMode="auto">
            <a:xfrm>
              <a:off x="6588224" y="3624905"/>
              <a:ext cx="8118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2020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4" name="Text Box 73"/>
            <p:cNvSpPr txBox="1">
              <a:spLocks noChangeArrowheads="1"/>
            </p:cNvSpPr>
            <p:nvPr/>
          </p:nvSpPr>
          <p:spPr bwMode="auto">
            <a:xfrm>
              <a:off x="6444208" y="1203598"/>
              <a:ext cx="635982"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55</a:t>
              </a:r>
            </a:p>
          </p:txBody>
        </p:sp>
        <p:sp>
          <p:nvSpPr>
            <p:cNvPr id="65" name="Text Box 73"/>
            <p:cNvSpPr txBox="1">
              <a:spLocks noChangeArrowheads="1"/>
            </p:cNvSpPr>
            <p:nvPr/>
          </p:nvSpPr>
          <p:spPr bwMode="auto">
            <a:xfrm>
              <a:off x="6804248" y="1851670"/>
              <a:ext cx="635982"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38</a:t>
              </a:r>
            </a:p>
          </p:txBody>
        </p:sp>
        <p:grpSp>
          <p:nvGrpSpPr>
            <p:cNvPr id="80" name="组合 79"/>
            <p:cNvGrpSpPr/>
            <p:nvPr/>
          </p:nvGrpSpPr>
          <p:grpSpPr>
            <a:xfrm>
              <a:off x="3172472" y="1027361"/>
              <a:ext cx="65487" cy="2605110"/>
              <a:chOff x="3172472" y="1027361"/>
              <a:chExt cx="65487" cy="2605110"/>
            </a:xfrm>
          </p:grpSpPr>
          <p:cxnSp>
            <p:nvCxnSpPr>
              <p:cNvPr id="52" name="直接箭头连接符 51"/>
              <p:cNvCxnSpPr/>
              <p:nvPr/>
            </p:nvCxnSpPr>
            <p:spPr bwMode="auto">
              <a:xfrm flipH="1" flipV="1">
                <a:off x="3172472" y="1027361"/>
                <a:ext cx="0" cy="26051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3178448" y="1491630"/>
                <a:ext cx="59511" cy="2122140"/>
                <a:chOff x="1640632" y="1491630"/>
                <a:chExt cx="59511" cy="2122140"/>
              </a:xfrm>
            </p:grpSpPr>
            <p:cxnSp>
              <p:nvCxnSpPr>
                <p:cNvPr id="72" name="直接连接符 71"/>
                <p:cNvCxnSpPr/>
                <p:nvPr/>
              </p:nvCxnSpPr>
              <p:spPr>
                <a:xfrm>
                  <a:off x="1640632" y="1491630"/>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1640632" y="1845320"/>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640632" y="2199010"/>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640632" y="2552700"/>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640632" y="2906390"/>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640632" y="3260080"/>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640632" y="3613770"/>
                  <a:ext cx="59511"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1000" fill="hold"/>
                                        <p:tgtEl>
                                          <p:spTgt spid="81"/>
                                        </p:tgtEl>
                                        <p:attrNameLst>
                                          <p:attrName>ppt_w</p:attrName>
                                        </p:attrNameLst>
                                      </p:cBhvr>
                                      <p:tavLst>
                                        <p:tav tm="0">
                                          <p:val>
                                            <p:fltVal val="0"/>
                                          </p:val>
                                        </p:tav>
                                        <p:tav tm="100000">
                                          <p:val>
                                            <p:strVal val="#ppt_w"/>
                                          </p:val>
                                        </p:tav>
                                      </p:tavLst>
                                    </p:anim>
                                    <p:anim calcmode="lin" valueType="num">
                                      <p:cBhvr>
                                        <p:cTn id="8" dur="1000" fill="hold"/>
                                        <p:tgtEl>
                                          <p:spTgt spid="81"/>
                                        </p:tgtEl>
                                        <p:attrNameLst>
                                          <p:attrName>ppt_h</p:attrName>
                                        </p:attrNameLst>
                                      </p:cBhvr>
                                      <p:tavLst>
                                        <p:tav tm="0">
                                          <p:val>
                                            <p:fltVal val="0"/>
                                          </p:val>
                                        </p:tav>
                                        <p:tav tm="100000">
                                          <p:val>
                                            <p:strVal val="#ppt_h"/>
                                          </p:val>
                                        </p:tav>
                                      </p:tavLst>
                                    </p:anim>
                                    <p:anim calcmode="lin" valueType="num">
                                      <p:cBhvr>
                                        <p:cTn id="9" dur="1000" fill="hold"/>
                                        <p:tgtEl>
                                          <p:spTgt spid="81"/>
                                        </p:tgtEl>
                                        <p:attrNameLst>
                                          <p:attrName>style.rotation</p:attrName>
                                        </p:attrNameLst>
                                      </p:cBhvr>
                                      <p:tavLst>
                                        <p:tav tm="0">
                                          <p:val>
                                            <p:fltVal val="90"/>
                                          </p:val>
                                        </p:tav>
                                        <p:tav tm="100000">
                                          <p:val>
                                            <p:fltVal val="0"/>
                                          </p:val>
                                        </p:tav>
                                      </p:tavLst>
                                    </p:anim>
                                    <p:animEffect transition="in" filter="fade">
                                      <p:cBhvr>
                                        <p:cTn id="10" dur="1000"/>
                                        <p:tgtEl>
                                          <p:spTgt spid="8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59"/>
          <p:cNvSpPr txBox="1"/>
          <p:nvPr/>
        </p:nvSpPr>
        <p:spPr>
          <a:xfrm>
            <a:off x="2771800" y="1131590"/>
            <a:ext cx="3878776"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某地区城乡人口统计图</a:t>
            </a:r>
          </a:p>
        </p:txBody>
      </p:sp>
      <p:grpSp>
        <p:nvGrpSpPr>
          <p:cNvPr id="65" name="组合 64"/>
          <p:cNvGrpSpPr/>
          <p:nvPr/>
        </p:nvGrpSpPr>
        <p:grpSpPr>
          <a:xfrm>
            <a:off x="7313131" y="1466708"/>
            <a:ext cx="1617778" cy="1189897"/>
            <a:chOff x="6732240" y="1451016"/>
            <a:chExt cx="1617778" cy="1189897"/>
          </a:xfrm>
        </p:grpSpPr>
        <p:sp>
          <p:nvSpPr>
            <p:cNvPr id="61" name="文本框 60"/>
            <p:cNvSpPr txBox="1"/>
            <p:nvPr/>
          </p:nvSpPr>
          <p:spPr>
            <a:xfrm>
              <a:off x="7341916" y="1451016"/>
              <a:ext cx="1008102"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城镇</a:t>
              </a:r>
            </a:p>
          </p:txBody>
        </p:sp>
        <p:sp>
          <p:nvSpPr>
            <p:cNvPr id="62" name="文本框 61"/>
            <p:cNvSpPr txBox="1"/>
            <p:nvPr/>
          </p:nvSpPr>
          <p:spPr>
            <a:xfrm>
              <a:off x="7341916" y="2048700"/>
              <a:ext cx="1008102"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乡村</a:t>
              </a:r>
            </a:p>
          </p:txBody>
        </p:sp>
        <p:sp>
          <p:nvSpPr>
            <p:cNvPr id="63" name="矩形 62"/>
            <p:cNvSpPr/>
            <p:nvPr/>
          </p:nvSpPr>
          <p:spPr>
            <a:xfrm>
              <a:off x="6732240" y="1635646"/>
              <a:ext cx="576058" cy="288029"/>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732240" y="2226233"/>
              <a:ext cx="576058" cy="288029"/>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826179" y="295131"/>
            <a:ext cx="3427541"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复式条形统计图</a:t>
            </a:r>
          </a:p>
        </p:txBody>
      </p:sp>
      <p:sp>
        <p:nvSpPr>
          <p:cNvPr id="67" name="椭圆 66"/>
          <p:cNvSpPr/>
          <p:nvPr/>
        </p:nvSpPr>
        <p:spPr>
          <a:xfrm>
            <a:off x="7092280" y="1347614"/>
            <a:ext cx="1838630" cy="14956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箭头连接符 68"/>
          <p:cNvCxnSpPr/>
          <p:nvPr/>
        </p:nvCxnSpPr>
        <p:spPr>
          <a:xfrm flipH="1" flipV="1">
            <a:off x="7169115" y="1106668"/>
            <a:ext cx="266416" cy="3849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5728955" y="304668"/>
            <a:ext cx="1838352" cy="1042113"/>
            <a:chOff x="6470282" y="187134"/>
            <a:chExt cx="1838352" cy="1042113"/>
          </a:xfrm>
        </p:grpSpPr>
        <p:pic>
          <p:nvPicPr>
            <p:cNvPr id="71" name="图片 70"/>
            <p:cNvPicPr>
              <a:picLocks noChangeAspect="1"/>
            </p:cNvPicPr>
            <p:nvPr/>
          </p:nvPicPr>
          <p:blipFill>
            <a:blip r:embed="rId3" cstate="screen"/>
            <a:stretch>
              <a:fillRect/>
            </a:stretch>
          </p:blipFill>
          <p:spPr>
            <a:xfrm rot="5194173">
              <a:off x="6868401" y="-210985"/>
              <a:ext cx="1042113" cy="1838352"/>
            </a:xfrm>
            <a:prstGeom prst="rect">
              <a:avLst/>
            </a:prstGeom>
          </p:spPr>
        </p:pic>
        <p:sp>
          <p:nvSpPr>
            <p:cNvPr id="70" name="文本框 69"/>
            <p:cNvSpPr txBox="1"/>
            <p:nvPr/>
          </p:nvSpPr>
          <p:spPr>
            <a:xfrm>
              <a:off x="6992037" y="390961"/>
              <a:ext cx="1036348" cy="592213"/>
            </a:xfrm>
            <a:prstGeom prst="rect">
              <a:avLst/>
            </a:prstGeom>
            <a:noFill/>
          </p:spPr>
          <p:txBody>
            <a:bodyPr wrap="square" rtlCol="0">
              <a:spAutoFit/>
            </a:bodyPr>
            <a:lstStyle/>
            <a:p>
              <a:pPr algn="just">
                <a:lnSpc>
                  <a:spcPct val="130000"/>
                </a:lnSpc>
              </a:pP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图例</a:t>
              </a:r>
            </a:p>
          </p:txBody>
        </p:sp>
      </p:grpSp>
      <p:sp>
        <p:nvSpPr>
          <p:cNvPr id="73"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grpSp>
        <p:nvGrpSpPr>
          <p:cNvPr id="9" name="组合 8"/>
          <p:cNvGrpSpPr/>
          <p:nvPr/>
        </p:nvGrpSpPr>
        <p:grpSpPr>
          <a:xfrm>
            <a:off x="683568" y="1275606"/>
            <a:ext cx="7186956" cy="3528740"/>
            <a:chOff x="683568" y="1275606"/>
            <a:chExt cx="7186956" cy="3528740"/>
          </a:xfrm>
        </p:grpSpPr>
        <p:grpSp>
          <p:nvGrpSpPr>
            <p:cNvPr id="84" name="组合 90"/>
            <p:cNvGrpSpPr/>
            <p:nvPr/>
          </p:nvGrpSpPr>
          <p:grpSpPr bwMode="auto">
            <a:xfrm>
              <a:off x="683568" y="1275606"/>
              <a:ext cx="7186956" cy="3528740"/>
              <a:chOff x="4169281" y="465136"/>
              <a:chExt cx="6374929" cy="3073580"/>
            </a:xfrm>
          </p:grpSpPr>
          <p:sp>
            <p:nvSpPr>
              <p:cNvPr id="85" name="矩形 84"/>
              <p:cNvSpPr/>
              <p:nvPr/>
            </p:nvSpPr>
            <p:spPr>
              <a:xfrm>
                <a:off x="5447275" y="2509932"/>
                <a:ext cx="311235" cy="617254"/>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6" name="矩形 85"/>
              <p:cNvSpPr/>
              <p:nvPr/>
            </p:nvSpPr>
            <p:spPr>
              <a:xfrm>
                <a:off x="5769661" y="1331561"/>
                <a:ext cx="303827" cy="1788293"/>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7" name="矩形 86"/>
              <p:cNvSpPr/>
              <p:nvPr/>
            </p:nvSpPr>
            <p:spPr>
              <a:xfrm>
                <a:off x="6397574" y="2320316"/>
                <a:ext cx="289080" cy="802907"/>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矩形 87"/>
              <p:cNvSpPr/>
              <p:nvPr/>
            </p:nvSpPr>
            <p:spPr>
              <a:xfrm>
                <a:off x="6694520" y="1488879"/>
                <a:ext cx="303827" cy="1645484"/>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9" name="矩形 88"/>
              <p:cNvSpPr/>
              <p:nvPr/>
            </p:nvSpPr>
            <p:spPr>
              <a:xfrm>
                <a:off x="7298398" y="2035557"/>
                <a:ext cx="313033" cy="1077418"/>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90" name="矩形 89"/>
              <p:cNvSpPr/>
              <p:nvPr/>
            </p:nvSpPr>
            <p:spPr>
              <a:xfrm>
                <a:off x="7625465" y="1603846"/>
                <a:ext cx="294891" cy="151600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1" name="矩形 90"/>
              <p:cNvSpPr/>
              <p:nvPr/>
            </p:nvSpPr>
            <p:spPr>
              <a:xfrm>
                <a:off x="8222318" y="1706256"/>
                <a:ext cx="319325" cy="1415534"/>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2" name="矩形 91"/>
              <p:cNvSpPr/>
              <p:nvPr/>
            </p:nvSpPr>
            <p:spPr>
              <a:xfrm>
                <a:off x="8549009" y="1778329"/>
                <a:ext cx="290296" cy="134872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93" name="组合 14"/>
              <p:cNvGrpSpPr/>
              <p:nvPr/>
            </p:nvGrpSpPr>
            <p:grpSpPr bwMode="auto">
              <a:xfrm>
                <a:off x="4844043" y="876111"/>
                <a:ext cx="5427192" cy="2269086"/>
                <a:chOff x="2555563" y="1325089"/>
                <a:chExt cx="5427192" cy="2269086"/>
              </a:xfrm>
            </p:grpSpPr>
            <p:cxnSp>
              <p:nvCxnSpPr>
                <p:cNvPr id="145" name="直接箭头连接符 144"/>
                <p:cNvCxnSpPr/>
                <p:nvPr/>
              </p:nvCxnSpPr>
              <p:spPr>
                <a:xfrm>
                  <a:off x="2555563" y="3579893"/>
                  <a:ext cx="542719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6" name="直接箭头连接符 145"/>
                <p:cNvCxnSpPr/>
                <p:nvPr/>
              </p:nvCxnSpPr>
              <p:spPr>
                <a:xfrm flipH="1" flipV="1">
                  <a:off x="2555563" y="1325089"/>
                  <a:ext cx="0" cy="22690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94" name="组合 52"/>
              <p:cNvGrpSpPr/>
              <p:nvPr/>
            </p:nvGrpSpPr>
            <p:grpSpPr bwMode="auto">
              <a:xfrm>
                <a:off x="5447358" y="3084904"/>
                <a:ext cx="4316127" cy="46016"/>
                <a:chOff x="2798838" y="3506890"/>
                <a:chExt cx="4316127" cy="167452"/>
              </a:xfrm>
            </p:grpSpPr>
            <p:cxnSp>
              <p:nvCxnSpPr>
                <p:cNvPr id="129" name="直接连接符 128"/>
                <p:cNvCxnSpPr/>
                <p:nvPr/>
              </p:nvCxnSpPr>
              <p:spPr>
                <a:xfrm>
                  <a:off x="2798838"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311796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3427557"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741916"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043574"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35634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4651652"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497395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527402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527723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5572542"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5894841"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6194911"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6492596"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681489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711496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28" name="直接连接符 127"/>
              <p:cNvCxnSpPr/>
              <p:nvPr/>
            </p:nvCxnSpPr>
            <p:spPr bwMode="auto">
              <a:xfrm rot="5400000">
                <a:off x="4867068" y="3106306"/>
                <a:ext cx="0" cy="460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6" name="文本框 65"/>
              <p:cNvSpPr txBox="1">
                <a:spLocks noChangeArrowheads="1"/>
              </p:cNvSpPr>
              <p:nvPr/>
            </p:nvSpPr>
            <p:spPr bwMode="auto">
              <a:xfrm>
                <a:off x="5382432"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1980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7" name="文本框 66"/>
              <p:cNvSpPr txBox="1">
                <a:spLocks noChangeArrowheads="1"/>
              </p:cNvSpPr>
              <p:nvPr/>
            </p:nvSpPr>
            <p:spPr bwMode="auto">
              <a:xfrm>
                <a:off x="6389366"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1990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8" name="文本框 67"/>
              <p:cNvSpPr txBox="1">
                <a:spLocks noChangeArrowheads="1"/>
              </p:cNvSpPr>
              <p:nvPr/>
            </p:nvSpPr>
            <p:spPr bwMode="auto">
              <a:xfrm>
                <a:off x="7298595" y="3125950"/>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2000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9" name="文本框 68"/>
              <p:cNvSpPr txBox="1">
                <a:spLocks noChangeArrowheads="1"/>
              </p:cNvSpPr>
              <p:nvPr/>
            </p:nvSpPr>
            <p:spPr bwMode="auto">
              <a:xfrm>
                <a:off x="8232689"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2010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0" name="文本框 69"/>
              <p:cNvSpPr txBox="1">
                <a:spLocks noChangeArrowheads="1"/>
              </p:cNvSpPr>
              <p:nvPr/>
            </p:nvSpPr>
            <p:spPr bwMode="auto">
              <a:xfrm>
                <a:off x="4433391" y="2919800"/>
                <a:ext cx="3592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1" name="文本框 70"/>
              <p:cNvSpPr txBox="1">
                <a:spLocks noChangeArrowheads="1"/>
              </p:cNvSpPr>
              <p:nvPr/>
            </p:nvSpPr>
            <p:spPr bwMode="auto">
              <a:xfrm>
                <a:off x="4374321" y="2604472"/>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10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 name="文本框 71"/>
              <p:cNvSpPr txBox="1">
                <a:spLocks noChangeArrowheads="1"/>
              </p:cNvSpPr>
              <p:nvPr/>
            </p:nvSpPr>
            <p:spPr bwMode="auto">
              <a:xfrm>
                <a:off x="4374321" y="2311621"/>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20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3" name="文本框 72"/>
              <p:cNvSpPr txBox="1">
                <a:spLocks noChangeArrowheads="1"/>
              </p:cNvSpPr>
              <p:nvPr/>
            </p:nvSpPr>
            <p:spPr bwMode="auto">
              <a:xfrm>
                <a:off x="4374321" y="2007936"/>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30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4" name="文本框 73"/>
              <p:cNvSpPr txBox="1">
                <a:spLocks noChangeArrowheads="1"/>
              </p:cNvSpPr>
              <p:nvPr/>
            </p:nvSpPr>
            <p:spPr bwMode="auto">
              <a:xfrm>
                <a:off x="4381145" y="1706256"/>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40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5" name="文本框 74"/>
              <p:cNvSpPr txBox="1">
                <a:spLocks noChangeArrowheads="1"/>
              </p:cNvSpPr>
              <p:nvPr/>
            </p:nvSpPr>
            <p:spPr bwMode="auto">
              <a:xfrm>
                <a:off x="4381145" y="1406061"/>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50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6" name="文本框 75"/>
              <p:cNvSpPr txBox="1">
                <a:spLocks noChangeArrowheads="1"/>
              </p:cNvSpPr>
              <p:nvPr/>
            </p:nvSpPr>
            <p:spPr bwMode="auto">
              <a:xfrm>
                <a:off x="4381145" y="1080858"/>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60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7" name="Text Box 74"/>
              <p:cNvSpPr txBox="1">
                <a:spLocks noChangeArrowheads="1"/>
              </p:cNvSpPr>
              <p:nvPr/>
            </p:nvSpPr>
            <p:spPr bwMode="auto">
              <a:xfrm>
                <a:off x="5362359" y="2171258"/>
                <a:ext cx="4928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21</a:t>
                </a:r>
              </a:p>
            </p:txBody>
          </p:sp>
          <p:sp>
            <p:nvSpPr>
              <p:cNvPr id="108" name="Text Box 74"/>
              <p:cNvSpPr txBox="1">
                <a:spLocks noChangeArrowheads="1"/>
              </p:cNvSpPr>
              <p:nvPr/>
            </p:nvSpPr>
            <p:spPr bwMode="auto">
              <a:xfrm>
                <a:off x="6276161" y="1971958"/>
                <a:ext cx="49283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27</a:t>
                </a:r>
              </a:p>
            </p:txBody>
          </p:sp>
          <p:sp>
            <p:nvSpPr>
              <p:cNvPr id="109" name="Text Box 74"/>
              <p:cNvSpPr txBox="1">
                <a:spLocks noChangeArrowheads="1"/>
              </p:cNvSpPr>
              <p:nvPr/>
            </p:nvSpPr>
            <p:spPr bwMode="auto">
              <a:xfrm>
                <a:off x="7227622" y="1709427"/>
                <a:ext cx="49283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35</a:t>
                </a:r>
              </a:p>
            </p:txBody>
          </p:sp>
          <p:sp>
            <p:nvSpPr>
              <p:cNvPr id="110" name="Text Box 75"/>
              <p:cNvSpPr txBox="1">
                <a:spLocks noChangeArrowheads="1"/>
              </p:cNvSpPr>
              <p:nvPr/>
            </p:nvSpPr>
            <p:spPr bwMode="auto">
              <a:xfrm>
                <a:off x="8163456" y="1415686"/>
                <a:ext cx="492836"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46</a:t>
                </a:r>
              </a:p>
            </p:txBody>
          </p:sp>
          <p:sp>
            <p:nvSpPr>
              <p:cNvPr id="111" name="Text Box 74"/>
              <p:cNvSpPr txBox="1">
                <a:spLocks noChangeArrowheads="1"/>
              </p:cNvSpPr>
              <p:nvPr/>
            </p:nvSpPr>
            <p:spPr bwMode="auto">
              <a:xfrm>
                <a:off x="5624346" y="988783"/>
                <a:ext cx="5641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58</a:t>
                </a:r>
              </a:p>
            </p:txBody>
          </p:sp>
          <p:sp>
            <p:nvSpPr>
              <p:cNvPr id="112" name="Text Box 74"/>
              <p:cNvSpPr txBox="1">
                <a:spLocks noChangeArrowheads="1"/>
              </p:cNvSpPr>
              <p:nvPr/>
            </p:nvSpPr>
            <p:spPr bwMode="auto">
              <a:xfrm>
                <a:off x="6534915" y="1143743"/>
                <a:ext cx="56412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54</a:t>
                </a:r>
              </a:p>
            </p:txBody>
          </p:sp>
          <p:sp>
            <p:nvSpPr>
              <p:cNvPr id="113" name="Text Box 72"/>
              <p:cNvSpPr txBox="1">
                <a:spLocks noChangeArrowheads="1"/>
              </p:cNvSpPr>
              <p:nvPr/>
            </p:nvSpPr>
            <p:spPr bwMode="auto">
              <a:xfrm>
                <a:off x="7482757" y="1303222"/>
                <a:ext cx="5641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49</a:t>
                </a:r>
              </a:p>
            </p:txBody>
          </p:sp>
          <p:sp>
            <p:nvSpPr>
              <p:cNvPr id="114" name="Text Box 73"/>
              <p:cNvSpPr txBox="1">
                <a:spLocks noChangeArrowheads="1"/>
              </p:cNvSpPr>
              <p:nvPr/>
            </p:nvSpPr>
            <p:spPr bwMode="auto">
              <a:xfrm>
                <a:off x="8418945" y="1541126"/>
                <a:ext cx="564125"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43</a:t>
                </a:r>
              </a:p>
            </p:txBody>
          </p:sp>
          <p:sp>
            <p:nvSpPr>
              <p:cNvPr id="115" name="文本框 84"/>
              <p:cNvSpPr txBox="1">
                <a:spLocks noChangeArrowheads="1"/>
              </p:cNvSpPr>
              <p:nvPr/>
            </p:nvSpPr>
            <p:spPr bwMode="auto">
              <a:xfrm>
                <a:off x="9824130"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年份</a:t>
                </a:r>
              </a:p>
            </p:txBody>
          </p:sp>
          <p:sp>
            <p:nvSpPr>
              <p:cNvPr id="116" name="文本框 85"/>
              <p:cNvSpPr txBox="1">
                <a:spLocks noChangeArrowheads="1"/>
              </p:cNvSpPr>
              <p:nvPr/>
            </p:nvSpPr>
            <p:spPr bwMode="auto">
              <a:xfrm>
                <a:off x="4169281" y="465136"/>
                <a:ext cx="13409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人数</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万人</a:t>
                </a:r>
              </a:p>
            </p:txBody>
          </p:sp>
          <p:sp>
            <p:nvSpPr>
              <p:cNvPr id="117" name="矩形 116"/>
              <p:cNvSpPr/>
              <p:nvPr/>
            </p:nvSpPr>
            <p:spPr>
              <a:xfrm>
                <a:off x="9142370" y="1443910"/>
                <a:ext cx="319325" cy="1677879"/>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8" name="矩形 117"/>
              <p:cNvSpPr/>
              <p:nvPr/>
            </p:nvSpPr>
            <p:spPr>
              <a:xfrm>
                <a:off x="9469060" y="1932915"/>
                <a:ext cx="290296" cy="1194141"/>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19" name="Text Box 75"/>
              <p:cNvSpPr txBox="1">
                <a:spLocks noChangeArrowheads="1"/>
              </p:cNvSpPr>
              <p:nvPr/>
            </p:nvSpPr>
            <p:spPr bwMode="auto">
              <a:xfrm>
                <a:off x="9083507" y="1102086"/>
                <a:ext cx="492836"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55</a:t>
                </a:r>
              </a:p>
            </p:txBody>
          </p:sp>
          <p:sp>
            <p:nvSpPr>
              <p:cNvPr id="120" name="Text Box 73"/>
              <p:cNvSpPr txBox="1">
                <a:spLocks noChangeArrowheads="1"/>
              </p:cNvSpPr>
              <p:nvPr/>
            </p:nvSpPr>
            <p:spPr bwMode="auto">
              <a:xfrm>
                <a:off x="9338997" y="1603846"/>
                <a:ext cx="564125"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38</a:t>
                </a:r>
              </a:p>
            </p:txBody>
          </p:sp>
          <p:sp>
            <p:nvSpPr>
              <p:cNvPr id="121" name="文本框 68"/>
              <p:cNvSpPr txBox="1">
                <a:spLocks noChangeArrowheads="1"/>
              </p:cNvSpPr>
              <p:nvPr/>
            </p:nvSpPr>
            <p:spPr bwMode="auto">
              <a:xfrm>
                <a:off x="9185410" y="3138606"/>
                <a:ext cx="720080" cy="348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2020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 name="组合 7"/>
            <p:cNvGrpSpPr/>
            <p:nvPr/>
          </p:nvGrpSpPr>
          <p:grpSpPr>
            <a:xfrm>
              <a:off x="1453778" y="2209085"/>
              <a:ext cx="59511" cy="1768450"/>
              <a:chOff x="-612576" y="2209085"/>
              <a:chExt cx="59511" cy="1768450"/>
            </a:xfrm>
          </p:grpSpPr>
          <p:cxnSp>
            <p:nvCxnSpPr>
              <p:cNvPr id="2" name="直接连接符 1"/>
              <p:cNvCxnSpPr/>
              <p:nvPr/>
            </p:nvCxnSpPr>
            <p:spPr>
              <a:xfrm>
                <a:off x="-612576" y="220908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612576" y="256277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612576" y="291646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12576" y="327015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2576" y="362384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2576" y="397753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wipe(down)">
                                      <p:cBhvr>
                                        <p:cTn id="12" dur="580">
                                          <p:stCondLst>
                                            <p:cond delay="0"/>
                                          </p:stCondLst>
                                        </p:cTn>
                                        <p:tgtEl>
                                          <p:spTgt spid="60"/>
                                        </p:tgtEl>
                                      </p:cBhvr>
                                    </p:animEffect>
                                    <p:anim calcmode="lin" valueType="num">
                                      <p:cBhvr>
                                        <p:cTn id="13" dur="1822"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0"/>
                                        </p:tgtEl>
                                        <p:attrNameLst>
                                          <p:attrName>ppt_y</p:attrName>
                                        </p:attrNameLst>
                                      </p:cBhvr>
                                      <p:tavLst>
                                        <p:tav tm="0" fmla="#ppt_y-sin(pi*$)/81">
                                          <p:val>
                                            <p:fltVal val="0"/>
                                          </p:val>
                                        </p:tav>
                                        <p:tav tm="100000">
                                          <p:val>
                                            <p:fltVal val="1"/>
                                          </p:val>
                                        </p:tav>
                                      </p:tavLst>
                                    </p:anim>
                                    <p:animScale>
                                      <p:cBhvr>
                                        <p:cTn id="18" dur="26">
                                          <p:stCondLst>
                                            <p:cond delay="650"/>
                                          </p:stCondLst>
                                        </p:cTn>
                                        <p:tgtEl>
                                          <p:spTgt spid="60"/>
                                        </p:tgtEl>
                                      </p:cBhvr>
                                      <p:to x="100000" y="60000"/>
                                    </p:animScale>
                                    <p:animScale>
                                      <p:cBhvr>
                                        <p:cTn id="19" dur="166" decel="50000">
                                          <p:stCondLst>
                                            <p:cond delay="676"/>
                                          </p:stCondLst>
                                        </p:cTn>
                                        <p:tgtEl>
                                          <p:spTgt spid="60"/>
                                        </p:tgtEl>
                                      </p:cBhvr>
                                      <p:to x="100000" y="100000"/>
                                    </p:animScale>
                                    <p:animScale>
                                      <p:cBhvr>
                                        <p:cTn id="20" dur="26">
                                          <p:stCondLst>
                                            <p:cond delay="1312"/>
                                          </p:stCondLst>
                                        </p:cTn>
                                        <p:tgtEl>
                                          <p:spTgt spid="60"/>
                                        </p:tgtEl>
                                      </p:cBhvr>
                                      <p:to x="100000" y="80000"/>
                                    </p:animScale>
                                    <p:animScale>
                                      <p:cBhvr>
                                        <p:cTn id="21" dur="166" decel="50000">
                                          <p:stCondLst>
                                            <p:cond delay="1338"/>
                                          </p:stCondLst>
                                        </p:cTn>
                                        <p:tgtEl>
                                          <p:spTgt spid="60"/>
                                        </p:tgtEl>
                                      </p:cBhvr>
                                      <p:to x="100000" y="100000"/>
                                    </p:animScale>
                                    <p:animScale>
                                      <p:cBhvr>
                                        <p:cTn id="22" dur="26">
                                          <p:stCondLst>
                                            <p:cond delay="1642"/>
                                          </p:stCondLst>
                                        </p:cTn>
                                        <p:tgtEl>
                                          <p:spTgt spid="60"/>
                                        </p:tgtEl>
                                      </p:cBhvr>
                                      <p:to x="100000" y="90000"/>
                                    </p:animScale>
                                    <p:animScale>
                                      <p:cBhvr>
                                        <p:cTn id="23" dur="166" decel="50000">
                                          <p:stCondLst>
                                            <p:cond delay="1668"/>
                                          </p:stCondLst>
                                        </p:cTn>
                                        <p:tgtEl>
                                          <p:spTgt spid="60"/>
                                        </p:tgtEl>
                                      </p:cBhvr>
                                      <p:to x="100000" y="100000"/>
                                    </p:animScale>
                                    <p:animScale>
                                      <p:cBhvr>
                                        <p:cTn id="24" dur="26">
                                          <p:stCondLst>
                                            <p:cond delay="1808"/>
                                          </p:stCondLst>
                                        </p:cTn>
                                        <p:tgtEl>
                                          <p:spTgt spid="60"/>
                                        </p:tgtEl>
                                      </p:cBhvr>
                                      <p:to x="100000" y="95000"/>
                                    </p:animScale>
                                    <p:animScale>
                                      <p:cBhvr>
                                        <p:cTn id="25" dur="166" decel="50000">
                                          <p:stCondLst>
                                            <p:cond delay="1834"/>
                                          </p:stCondLst>
                                        </p:cTn>
                                        <p:tgtEl>
                                          <p:spTgt spid="60"/>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p:cTn id="30" dur="500" fill="hold"/>
                                        <p:tgtEl>
                                          <p:spTgt spid="65"/>
                                        </p:tgtEl>
                                        <p:attrNameLst>
                                          <p:attrName>ppt_w</p:attrName>
                                        </p:attrNameLst>
                                      </p:cBhvr>
                                      <p:tavLst>
                                        <p:tav tm="0">
                                          <p:val>
                                            <p:fltVal val="0"/>
                                          </p:val>
                                        </p:tav>
                                        <p:tav tm="100000">
                                          <p:val>
                                            <p:strVal val="#ppt_w"/>
                                          </p:val>
                                        </p:tav>
                                      </p:tavLst>
                                    </p:anim>
                                    <p:anim calcmode="lin" valueType="num">
                                      <p:cBhvr>
                                        <p:cTn id="31" dur="500" fill="hold"/>
                                        <p:tgtEl>
                                          <p:spTgt spid="65"/>
                                        </p:tgtEl>
                                        <p:attrNameLst>
                                          <p:attrName>ppt_h</p:attrName>
                                        </p:attrNameLst>
                                      </p:cBhvr>
                                      <p:tavLst>
                                        <p:tav tm="0">
                                          <p:val>
                                            <p:fltVal val="0"/>
                                          </p:val>
                                        </p:tav>
                                        <p:tav tm="100000">
                                          <p:val>
                                            <p:strVal val="#ppt_h"/>
                                          </p:val>
                                        </p:tav>
                                      </p:tavLst>
                                    </p:anim>
                                    <p:animEffect transition="in" filter="fade">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heel(1)">
                                      <p:cBhvr>
                                        <p:cTn id="37" dur="2000"/>
                                        <p:tgtEl>
                                          <p:spTgt spid="67"/>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down)">
                                      <p:cBhvr>
                                        <p:cTn id="41" dur="500"/>
                                        <p:tgtEl>
                                          <p:spTgt spid="69"/>
                                        </p:tgtEl>
                                      </p:cBhvr>
                                    </p:animEffect>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left)">
                                      <p:cBhvr>
                                        <p:cTn id="45" dur="500"/>
                                        <p:tgtEl>
                                          <p:spTgt spid="72"/>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additive="base">
                                        <p:cTn id="50" dur="500" fill="hold"/>
                                        <p:tgtEl>
                                          <p:spTgt spid="66"/>
                                        </p:tgtEl>
                                        <p:attrNameLst>
                                          <p:attrName>ppt_x</p:attrName>
                                        </p:attrNameLst>
                                      </p:cBhvr>
                                      <p:tavLst>
                                        <p:tav tm="0">
                                          <p:val>
                                            <p:strVal val="#ppt_x"/>
                                          </p:val>
                                        </p:tav>
                                        <p:tav tm="100000">
                                          <p:val>
                                            <p:strVal val="#ppt_x"/>
                                          </p:val>
                                        </p:tav>
                                      </p:tavLst>
                                    </p:anim>
                                    <p:anim calcmode="lin" valueType="num">
                                      <p:cBhvr additive="base">
                                        <p:cTn id="51"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6" grpId="0"/>
      <p:bldP spid="6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1188" y="2499742"/>
            <a:ext cx="3960000" cy="1756173"/>
          </a:xfrm>
          <a:prstGeom prst="rect">
            <a:avLst/>
          </a:prstGeom>
        </p:spPr>
      </p:pic>
      <p:pic>
        <p:nvPicPr>
          <p:cNvPr id="9" name="图片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88024" y="2499742"/>
            <a:ext cx="3960000" cy="1866106"/>
          </a:xfrm>
          <a:prstGeom prst="rect">
            <a:avLst/>
          </a:prstGeom>
        </p:spPr>
      </p:pic>
      <p:sp>
        <p:nvSpPr>
          <p:cNvPr id="6"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7" name="图片 18"/>
          <p:cNvPicPr>
            <a:picLocks noChangeAspect="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p:nvSpPr>
        <p:spPr>
          <a:xfrm>
            <a:off x="1259632" y="699542"/>
            <a:ext cx="6264696" cy="1303818"/>
          </a:xfrm>
          <a:prstGeom prst="rect">
            <a:avLst/>
          </a:prstGeom>
          <a:noFill/>
        </p:spPr>
        <p:txBody>
          <a:bodyPr wrap="square" rtlCol="0">
            <a:spAutoFit/>
          </a:bodyPr>
          <a:lstStyle/>
          <a:p>
            <a:pPr>
              <a:lnSpc>
                <a:spcPct val="130000"/>
              </a:lnSpc>
            </a:pPr>
            <a:r>
              <a:rPr lang="zh-CN" altLang="en-US" sz="3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复式条形统计图和单式条形统计图有什么区别与联系？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a:spLocks noChangeArrowheads="1"/>
          </p:cNvSpPr>
          <p:nvPr/>
        </p:nvSpPr>
        <p:spPr bwMode="auto">
          <a:xfrm>
            <a:off x="599109" y="1763068"/>
            <a:ext cx="8497888" cy="312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Wingdings" panose="05000000000000000000" pitchFamily="2" charset="2"/>
              <a:buChar char="l"/>
            </a:pPr>
            <a:r>
              <a:rPr lang="zh-CN" altLang="en-US" sz="2800" b="1" dirty="0">
                <a:latin typeface="黑体" panose="02010609060101010101" pitchFamily="49" charset="-122"/>
                <a:ea typeface="黑体" panose="02010609060101010101" pitchFamily="49" charset="-122"/>
              </a:rPr>
              <a:t>复式条形统计图与单式条形统计图相比，统计的方法基本相同，但统计的数据不再是一组，所以需要两个直条，并且为了区别，两个直条用不同的颜色表示。</a:t>
            </a:r>
            <a:endParaRPr lang="en-US" altLang="zh-CN" sz="2800" b="1" dirty="0">
              <a:latin typeface="黑体" panose="02010609060101010101" pitchFamily="49" charset="-122"/>
              <a:ea typeface="黑体" panose="02010609060101010101" pitchFamily="49" charset="-122"/>
            </a:endParaRPr>
          </a:p>
          <a:p>
            <a:pPr eaLnBrk="1" hangingPunct="1">
              <a:lnSpc>
                <a:spcPct val="120000"/>
              </a:lnSpc>
              <a:buFont typeface="Wingdings" panose="05000000000000000000" pitchFamily="2" charset="2"/>
              <a:buChar char="l"/>
            </a:pPr>
            <a:r>
              <a:rPr lang="zh-CN" altLang="en-US" sz="2800" b="1" dirty="0">
                <a:latin typeface="黑体" panose="02010609060101010101" pitchFamily="49" charset="-122"/>
                <a:ea typeface="黑体" panose="02010609060101010101" pitchFamily="49" charset="-122"/>
              </a:rPr>
              <a:t>复式条形统计图的特点是不但能直观、清楚地看出数量的多少，而且便于比较。</a:t>
            </a:r>
          </a:p>
        </p:txBody>
      </p:sp>
      <p:sp>
        <p:nvSpPr>
          <p:cNvPr id="5" name="文本框 4"/>
          <p:cNvSpPr txBox="1"/>
          <p:nvPr/>
        </p:nvSpPr>
        <p:spPr>
          <a:xfrm>
            <a:off x="1259632" y="483518"/>
            <a:ext cx="6264696" cy="1303818"/>
          </a:xfrm>
          <a:prstGeom prst="rect">
            <a:avLst/>
          </a:prstGeom>
          <a:noFill/>
        </p:spPr>
        <p:txBody>
          <a:bodyPr wrap="square" rtlCol="0">
            <a:spAutoFit/>
          </a:bodyPr>
          <a:lstStyle/>
          <a:p>
            <a:pPr>
              <a:lnSpc>
                <a:spcPct val="130000"/>
              </a:lnSpc>
            </a:pPr>
            <a:r>
              <a:rPr lang="zh-CN" altLang="en-US" sz="3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复式条形统计图和单式条形统计图有什么区别与联系？</a:t>
            </a:r>
          </a:p>
        </p:txBody>
      </p:sp>
      <p:sp>
        <p:nvSpPr>
          <p:cNvPr id="6"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7" name="图片 18"/>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3568" y="1351806"/>
            <a:ext cx="7186956" cy="3528740"/>
            <a:chOff x="683568" y="1275606"/>
            <a:chExt cx="7186956" cy="3528740"/>
          </a:xfrm>
        </p:grpSpPr>
        <p:grpSp>
          <p:nvGrpSpPr>
            <p:cNvPr id="55" name="组合 90"/>
            <p:cNvGrpSpPr/>
            <p:nvPr/>
          </p:nvGrpSpPr>
          <p:grpSpPr bwMode="auto">
            <a:xfrm>
              <a:off x="683568" y="1275606"/>
              <a:ext cx="7186956" cy="3528740"/>
              <a:chOff x="4169281" y="465136"/>
              <a:chExt cx="6374929" cy="3073580"/>
            </a:xfrm>
          </p:grpSpPr>
          <p:sp>
            <p:nvSpPr>
              <p:cNvPr id="84" name="矩形 83"/>
              <p:cNvSpPr/>
              <p:nvPr/>
            </p:nvSpPr>
            <p:spPr>
              <a:xfrm>
                <a:off x="5447275" y="2509932"/>
                <a:ext cx="311235" cy="617254"/>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5" name="矩形 84"/>
              <p:cNvSpPr/>
              <p:nvPr/>
            </p:nvSpPr>
            <p:spPr>
              <a:xfrm>
                <a:off x="5769661" y="1331561"/>
                <a:ext cx="303827" cy="1788293"/>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6" name="矩形 85"/>
              <p:cNvSpPr/>
              <p:nvPr/>
            </p:nvSpPr>
            <p:spPr>
              <a:xfrm>
                <a:off x="6397574" y="2320316"/>
                <a:ext cx="289080" cy="802907"/>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7" name="矩形 86"/>
              <p:cNvSpPr/>
              <p:nvPr/>
            </p:nvSpPr>
            <p:spPr>
              <a:xfrm>
                <a:off x="6694520" y="1488879"/>
                <a:ext cx="303827" cy="1645484"/>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矩形 87"/>
              <p:cNvSpPr/>
              <p:nvPr/>
            </p:nvSpPr>
            <p:spPr>
              <a:xfrm>
                <a:off x="7298398" y="2035557"/>
                <a:ext cx="313033" cy="1077418"/>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9" name="矩形 88"/>
              <p:cNvSpPr/>
              <p:nvPr/>
            </p:nvSpPr>
            <p:spPr>
              <a:xfrm>
                <a:off x="7625465" y="1603846"/>
                <a:ext cx="294891" cy="151600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0" name="矩形 89"/>
              <p:cNvSpPr/>
              <p:nvPr/>
            </p:nvSpPr>
            <p:spPr>
              <a:xfrm>
                <a:off x="8222318" y="1706256"/>
                <a:ext cx="319325" cy="1415534"/>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1" name="矩形 90"/>
              <p:cNvSpPr/>
              <p:nvPr/>
            </p:nvSpPr>
            <p:spPr>
              <a:xfrm>
                <a:off x="8549009" y="1778329"/>
                <a:ext cx="290296" cy="134872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92" name="组合 14"/>
              <p:cNvGrpSpPr/>
              <p:nvPr/>
            </p:nvGrpSpPr>
            <p:grpSpPr bwMode="auto">
              <a:xfrm>
                <a:off x="4844043" y="876111"/>
                <a:ext cx="5427192" cy="2269086"/>
                <a:chOff x="2555563" y="1325089"/>
                <a:chExt cx="5427192" cy="2269086"/>
              </a:xfrm>
            </p:grpSpPr>
            <p:cxnSp>
              <p:nvCxnSpPr>
                <p:cNvPr id="137" name="直接箭头连接符 136"/>
                <p:cNvCxnSpPr/>
                <p:nvPr/>
              </p:nvCxnSpPr>
              <p:spPr>
                <a:xfrm>
                  <a:off x="2555563" y="3579893"/>
                  <a:ext cx="542719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8" name="直接箭头连接符 137"/>
                <p:cNvCxnSpPr/>
                <p:nvPr/>
              </p:nvCxnSpPr>
              <p:spPr>
                <a:xfrm flipH="1" flipV="1">
                  <a:off x="2555563" y="1325089"/>
                  <a:ext cx="0" cy="22690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93" name="组合 52"/>
              <p:cNvGrpSpPr/>
              <p:nvPr/>
            </p:nvGrpSpPr>
            <p:grpSpPr bwMode="auto">
              <a:xfrm>
                <a:off x="5447358" y="3084904"/>
                <a:ext cx="4316127" cy="46016"/>
                <a:chOff x="2798838" y="3506890"/>
                <a:chExt cx="4316127" cy="167452"/>
              </a:xfrm>
            </p:grpSpPr>
            <p:cxnSp>
              <p:nvCxnSpPr>
                <p:cNvPr id="121" name="直接连接符 120"/>
                <p:cNvCxnSpPr/>
                <p:nvPr/>
              </p:nvCxnSpPr>
              <p:spPr>
                <a:xfrm>
                  <a:off x="2798838"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311796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3427557"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3741916"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4043574"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35634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4651652"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497395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5274020"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527723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5572542"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5894841"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6194911"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6492596"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81489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114965" y="3506890"/>
                  <a:ext cx="0" cy="16745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94" name="直接连接符 93"/>
              <p:cNvCxnSpPr/>
              <p:nvPr/>
            </p:nvCxnSpPr>
            <p:spPr bwMode="auto">
              <a:xfrm rot="5400000">
                <a:off x="4867068" y="3106306"/>
                <a:ext cx="0" cy="460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5" name="文本框 65"/>
              <p:cNvSpPr txBox="1">
                <a:spLocks noChangeArrowheads="1"/>
              </p:cNvSpPr>
              <p:nvPr/>
            </p:nvSpPr>
            <p:spPr bwMode="auto">
              <a:xfrm>
                <a:off x="5382432"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1980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6" name="文本框 66"/>
              <p:cNvSpPr txBox="1">
                <a:spLocks noChangeArrowheads="1"/>
              </p:cNvSpPr>
              <p:nvPr/>
            </p:nvSpPr>
            <p:spPr bwMode="auto">
              <a:xfrm>
                <a:off x="6389366"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1990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7" name="文本框 67"/>
              <p:cNvSpPr txBox="1">
                <a:spLocks noChangeArrowheads="1"/>
              </p:cNvSpPr>
              <p:nvPr/>
            </p:nvSpPr>
            <p:spPr bwMode="auto">
              <a:xfrm>
                <a:off x="7298595" y="3125950"/>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2000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8" name="文本框 68"/>
              <p:cNvSpPr txBox="1">
                <a:spLocks noChangeArrowheads="1"/>
              </p:cNvSpPr>
              <p:nvPr/>
            </p:nvSpPr>
            <p:spPr bwMode="auto">
              <a:xfrm>
                <a:off x="8232689"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2010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9" name="文本框 69"/>
              <p:cNvSpPr txBox="1">
                <a:spLocks noChangeArrowheads="1"/>
              </p:cNvSpPr>
              <p:nvPr/>
            </p:nvSpPr>
            <p:spPr bwMode="auto">
              <a:xfrm>
                <a:off x="4433391" y="2919800"/>
                <a:ext cx="3592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0" name="文本框 70"/>
              <p:cNvSpPr txBox="1">
                <a:spLocks noChangeArrowheads="1"/>
              </p:cNvSpPr>
              <p:nvPr/>
            </p:nvSpPr>
            <p:spPr bwMode="auto">
              <a:xfrm>
                <a:off x="4374321" y="2604472"/>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10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1" name="文本框 71"/>
              <p:cNvSpPr txBox="1">
                <a:spLocks noChangeArrowheads="1"/>
              </p:cNvSpPr>
              <p:nvPr/>
            </p:nvSpPr>
            <p:spPr bwMode="auto">
              <a:xfrm>
                <a:off x="4374321" y="2311621"/>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20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 name="文本框 72"/>
              <p:cNvSpPr txBox="1">
                <a:spLocks noChangeArrowheads="1"/>
              </p:cNvSpPr>
              <p:nvPr/>
            </p:nvSpPr>
            <p:spPr bwMode="auto">
              <a:xfrm>
                <a:off x="4374321" y="2007936"/>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30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3" name="文本框 73"/>
              <p:cNvSpPr txBox="1">
                <a:spLocks noChangeArrowheads="1"/>
              </p:cNvSpPr>
              <p:nvPr/>
            </p:nvSpPr>
            <p:spPr bwMode="auto">
              <a:xfrm>
                <a:off x="4381145" y="1706256"/>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40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4" name="文本框 74"/>
              <p:cNvSpPr txBox="1">
                <a:spLocks noChangeArrowheads="1"/>
              </p:cNvSpPr>
              <p:nvPr/>
            </p:nvSpPr>
            <p:spPr bwMode="auto">
              <a:xfrm>
                <a:off x="4381145" y="1406061"/>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50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5" name="文本框 75"/>
              <p:cNvSpPr txBox="1">
                <a:spLocks noChangeArrowheads="1"/>
              </p:cNvSpPr>
              <p:nvPr/>
            </p:nvSpPr>
            <p:spPr bwMode="auto">
              <a:xfrm>
                <a:off x="4381145" y="1080858"/>
                <a:ext cx="459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a:latin typeface="Times New Roman" panose="02020603050405020304" pitchFamily="18" charset="0"/>
                    <a:ea typeface="黑体" panose="02010609060101010101" pitchFamily="49" charset="-122"/>
                    <a:cs typeface="Times New Roman" panose="02020603050405020304" pitchFamily="18" charset="0"/>
                  </a:rPr>
                  <a:t>60</a:t>
                </a:r>
                <a:endParaRPr lang="zh-CN" altLang="en-US" sz="20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6" name="Text Box 74"/>
              <p:cNvSpPr txBox="1">
                <a:spLocks noChangeArrowheads="1"/>
              </p:cNvSpPr>
              <p:nvPr/>
            </p:nvSpPr>
            <p:spPr bwMode="auto">
              <a:xfrm>
                <a:off x="5362359" y="2171258"/>
                <a:ext cx="4928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21</a:t>
                </a:r>
              </a:p>
            </p:txBody>
          </p:sp>
          <p:sp>
            <p:nvSpPr>
              <p:cNvPr id="107" name="Text Box 74"/>
              <p:cNvSpPr txBox="1">
                <a:spLocks noChangeArrowheads="1"/>
              </p:cNvSpPr>
              <p:nvPr/>
            </p:nvSpPr>
            <p:spPr bwMode="auto">
              <a:xfrm>
                <a:off x="6276161" y="1971958"/>
                <a:ext cx="49283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27</a:t>
                </a:r>
              </a:p>
            </p:txBody>
          </p:sp>
          <p:sp>
            <p:nvSpPr>
              <p:cNvPr id="108" name="Text Box 74"/>
              <p:cNvSpPr txBox="1">
                <a:spLocks noChangeArrowheads="1"/>
              </p:cNvSpPr>
              <p:nvPr/>
            </p:nvSpPr>
            <p:spPr bwMode="auto">
              <a:xfrm>
                <a:off x="7227622" y="1709427"/>
                <a:ext cx="49283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35</a:t>
                </a:r>
              </a:p>
            </p:txBody>
          </p:sp>
          <p:sp>
            <p:nvSpPr>
              <p:cNvPr id="109" name="Text Box 75"/>
              <p:cNvSpPr txBox="1">
                <a:spLocks noChangeArrowheads="1"/>
              </p:cNvSpPr>
              <p:nvPr/>
            </p:nvSpPr>
            <p:spPr bwMode="auto">
              <a:xfrm>
                <a:off x="8163456" y="1415686"/>
                <a:ext cx="492836"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46</a:t>
                </a:r>
              </a:p>
            </p:txBody>
          </p:sp>
          <p:sp>
            <p:nvSpPr>
              <p:cNvPr id="110" name="Text Box 74"/>
              <p:cNvSpPr txBox="1">
                <a:spLocks noChangeArrowheads="1"/>
              </p:cNvSpPr>
              <p:nvPr/>
            </p:nvSpPr>
            <p:spPr bwMode="auto">
              <a:xfrm>
                <a:off x="5624346" y="988783"/>
                <a:ext cx="5641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58</a:t>
                </a:r>
              </a:p>
            </p:txBody>
          </p:sp>
          <p:sp>
            <p:nvSpPr>
              <p:cNvPr id="111" name="Text Box 74"/>
              <p:cNvSpPr txBox="1">
                <a:spLocks noChangeArrowheads="1"/>
              </p:cNvSpPr>
              <p:nvPr/>
            </p:nvSpPr>
            <p:spPr bwMode="auto">
              <a:xfrm>
                <a:off x="6534915" y="1143743"/>
                <a:ext cx="56412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54</a:t>
                </a:r>
              </a:p>
            </p:txBody>
          </p:sp>
          <p:sp>
            <p:nvSpPr>
              <p:cNvPr id="112" name="Text Box 72"/>
              <p:cNvSpPr txBox="1">
                <a:spLocks noChangeArrowheads="1"/>
              </p:cNvSpPr>
              <p:nvPr/>
            </p:nvSpPr>
            <p:spPr bwMode="auto">
              <a:xfrm>
                <a:off x="7482757" y="1303222"/>
                <a:ext cx="5641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49</a:t>
                </a:r>
              </a:p>
            </p:txBody>
          </p:sp>
          <p:sp>
            <p:nvSpPr>
              <p:cNvPr id="113" name="Text Box 73"/>
              <p:cNvSpPr txBox="1">
                <a:spLocks noChangeArrowheads="1"/>
              </p:cNvSpPr>
              <p:nvPr/>
            </p:nvSpPr>
            <p:spPr bwMode="auto">
              <a:xfrm>
                <a:off x="8418945" y="1541126"/>
                <a:ext cx="564125"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43</a:t>
                </a:r>
              </a:p>
            </p:txBody>
          </p:sp>
          <p:sp>
            <p:nvSpPr>
              <p:cNvPr id="114" name="文本框 84"/>
              <p:cNvSpPr txBox="1">
                <a:spLocks noChangeArrowheads="1"/>
              </p:cNvSpPr>
              <p:nvPr/>
            </p:nvSpPr>
            <p:spPr bwMode="auto">
              <a:xfrm>
                <a:off x="9824130" y="3138606"/>
                <a:ext cx="720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年份</a:t>
                </a:r>
              </a:p>
            </p:txBody>
          </p:sp>
          <p:sp>
            <p:nvSpPr>
              <p:cNvPr id="115" name="文本框 85"/>
              <p:cNvSpPr txBox="1">
                <a:spLocks noChangeArrowheads="1"/>
              </p:cNvSpPr>
              <p:nvPr/>
            </p:nvSpPr>
            <p:spPr bwMode="auto">
              <a:xfrm>
                <a:off x="4169281" y="465136"/>
                <a:ext cx="13409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人数</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万人</a:t>
                </a:r>
              </a:p>
            </p:txBody>
          </p:sp>
          <p:sp>
            <p:nvSpPr>
              <p:cNvPr id="116" name="矩形 115"/>
              <p:cNvSpPr/>
              <p:nvPr/>
            </p:nvSpPr>
            <p:spPr>
              <a:xfrm>
                <a:off x="9142370" y="1443910"/>
                <a:ext cx="319325" cy="1677879"/>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7" name="矩形 116"/>
              <p:cNvSpPr/>
              <p:nvPr/>
            </p:nvSpPr>
            <p:spPr>
              <a:xfrm>
                <a:off x="9469060" y="1932915"/>
                <a:ext cx="290296" cy="1194141"/>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18" name="Text Box 75"/>
              <p:cNvSpPr txBox="1">
                <a:spLocks noChangeArrowheads="1"/>
              </p:cNvSpPr>
              <p:nvPr/>
            </p:nvSpPr>
            <p:spPr bwMode="auto">
              <a:xfrm>
                <a:off x="9083507" y="1102086"/>
                <a:ext cx="492836"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55</a:t>
                </a:r>
              </a:p>
            </p:txBody>
          </p:sp>
          <p:sp>
            <p:nvSpPr>
              <p:cNvPr id="119" name="Text Box 73"/>
              <p:cNvSpPr txBox="1">
                <a:spLocks noChangeArrowheads="1"/>
              </p:cNvSpPr>
              <p:nvPr/>
            </p:nvSpPr>
            <p:spPr bwMode="auto">
              <a:xfrm>
                <a:off x="9338997" y="1603846"/>
                <a:ext cx="564125" cy="34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38</a:t>
                </a:r>
              </a:p>
            </p:txBody>
          </p:sp>
          <p:sp>
            <p:nvSpPr>
              <p:cNvPr id="120" name="文本框 68"/>
              <p:cNvSpPr txBox="1">
                <a:spLocks noChangeArrowheads="1"/>
              </p:cNvSpPr>
              <p:nvPr/>
            </p:nvSpPr>
            <p:spPr bwMode="auto">
              <a:xfrm>
                <a:off x="9185410" y="3138606"/>
                <a:ext cx="720080" cy="348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2020</a:t>
                </a:r>
                <a:endParaRPr lang="zh-CN" altLang="en-US" sz="2000" b="1" dirty="0">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66" name="组合 65"/>
            <p:cNvGrpSpPr/>
            <p:nvPr/>
          </p:nvGrpSpPr>
          <p:grpSpPr>
            <a:xfrm>
              <a:off x="1453778" y="2209085"/>
              <a:ext cx="59511" cy="1768450"/>
              <a:chOff x="-612576" y="2209085"/>
              <a:chExt cx="59511" cy="1768450"/>
            </a:xfrm>
          </p:grpSpPr>
          <p:cxnSp>
            <p:nvCxnSpPr>
              <p:cNvPr id="67" name="直接连接符 66"/>
              <p:cNvCxnSpPr/>
              <p:nvPr/>
            </p:nvCxnSpPr>
            <p:spPr>
              <a:xfrm>
                <a:off x="-612576" y="220908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612576" y="256277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612576" y="291646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12576" y="327015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12576" y="362384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612576" y="3977535"/>
                <a:ext cx="59511"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sp>
        <p:nvSpPr>
          <p:cNvPr id="60" name="文本框 59"/>
          <p:cNvSpPr txBox="1"/>
          <p:nvPr/>
        </p:nvSpPr>
        <p:spPr>
          <a:xfrm>
            <a:off x="2987824" y="1203598"/>
            <a:ext cx="3878776"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某地区城乡人口统计图</a:t>
            </a:r>
          </a:p>
        </p:txBody>
      </p:sp>
      <p:grpSp>
        <p:nvGrpSpPr>
          <p:cNvPr id="65" name="组合 64"/>
          <p:cNvGrpSpPr/>
          <p:nvPr/>
        </p:nvGrpSpPr>
        <p:grpSpPr>
          <a:xfrm>
            <a:off x="7380312" y="1779662"/>
            <a:ext cx="1617778" cy="1189897"/>
            <a:chOff x="6732240" y="1451016"/>
            <a:chExt cx="1617778" cy="1189897"/>
          </a:xfrm>
        </p:grpSpPr>
        <p:sp>
          <p:nvSpPr>
            <p:cNvPr id="61" name="文本框 60"/>
            <p:cNvSpPr txBox="1"/>
            <p:nvPr/>
          </p:nvSpPr>
          <p:spPr>
            <a:xfrm>
              <a:off x="7341916" y="1451016"/>
              <a:ext cx="1008102"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城镇</a:t>
              </a:r>
            </a:p>
          </p:txBody>
        </p:sp>
        <p:sp>
          <p:nvSpPr>
            <p:cNvPr id="62" name="文本框 61"/>
            <p:cNvSpPr txBox="1"/>
            <p:nvPr/>
          </p:nvSpPr>
          <p:spPr>
            <a:xfrm>
              <a:off x="7341916" y="2048700"/>
              <a:ext cx="1008102"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乡村</a:t>
              </a:r>
            </a:p>
          </p:txBody>
        </p:sp>
        <p:sp>
          <p:nvSpPr>
            <p:cNvPr id="63" name="矩形 62"/>
            <p:cNvSpPr/>
            <p:nvPr/>
          </p:nvSpPr>
          <p:spPr>
            <a:xfrm>
              <a:off x="6732240" y="1635646"/>
              <a:ext cx="576058" cy="288029"/>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732240" y="2226233"/>
              <a:ext cx="576058" cy="288029"/>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683568" y="627534"/>
            <a:ext cx="6840760" cy="592213"/>
          </a:xfrm>
          <a:prstGeom prst="rect">
            <a:avLst/>
          </a:prstGeom>
          <a:noFill/>
        </p:spPr>
        <p:txBody>
          <a:bodyPr wrap="square" rtlCol="0">
            <a:spAutoFit/>
          </a:bodyPr>
          <a:lstStyle/>
          <a:p>
            <a:pPr algn="just">
              <a:lnSpc>
                <a:spcPct val="130000"/>
              </a:lnSpc>
            </a:pP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a:t>
            </a: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哪一年城镇人口数最多？哪一年最少？</a:t>
            </a:r>
          </a:p>
        </p:txBody>
      </p:sp>
      <p:sp>
        <p:nvSpPr>
          <p:cNvPr id="73" name="文本框 72"/>
          <p:cNvSpPr txBox="1"/>
          <p:nvPr/>
        </p:nvSpPr>
        <p:spPr>
          <a:xfrm>
            <a:off x="683568" y="627534"/>
            <a:ext cx="6840760" cy="592213"/>
          </a:xfrm>
          <a:prstGeom prst="rect">
            <a:avLst/>
          </a:prstGeom>
          <a:noFill/>
        </p:spPr>
        <p:txBody>
          <a:bodyPr wrap="square" rtlCol="0">
            <a:spAutoFit/>
          </a:bodyPr>
          <a:lstStyle/>
          <a:p>
            <a:pPr algn="just">
              <a:lnSpc>
                <a:spcPct val="130000"/>
              </a:lnSpc>
            </a:pP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2</a:t>
            </a: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哪一年乡村人口数最多？哪一年最少？</a:t>
            </a:r>
          </a:p>
        </p:txBody>
      </p:sp>
      <p:sp>
        <p:nvSpPr>
          <p:cNvPr id="74" name="文本框 73"/>
          <p:cNvSpPr txBox="1"/>
          <p:nvPr/>
        </p:nvSpPr>
        <p:spPr>
          <a:xfrm>
            <a:off x="683568" y="627534"/>
            <a:ext cx="7959281" cy="592213"/>
          </a:xfrm>
          <a:prstGeom prst="rect">
            <a:avLst/>
          </a:prstGeom>
          <a:noFill/>
        </p:spPr>
        <p:txBody>
          <a:bodyPr wrap="square" rtlCol="0">
            <a:spAutoFit/>
          </a:bodyPr>
          <a:lstStyle/>
          <a:p>
            <a:pPr algn="just">
              <a:lnSpc>
                <a:spcPct val="130000"/>
              </a:lnSpc>
            </a:pP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3</a:t>
            </a: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哪一年城乡人口相差的数量最大？哪一年最小？</a:t>
            </a:r>
          </a:p>
        </p:txBody>
      </p:sp>
      <p:sp>
        <p:nvSpPr>
          <p:cNvPr id="76" name="文本框 75"/>
          <p:cNvSpPr txBox="1"/>
          <p:nvPr/>
        </p:nvSpPr>
        <p:spPr>
          <a:xfrm>
            <a:off x="683568" y="627534"/>
            <a:ext cx="6840760" cy="592213"/>
          </a:xfrm>
          <a:prstGeom prst="rect">
            <a:avLst/>
          </a:prstGeom>
          <a:noFill/>
        </p:spPr>
        <p:txBody>
          <a:bodyPr wrap="square" rtlCol="0">
            <a:spAutoFit/>
          </a:bodyPr>
          <a:lstStyle/>
          <a:p>
            <a:pPr algn="just">
              <a:lnSpc>
                <a:spcPct val="130000"/>
              </a:lnSpc>
            </a:pP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4</a:t>
            </a:r>
            <a:r>
              <a:rPr lang="en-US" altLang="zh-CN"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你还能得到哪些信息？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hidden"/>
                                      </p:to>
                                    </p:set>
                                  </p:childTnLst>
                                </p:cTn>
                              </p:par>
                              <p:par>
                                <p:cTn id="12" presetID="22" presetClass="entr" presetSubtype="8" fill="hold" grpId="0" nodeType="withEffect">
                                  <p:stCondLst>
                                    <p:cond delay="0"/>
                                  </p:stCondLst>
                                  <p:childTnLst>
                                    <p:set>
                                      <p:cBhvr>
                                        <p:cTn id="13" dur="1" fill="hold">
                                          <p:stCondLst>
                                            <p:cond delay="0"/>
                                          </p:stCondLst>
                                        </p:cTn>
                                        <p:tgtEl>
                                          <p:spTgt spid="73"/>
                                        </p:tgtEl>
                                        <p:attrNameLst>
                                          <p:attrName>style.visibility</p:attrName>
                                        </p:attrNameLst>
                                      </p:cBhvr>
                                      <p:to>
                                        <p:strVal val="visible"/>
                                      </p:to>
                                    </p:set>
                                    <p:animEffect transition="in" filter="wipe(left)">
                                      <p:cBhvr>
                                        <p:cTn id="14" dur="500"/>
                                        <p:tgtEl>
                                          <p:spTgt spid="7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3"/>
                                        </p:tgtEl>
                                        <p:attrNameLst>
                                          <p:attrName>style.visibility</p:attrName>
                                        </p:attrNameLst>
                                      </p:cBhvr>
                                      <p:to>
                                        <p:strVal val="hidden"/>
                                      </p:to>
                                    </p:set>
                                  </p:childTnLst>
                                </p:cTn>
                              </p:par>
                              <p:par>
                                <p:cTn id="19" presetID="22" presetClass="entr" presetSubtype="8" fill="hold" grpId="0" nodeType="with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wipe(left)">
                                      <p:cBhvr>
                                        <p:cTn id="21" dur="500"/>
                                        <p:tgtEl>
                                          <p:spTgt spid="7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74"/>
                                        </p:tgtEl>
                                        <p:attrNameLst>
                                          <p:attrName>style.visibility</p:attrName>
                                        </p:attrNameLst>
                                      </p:cBhvr>
                                      <p:to>
                                        <p:strVal val="hidden"/>
                                      </p:to>
                                    </p:set>
                                  </p:childTnLst>
                                </p:cTn>
                              </p:par>
                              <p:par>
                                <p:cTn id="26" presetID="22" presetClass="entr" presetSubtype="8" fill="hold" grpId="0"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73" grpId="0"/>
      <p:bldP spid="73" grpId="1"/>
      <p:bldP spid="74" grpId="0"/>
      <p:bldP spid="74" grpId="1"/>
      <p:bldP spid="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91732" y="457414"/>
            <a:ext cx="8187964" cy="4423426"/>
            <a:chOff x="891732" y="457414"/>
            <a:chExt cx="8187964" cy="4423426"/>
          </a:xfrm>
        </p:grpSpPr>
        <p:pic>
          <p:nvPicPr>
            <p:cNvPr id="3" name="图片 2"/>
            <p:cNvPicPr>
              <a:picLocks noChangeAspect="1"/>
            </p:cNvPicPr>
            <p:nvPr/>
          </p:nvPicPr>
          <p:blipFill>
            <a:blip r:embed="rId4">
              <a:clrChange>
                <a:clrFrom>
                  <a:srgbClr val="FFFFFF"/>
                </a:clrFrom>
                <a:clrTo>
                  <a:srgbClr val="FFFFFF">
                    <a:alpha val="0"/>
                  </a:srgbClr>
                </a:clrTo>
              </a:clrChange>
            </a:blip>
            <a:stretch>
              <a:fillRect/>
            </a:stretch>
          </p:blipFill>
          <p:spPr>
            <a:xfrm>
              <a:off x="891732" y="457414"/>
              <a:ext cx="6193753" cy="4423426"/>
            </a:xfrm>
            <a:prstGeom prst="rect">
              <a:avLst/>
            </a:prstGeom>
          </p:spPr>
        </p:pic>
        <p:grpSp>
          <p:nvGrpSpPr>
            <p:cNvPr id="69" name="组合 68"/>
            <p:cNvGrpSpPr/>
            <p:nvPr/>
          </p:nvGrpSpPr>
          <p:grpSpPr>
            <a:xfrm>
              <a:off x="1714310" y="627534"/>
              <a:ext cx="7365386" cy="3777078"/>
              <a:chOff x="2290372" y="686273"/>
              <a:chExt cx="7365386" cy="3777078"/>
            </a:xfrm>
          </p:grpSpPr>
          <p:sp>
            <p:nvSpPr>
              <p:cNvPr id="4" name="矩形 3"/>
              <p:cNvSpPr/>
              <p:nvPr/>
            </p:nvSpPr>
            <p:spPr bwMode="auto">
              <a:xfrm rot="16200000" flipV="1">
                <a:off x="2842998" y="3592645"/>
                <a:ext cx="234446" cy="1339697"/>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 name="矩形 4"/>
              <p:cNvSpPr/>
              <p:nvPr/>
            </p:nvSpPr>
            <p:spPr bwMode="auto">
              <a:xfrm rot="16200000" flipV="1">
                <a:off x="3979062" y="2232473"/>
                <a:ext cx="228558" cy="3605937"/>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 name="矩形 5"/>
              <p:cNvSpPr/>
              <p:nvPr/>
            </p:nvSpPr>
            <p:spPr bwMode="auto">
              <a:xfrm rot="16200000" flipV="1">
                <a:off x="2982126" y="2762432"/>
                <a:ext cx="235484" cy="1618992"/>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6"/>
              <p:cNvSpPr/>
              <p:nvPr/>
            </p:nvSpPr>
            <p:spPr bwMode="auto">
              <a:xfrm rot="16200000" flipV="1">
                <a:off x="3833938" y="1674716"/>
                <a:ext cx="230844" cy="3317975"/>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Text Box 74"/>
              <p:cNvSpPr txBox="1">
                <a:spLocks noChangeArrowheads="1"/>
              </p:cNvSpPr>
              <p:nvPr/>
            </p:nvSpPr>
            <p:spPr bwMode="auto">
              <a:xfrm rot="10800000" flipV="1">
                <a:off x="3587876" y="4067602"/>
                <a:ext cx="623812"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21</a:t>
                </a:r>
              </a:p>
            </p:txBody>
          </p:sp>
          <p:sp>
            <p:nvSpPr>
              <p:cNvPr id="27" name="Text Box 74"/>
              <p:cNvSpPr txBox="1">
                <a:spLocks noChangeArrowheads="1"/>
              </p:cNvSpPr>
              <p:nvPr/>
            </p:nvSpPr>
            <p:spPr bwMode="auto">
              <a:xfrm rot="10800000" flipV="1">
                <a:off x="3989749" y="3352271"/>
                <a:ext cx="62380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27</a:t>
                </a:r>
              </a:p>
            </p:txBody>
          </p:sp>
          <p:sp>
            <p:nvSpPr>
              <p:cNvPr id="30" name="Text Box 74"/>
              <p:cNvSpPr txBox="1">
                <a:spLocks noChangeArrowheads="1"/>
              </p:cNvSpPr>
              <p:nvPr/>
            </p:nvSpPr>
            <p:spPr bwMode="auto">
              <a:xfrm rot="10800000" flipV="1">
                <a:off x="5944332" y="3834613"/>
                <a:ext cx="714046"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a:latin typeface="Times New Roman" panose="02020603050405020304" pitchFamily="18" charset="0"/>
                    <a:cs typeface="Times New Roman" panose="02020603050405020304" pitchFamily="18" charset="0"/>
                  </a:rPr>
                  <a:t>58</a:t>
                </a:r>
              </a:p>
            </p:txBody>
          </p:sp>
          <p:sp>
            <p:nvSpPr>
              <p:cNvPr id="31" name="Text Box 74"/>
              <p:cNvSpPr txBox="1">
                <a:spLocks noChangeArrowheads="1"/>
              </p:cNvSpPr>
              <p:nvPr/>
            </p:nvSpPr>
            <p:spPr bwMode="auto">
              <a:xfrm rot="10800000" flipV="1">
                <a:off x="5631868" y="3121812"/>
                <a:ext cx="714044"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54</a:t>
                </a:r>
              </a:p>
            </p:txBody>
          </p:sp>
          <p:grpSp>
            <p:nvGrpSpPr>
              <p:cNvPr id="62" name="组合 61"/>
              <p:cNvGrpSpPr/>
              <p:nvPr/>
            </p:nvGrpSpPr>
            <p:grpSpPr>
              <a:xfrm>
                <a:off x="7596326" y="1600757"/>
                <a:ext cx="1617778" cy="1189897"/>
                <a:chOff x="7596326" y="1600757"/>
                <a:chExt cx="1617778" cy="1189897"/>
              </a:xfrm>
            </p:grpSpPr>
            <p:sp>
              <p:nvSpPr>
                <p:cNvPr id="63" name="文本框 62"/>
                <p:cNvSpPr txBox="1"/>
                <p:nvPr/>
              </p:nvSpPr>
              <p:spPr>
                <a:xfrm>
                  <a:off x="8206002" y="1600757"/>
                  <a:ext cx="1008102"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城镇</a:t>
                  </a:r>
                </a:p>
              </p:txBody>
            </p:sp>
            <p:sp>
              <p:nvSpPr>
                <p:cNvPr id="64" name="文本框 63"/>
                <p:cNvSpPr txBox="1"/>
                <p:nvPr/>
              </p:nvSpPr>
              <p:spPr>
                <a:xfrm>
                  <a:off x="8206002" y="2198441"/>
                  <a:ext cx="1008102"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乡村</a:t>
                  </a:r>
                </a:p>
              </p:txBody>
            </p:sp>
            <p:sp>
              <p:nvSpPr>
                <p:cNvPr id="65" name="矩形 64"/>
                <p:cNvSpPr/>
                <p:nvPr/>
              </p:nvSpPr>
              <p:spPr>
                <a:xfrm>
                  <a:off x="7596326" y="1785387"/>
                  <a:ext cx="576058" cy="288029"/>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7596326" y="2375974"/>
                  <a:ext cx="576058" cy="288029"/>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文本框 66"/>
              <p:cNvSpPr txBox="1"/>
              <p:nvPr/>
            </p:nvSpPr>
            <p:spPr>
              <a:xfrm>
                <a:off x="5796134" y="686273"/>
                <a:ext cx="3859624"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某地区城乡人口统计图</a:t>
                </a:r>
              </a:p>
            </p:txBody>
          </p:sp>
        </p:grpSp>
      </p:grpSp>
      <p:sp>
        <p:nvSpPr>
          <p:cNvPr id="2" name="文本框 1"/>
          <p:cNvSpPr txBox="1"/>
          <p:nvPr/>
        </p:nvSpPr>
        <p:spPr>
          <a:xfrm>
            <a:off x="1725284" y="267494"/>
            <a:ext cx="3427541"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复式条形统计图</a:t>
            </a:r>
          </a:p>
        </p:txBody>
      </p:sp>
      <p:sp>
        <p:nvSpPr>
          <p:cNvPr id="8" name="矩形 7"/>
          <p:cNvSpPr/>
          <p:nvPr/>
        </p:nvSpPr>
        <p:spPr bwMode="auto">
          <a:xfrm rot="16200000" flipV="1">
            <a:off x="2683336" y="1742018"/>
            <a:ext cx="228558" cy="2172519"/>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9" name="矩形 8"/>
          <p:cNvSpPr/>
          <p:nvPr/>
        </p:nvSpPr>
        <p:spPr bwMode="auto">
          <a:xfrm rot="16200000" flipV="1">
            <a:off x="3110378" y="1088588"/>
            <a:ext cx="223393" cy="302143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bwMode="auto">
          <a:xfrm rot="16200000" flipV="1">
            <a:off x="2977254" y="728635"/>
            <a:ext cx="238205" cy="2770003"/>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10"/>
          <p:cNvSpPr/>
          <p:nvPr/>
        </p:nvSpPr>
        <p:spPr bwMode="auto">
          <a:xfrm rot="16200000" flipV="1">
            <a:off x="2912288" y="565654"/>
            <a:ext cx="224995" cy="2626861"/>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8" name="Text Box 74"/>
          <p:cNvSpPr txBox="1">
            <a:spLocks noChangeArrowheads="1"/>
          </p:cNvSpPr>
          <p:nvPr/>
        </p:nvSpPr>
        <p:spPr bwMode="auto">
          <a:xfrm rot="10800000" flipV="1">
            <a:off x="3941620" y="2638702"/>
            <a:ext cx="62380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35</a:t>
            </a:r>
          </a:p>
        </p:txBody>
      </p:sp>
      <p:sp>
        <p:nvSpPr>
          <p:cNvPr id="29" name="Text Box 75"/>
          <p:cNvSpPr txBox="1">
            <a:spLocks noChangeArrowheads="1"/>
          </p:cNvSpPr>
          <p:nvPr/>
        </p:nvSpPr>
        <p:spPr bwMode="auto">
          <a:xfrm rot="10800000" flipV="1">
            <a:off x="4463847" y="1894877"/>
            <a:ext cx="623812"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46</a:t>
            </a:r>
          </a:p>
        </p:txBody>
      </p:sp>
      <p:sp>
        <p:nvSpPr>
          <p:cNvPr id="32" name="Text Box 72"/>
          <p:cNvSpPr txBox="1">
            <a:spLocks noChangeArrowheads="1"/>
          </p:cNvSpPr>
          <p:nvPr/>
        </p:nvSpPr>
        <p:spPr bwMode="auto">
          <a:xfrm rot="10800000" flipV="1">
            <a:off x="4732794" y="2411077"/>
            <a:ext cx="714046"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49</a:t>
            </a:r>
          </a:p>
        </p:txBody>
      </p:sp>
      <p:sp>
        <p:nvSpPr>
          <p:cNvPr id="33" name="Text Box 73"/>
          <p:cNvSpPr txBox="1">
            <a:spLocks noChangeArrowheads="1"/>
          </p:cNvSpPr>
          <p:nvPr/>
        </p:nvSpPr>
        <p:spPr bwMode="auto">
          <a:xfrm rot="10800000" flipV="1">
            <a:off x="4348329" y="1639433"/>
            <a:ext cx="714046"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43</a:t>
            </a:r>
          </a:p>
        </p:txBody>
      </p:sp>
      <p:sp>
        <p:nvSpPr>
          <p:cNvPr id="68" name="文本框 67"/>
          <p:cNvSpPr txBox="1"/>
          <p:nvPr/>
        </p:nvSpPr>
        <p:spPr>
          <a:xfrm>
            <a:off x="1725284" y="195486"/>
            <a:ext cx="3712071" cy="668645"/>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请你将它补充完整。</a:t>
            </a:r>
          </a:p>
        </p:txBody>
      </p:sp>
      <p:sp>
        <p:nvSpPr>
          <p:cNvPr id="70" name="文本框 17"/>
          <p:cNvSpPr txBox="1">
            <a:spLocks noChangeArrowheads="1"/>
          </p:cNvSpPr>
          <p:nvPr>
            <p:custDataLst>
              <p:tags r:id="rId1"/>
            </p:custDataLst>
          </p:nvPr>
        </p:nvSpPr>
        <p:spPr bwMode="auto">
          <a:xfrm>
            <a:off x="1653823" y="-61149"/>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sp>
        <p:nvSpPr>
          <p:cNvPr id="78" name="矩形 77"/>
          <p:cNvSpPr/>
          <p:nvPr/>
        </p:nvSpPr>
        <p:spPr bwMode="auto">
          <a:xfrm rot="16200000" flipV="1">
            <a:off x="3286916" y="-264409"/>
            <a:ext cx="238205" cy="3389327"/>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9" name="矩形 78"/>
          <p:cNvSpPr/>
          <p:nvPr/>
        </p:nvSpPr>
        <p:spPr bwMode="auto">
          <a:xfrm rot="16200000" flipV="1">
            <a:off x="2743365" y="35956"/>
            <a:ext cx="224995" cy="2289014"/>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0" name="Text Box 75"/>
          <p:cNvSpPr txBox="1">
            <a:spLocks noChangeArrowheads="1"/>
          </p:cNvSpPr>
          <p:nvPr/>
        </p:nvSpPr>
        <p:spPr bwMode="auto">
          <a:xfrm rot="10800000" flipV="1">
            <a:off x="5081162" y="1243018"/>
            <a:ext cx="623812"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55</a:t>
            </a:r>
          </a:p>
        </p:txBody>
      </p:sp>
      <p:sp>
        <p:nvSpPr>
          <p:cNvPr id="81" name="Text Box 73"/>
          <p:cNvSpPr txBox="1">
            <a:spLocks noChangeArrowheads="1"/>
          </p:cNvSpPr>
          <p:nvPr/>
        </p:nvSpPr>
        <p:spPr bwMode="auto">
          <a:xfrm rot="10800000" flipV="1">
            <a:off x="4245564" y="915566"/>
            <a:ext cx="714046"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50000"/>
              </a:spcBef>
              <a:buFont typeface="Arial" panose="020B0604020202020204" pitchFamily="34" charset="0"/>
              <a:buNone/>
            </a:pPr>
            <a:r>
              <a:rPr lang="en-US" altLang="zh-CN" b="1" dirty="0">
                <a:latin typeface="Times New Roman" panose="02020603050405020304" pitchFamily="18" charset="0"/>
                <a:cs typeface="Times New Roman" panose="02020603050405020304" pitchFamily="18" charset="0"/>
              </a:rPr>
              <a:t>38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500"/>
                                        <p:tgtEl>
                                          <p:spTgt spid="3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wipe(left)">
                                      <p:cBhvr>
                                        <p:cTn id="48" dur="500"/>
                                        <p:tgtEl>
                                          <p:spTgt spid="78"/>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left)">
                                      <p:cBhvr>
                                        <p:cTn id="52" dur="500"/>
                                        <p:tgtEl>
                                          <p:spTgt spid="8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500"/>
                                        <p:tgtEl>
                                          <p:spTgt spid="79"/>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additive="base">
                                        <p:cTn id="66" dur="500" fill="hold"/>
                                        <p:tgtEl>
                                          <p:spTgt spid="2"/>
                                        </p:tgtEl>
                                        <p:attrNameLst>
                                          <p:attrName>ppt_x</p:attrName>
                                        </p:attrNameLst>
                                      </p:cBhvr>
                                      <p:tavLst>
                                        <p:tav tm="0">
                                          <p:val>
                                            <p:strVal val="#ppt_x"/>
                                          </p:val>
                                        </p:tav>
                                        <p:tav tm="100000">
                                          <p:val>
                                            <p:strVal val="#ppt_x"/>
                                          </p:val>
                                        </p:tav>
                                      </p:tavLst>
                                    </p:anim>
                                    <p:anim calcmode="lin" valueType="num">
                                      <p:cBhvr additive="base">
                                        <p:cTn id="67" dur="500" fill="hold"/>
                                        <p:tgtEl>
                                          <p:spTgt spid="2"/>
                                        </p:tgtEl>
                                        <p:attrNameLst>
                                          <p:attrName>ppt_y</p:attrName>
                                        </p:attrNameLst>
                                      </p:cBhvr>
                                      <p:tavLst>
                                        <p:tav tm="0">
                                          <p:val>
                                            <p:strVal val="1+#ppt_h/2"/>
                                          </p:val>
                                        </p:tav>
                                        <p:tav tm="100000">
                                          <p:val>
                                            <p:strVal val="#ppt_y"/>
                                          </p:val>
                                        </p:tav>
                                      </p:tavLst>
                                    </p:anim>
                                  </p:childTnLst>
                                </p:cTn>
                              </p:par>
                              <p:par>
                                <p:cTn id="68" presetID="1" presetClass="exit" presetSubtype="0" fill="hold" grpId="1" nodeType="withEffect">
                                  <p:stCondLst>
                                    <p:cond delay="0"/>
                                  </p:stCondLst>
                                  <p:childTnLst>
                                    <p:set>
                                      <p:cBhvr>
                                        <p:cTn id="69" dur="1" fill="hold">
                                          <p:stCondLst>
                                            <p:cond delay="0"/>
                                          </p:stCondLst>
                                        </p:cTn>
                                        <p:tgtEl>
                                          <p:spTgt spid="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animBg="1"/>
      <p:bldP spid="10" grpId="0" animBg="1"/>
      <p:bldP spid="11" grpId="0" animBg="1"/>
      <p:bldP spid="28" grpId="0"/>
      <p:bldP spid="29" grpId="0"/>
      <p:bldP spid="32" grpId="0"/>
      <p:bldP spid="33" grpId="0"/>
      <p:bldP spid="68" grpId="0"/>
      <p:bldP spid="68" grpId="1"/>
      <p:bldP spid="78" grpId="0" animBg="1"/>
      <p:bldP spid="79" grpId="0" animBg="1"/>
      <p:bldP spid="80" grpId="0"/>
      <p:bldP spid="8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11560" y="843558"/>
            <a:ext cx="4009836" cy="2575335"/>
            <a:chOff x="611560" y="843558"/>
            <a:chExt cx="4009836" cy="25753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611560" y="1491630"/>
              <a:ext cx="4009836" cy="1927263"/>
            </a:xfrm>
            <a:prstGeom prst="rect">
              <a:avLst/>
            </a:prstGeom>
          </p:spPr>
        </p:pic>
        <p:sp>
          <p:nvSpPr>
            <p:cNvPr id="4" name="文本框 3"/>
            <p:cNvSpPr txBox="1"/>
            <p:nvPr/>
          </p:nvSpPr>
          <p:spPr>
            <a:xfrm>
              <a:off x="827584" y="843558"/>
              <a:ext cx="3427541" cy="504055"/>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pPr algn="ctr"/>
              <a:r>
                <a:rPr lang="zh-CN" altLang="en-US" sz="2400" dirty="0">
                  <a:sym typeface="+mn-lt"/>
                </a:rPr>
                <a:t>纵向复式条形统计图</a:t>
              </a:r>
            </a:p>
          </p:txBody>
        </p:sp>
      </p:grpSp>
      <p:grpSp>
        <p:nvGrpSpPr>
          <p:cNvPr id="7" name="组合 6"/>
          <p:cNvGrpSpPr/>
          <p:nvPr/>
        </p:nvGrpSpPr>
        <p:grpSpPr>
          <a:xfrm>
            <a:off x="5041534" y="843558"/>
            <a:ext cx="3815682" cy="2621178"/>
            <a:chOff x="5041534" y="843558"/>
            <a:chExt cx="3815682" cy="2621178"/>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041534" y="1311666"/>
              <a:ext cx="3815682" cy="2153070"/>
            </a:xfrm>
            <a:prstGeom prst="rect">
              <a:avLst/>
            </a:prstGeom>
          </p:spPr>
        </p:pic>
        <p:sp>
          <p:nvSpPr>
            <p:cNvPr id="5" name="文本框 4"/>
            <p:cNvSpPr txBox="1"/>
            <p:nvPr/>
          </p:nvSpPr>
          <p:spPr>
            <a:xfrm>
              <a:off x="5220072" y="843558"/>
              <a:ext cx="3427541" cy="504055"/>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pPr algn="ctr"/>
              <a:r>
                <a:rPr lang="zh-CN" altLang="en-US" sz="2400" dirty="0">
                  <a:sym typeface="+mn-lt"/>
                </a:rPr>
                <a:t>横向复式条形统计图</a:t>
              </a:r>
            </a:p>
          </p:txBody>
        </p:sp>
      </p:grpSp>
      <p:sp>
        <p:nvSpPr>
          <p:cNvPr id="8" name="文本框 7"/>
          <p:cNvSpPr txBox="1"/>
          <p:nvPr/>
        </p:nvSpPr>
        <p:spPr>
          <a:xfrm>
            <a:off x="1043608" y="3507854"/>
            <a:ext cx="7128792" cy="1152367"/>
          </a:xfrm>
          <a:prstGeom prst="rect">
            <a:avLst/>
          </a:prstGeom>
          <a:noFill/>
        </p:spPr>
        <p:txBody>
          <a:bodyPr wrap="square" rtlCol="0">
            <a:spAutoFit/>
          </a:bodyPr>
          <a:lstStyle/>
          <a:p>
            <a:pPr>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横向复式条形统计图和纵向复式条形统计图只是形式上的不同，在其他方面是相同的。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719572" y="699542"/>
            <a:ext cx="7704856"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0000FF"/>
                </a:solidFill>
                <a:latin typeface="黑体" panose="02010609060101010101" pitchFamily="49" charset="-122"/>
                <a:ea typeface="黑体" panose="02010609060101010101" pitchFamily="49" charset="-122"/>
              </a:rPr>
              <a:t>在生活中</a:t>
            </a:r>
            <a:r>
              <a:rPr lang="en-US" altLang="zh-CN" sz="2800" b="1" dirty="0">
                <a:solidFill>
                  <a:srgbClr val="0000FF"/>
                </a:solidFill>
                <a:latin typeface="黑体" panose="02010609060101010101" pitchFamily="49" charset="-122"/>
                <a:ea typeface="黑体" panose="02010609060101010101" pitchFamily="49" charset="-122"/>
              </a:rPr>
              <a:t>,</a:t>
            </a:r>
            <a:r>
              <a:rPr lang="zh-CN" altLang="en-US" sz="2800" b="1" dirty="0">
                <a:solidFill>
                  <a:srgbClr val="0000FF"/>
                </a:solidFill>
                <a:latin typeface="黑体" panose="02010609060101010101" pitchFamily="49" charset="-122"/>
                <a:ea typeface="黑体" panose="02010609060101010101" pitchFamily="49" charset="-122"/>
              </a:rPr>
              <a:t>还能看见下面这样的复式条形统计图。</a:t>
            </a:r>
          </a:p>
        </p:txBody>
      </p:sp>
      <p:graphicFrame>
        <p:nvGraphicFramePr>
          <p:cNvPr id="6" name="图表 5">
            <a:extLst>
              <a:ext uri="{FF2B5EF4-FFF2-40B4-BE49-F238E27FC236}">
                <a16:creationId xmlns:a16="http://schemas.microsoft.com/office/drawing/2014/main" id="{8E313590-C9A1-4D83-09E0-4E12A40D14B0}"/>
              </a:ext>
            </a:extLst>
          </p:cNvPr>
          <p:cNvGraphicFramePr/>
          <p:nvPr>
            <p:extLst>
              <p:ext uri="{D42A27DB-BD31-4B8C-83A1-F6EECF244321}">
                <p14:modId xmlns:p14="http://schemas.microsoft.com/office/powerpoint/2010/main" val="916789291"/>
              </p:ext>
            </p:extLst>
          </p:nvPr>
        </p:nvGraphicFramePr>
        <p:xfrm>
          <a:off x="1115616" y="1384283"/>
          <a:ext cx="6912768" cy="3219467"/>
        </p:xfrm>
        <a:graphic>
          <a:graphicData uri="http://schemas.openxmlformats.org/drawingml/2006/chart">
            <c:chart xmlns:c="http://schemas.openxmlformats.org/drawingml/2006/chart" xmlns:r="http://schemas.openxmlformats.org/officeDocument/2006/relationships" r:id="rId2"/>
          </a:graphicData>
        </a:graphic>
      </p:graphicFrame>
      <p:sp>
        <p:nvSpPr>
          <p:cNvPr id="10" name="文本框 9">
            <a:extLst>
              <a:ext uri="{FF2B5EF4-FFF2-40B4-BE49-F238E27FC236}">
                <a16:creationId xmlns:a16="http://schemas.microsoft.com/office/drawing/2014/main" id="{5B207009-FE06-CF29-DC26-B6A11BF904DD}"/>
              </a:ext>
            </a:extLst>
          </p:cNvPr>
          <p:cNvSpPr txBox="1"/>
          <p:nvPr/>
        </p:nvSpPr>
        <p:spPr>
          <a:xfrm>
            <a:off x="1331640" y="1491630"/>
            <a:ext cx="1187946" cy="342338"/>
          </a:xfrm>
          <a:prstGeom prst="rect">
            <a:avLst/>
          </a:prstGeom>
          <a:noFill/>
        </p:spPr>
        <p:txBody>
          <a:bodyPr wrap="square" rtlCol="0">
            <a:spAutoFit/>
          </a:bodyPr>
          <a:lstStyle/>
          <a:p>
            <a:pPr algn="just">
              <a:lnSpc>
                <a:spcPct val="130000"/>
              </a:lnSpc>
            </a:pPr>
            <a:r>
              <a:rPr lang="zh-CN" altLang="en-US" sz="1400" dirty="0">
                <a:solidFill>
                  <a:schemeClr val="bg2">
                    <a:lumMod val="90000"/>
                  </a:schemeClr>
                </a:solidFill>
                <a:latin typeface="Times New Roman" panose="02020603050405020304" pitchFamily="18" charset="0"/>
                <a:ea typeface="黑体" panose="02010609060101010101" pitchFamily="49" charset="-122"/>
                <a:cs typeface="Times New Roman" panose="02020603050405020304" pitchFamily="18" charset="0"/>
              </a:rPr>
              <a:t>金额</a:t>
            </a:r>
            <a:r>
              <a:rPr lang="en-US" altLang="zh-CN" sz="1400" dirty="0">
                <a:solidFill>
                  <a:schemeClr val="bg2">
                    <a:lumMod val="90000"/>
                  </a:schemeClr>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1400" dirty="0">
                <a:solidFill>
                  <a:schemeClr val="bg2">
                    <a:lumMod val="90000"/>
                  </a:schemeClr>
                </a:solidFill>
                <a:latin typeface="Times New Roman" panose="02020603050405020304" pitchFamily="18" charset="0"/>
                <a:ea typeface="黑体" panose="02010609060101010101" pitchFamily="49" charset="-122"/>
                <a:cs typeface="Times New Roman" panose="02020603050405020304" pitchFamily="18" charset="0"/>
              </a:rPr>
              <a:t>亿元</a:t>
            </a:r>
          </a:p>
        </p:txBody>
      </p:sp>
      <p:sp>
        <p:nvSpPr>
          <p:cNvPr id="11" name="文本框 10">
            <a:extLst>
              <a:ext uri="{FF2B5EF4-FFF2-40B4-BE49-F238E27FC236}">
                <a16:creationId xmlns:a16="http://schemas.microsoft.com/office/drawing/2014/main" id="{13ECEEFE-378E-2A61-27BA-AD17A60FCF14}"/>
              </a:ext>
            </a:extLst>
          </p:cNvPr>
          <p:cNvSpPr txBox="1"/>
          <p:nvPr/>
        </p:nvSpPr>
        <p:spPr>
          <a:xfrm>
            <a:off x="7344867" y="4272789"/>
            <a:ext cx="1079561" cy="342338"/>
          </a:xfrm>
          <a:prstGeom prst="rect">
            <a:avLst/>
          </a:prstGeom>
          <a:noFill/>
        </p:spPr>
        <p:txBody>
          <a:bodyPr wrap="square" rtlCol="0">
            <a:spAutoFit/>
          </a:bodyPr>
          <a:lstStyle/>
          <a:p>
            <a:pPr algn="just">
              <a:lnSpc>
                <a:spcPct val="130000"/>
              </a:lnSpc>
            </a:pPr>
            <a:r>
              <a:rPr lang="zh-CN" altLang="en-US" sz="1400" dirty="0">
                <a:solidFill>
                  <a:schemeClr val="bg2">
                    <a:lumMod val="90000"/>
                  </a:schemeClr>
                </a:solidFill>
                <a:latin typeface="Times New Roman" panose="02020603050405020304" pitchFamily="18" charset="0"/>
                <a:ea typeface="黑体" panose="02010609060101010101" pitchFamily="49" charset="-122"/>
                <a:cs typeface="Times New Roman" panose="02020603050405020304" pitchFamily="18" charset="0"/>
              </a:rPr>
              <a:t>年份</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863588" y="1131590"/>
            <a:ext cx="7416824" cy="3167930"/>
          </a:xfrm>
          <a:prstGeom prst="rect">
            <a:avLst/>
          </a:prstGeom>
          <a:solidFill>
            <a:srgbClr val="FBE5D7"/>
          </a:solidFill>
          <a:ln w="38100">
            <a:solidFill>
              <a:srgbClr val="E8333C"/>
            </a:solidFill>
            <a:miter lim="800000"/>
          </a:ln>
          <a:effectLst/>
        </p:spPr>
        <p:txBody>
          <a:bodyPr rtlCol="0" anchor="ctr"/>
          <a:lstStyle/>
          <a:p>
            <a:pPr algn="just"/>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像这样统计两项或者两项以上项目的条形统计图叫做复式条形统计图，简称</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复式条形图</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。复式条形统计图有不同的呈现形式，例如</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纵向的、横向的</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以及</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两个直条上下重叠</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在一起的，不论哪种呈现形式，都直观地反映了所统计的数据，方便我们更好地获取有用信息，进行分析和判断。</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5" name="图片 18"/>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1834" y="-175435"/>
            <a:ext cx="3768026" cy="1133021"/>
          </a:xfrm>
          <a:prstGeom prst="rect">
            <a:avLst/>
          </a:prstGeom>
        </p:spPr>
      </p:pic>
      <p:sp>
        <p:nvSpPr>
          <p:cNvPr id="7" name="文本框 6"/>
          <p:cNvSpPr txBox="1"/>
          <p:nvPr/>
        </p:nvSpPr>
        <p:spPr>
          <a:xfrm>
            <a:off x="3646979" y="119699"/>
            <a:ext cx="2037737"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归纳小结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2856" y="-236563"/>
            <a:ext cx="5582306" cy="1338896"/>
          </a:xfrm>
          <a:prstGeom prst="rect">
            <a:avLst/>
          </a:prstGeom>
        </p:spPr>
      </p:pic>
      <p:sp>
        <p:nvSpPr>
          <p:cNvPr id="65" name="TextBox 19"/>
          <p:cNvSpPr txBox="1">
            <a:spLocks noChangeArrowheads="1"/>
          </p:cNvSpPr>
          <p:nvPr/>
        </p:nvSpPr>
        <p:spPr bwMode="auto">
          <a:xfrm>
            <a:off x="683568" y="915566"/>
            <a:ext cx="7344816"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28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1. </a:t>
            </a:r>
            <a:r>
              <a:rPr lang="zh-CN" altLang="en-US" sz="28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四年级学生喜欢各项运动的人数情况如下表（单位：人）。</a:t>
            </a:r>
          </a:p>
        </p:txBody>
      </p:sp>
      <p:sp>
        <p:nvSpPr>
          <p:cNvPr id="67" name="TextBox 23"/>
          <p:cNvSpPr txBox="1">
            <a:spLocks noChangeArrowheads="1"/>
          </p:cNvSpPr>
          <p:nvPr/>
        </p:nvSpPr>
        <p:spPr bwMode="auto">
          <a:xfrm>
            <a:off x="1259632" y="3443029"/>
            <a:ext cx="70453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2800" b="1" dirty="0">
                <a:solidFill>
                  <a:srgbClr val="000000"/>
                </a:solidFill>
                <a:latin typeface="黑体" panose="02010609060101010101" pitchFamily="49" charset="-122"/>
                <a:ea typeface="黑体" panose="02010609060101010101" pitchFamily="49" charset="-122"/>
              </a:rPr>
              <a:t>请根据以上数据制成复式条形统计图。</a:t>
            </a:r>
          </a:p>
        </p:txBody>
      </p:sp>
      <p:grpSp>
        <p:nvGrpSpPr>
          <p:cNvPr id="78" name="组合 77"/>
          <p:cNvGrpSpPr/>
          <p:nvPr/>
        </p:nvGrpSpPr>
        <p:grpSpPr>
          <a:xfrm>
            <a:off x="611560" y="4011910"/>
            <a:ext cx="8271422" cy="763214"/>
            <a:chOff x="708504" y="3789412"/>
            <a:chExt cx="8271422" cy="763214"/>
          </a:xfrm>
        </p:grpSpPr>
        <p:sp>
          <p:nvSpPr>
            <p:cNvPr id="68" name="文本框 67"/>
            <p:cNvSpPr txBox="1">
              <a:spLocks noChangeArrowheads="1"/>
            </p:cNvSpPr>
            <p:nvPr/>
          </p:nvSpPr>
          <p:spPr bwMode="auto">
            <a:xfrm>
              <a:off x="2580714" y="3870001"/>
              <a:ext cx="6399212"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solidFill>
                    <a:srgbClr val="0000FF"/>
                  </a:solidFill>
                  <a:latin typeface="黑体" panose="02010609060101010101" pitchFamily="49" charset="-122"/>
                  <a:ea typeface="黑体" panose="02010609060101010101" pitchFamily="49" charset="-122"/>
                </a:rPr>
                <a:t>画复式条形统计图的步骤有哪些？</a:t>
              </a:r>
            </a:p>
          </p:txBody>
        </p:sp>
        <p:sp>
          <p:nvSpPr>
            <p:cNvPr id="69" name="任意多边形: 形状 68"/>
            <p:cNvSpPr/>
            <p:nvPr/>
          </p:nvSpPr>
          <p:spPr bwMode="auto">
            <a:xfrm>
              <a:off x="708504" y="3789412"/>
              <a:ext cx="1872210" cy="733028"/>
            </a:xfrm>
            <a:custGeom>
              <a:avLst/>
              <a:gdLst>
                <a:gd name="connsiteX0" fmla="*/ 360040 w 1783240"/>
                <a:gd name="connsiteY0" fmla="*/ 0 h 733028"/>
                <a:gd name="connsiteX1" fmla="*/ 614627 w 1783240"/>
                <a:gd name="connsiteY1" fmla="*/ 105453 h 733028"/>
                <a:gd name="connsiteX2" fmla="*/ 631172 w 1783240"/>
                <a:gd name="connsiteY2" fmla="*/ 125505 h 733028"/>
                <a:gd name="connsiteX3" fmla="*/ 637033 w 1783240"/>
                <a:gd name="connsiteY3" fmla="*/ 118401 h 733028"/>
                <a:gd name="connsiteX4" fmla="*/ 891620 w 1783240"/>
                <a:gd name="connsiteY4" fmla="*/ 12948 h 733028"/>
                <a:gd name="connsiteX5" fmla="*/ 1146207 w 1783240"/>
                <a:gd name="connsiteY5" fmla="*/ 118401 h 733028"/>
                <a:gd name="connsiteX6" fmla="*/ 1157410 w 1783240"/>
                <a:gd name="connsiteY6" fmla="*/ 131979 h 733028"/>
                <a:gd name="connsiteX7" fmla="*/ 1168613 w 1783240"/>
                <a:gd name="connsiteY7" fmla="*/ 118401 h 733028"/>
                <a:gd name="connsiteX8" fmla="*/ 1423200 w 1783240"/>
                <a:gd name="connsiteY8" fmla="*/ 12948 h 733028"/>
                <a:gd name="connsiteX9" fmla="*/ 1783240 w 1783240"/>
                <a:gd name="connsiteY9" fmla="*/ 372988 h 733028"/>
                <a:gd name="connsiteX10" fmla="*/ 1423200 w 1783240"/>
                <a:gd name="connsiteY10" fmla="*/ 733028 h 733028"/>
                <a:gd name="connsiteX11" fmla="*/ 1168613 w 1783240"/>
                <a:gd name="connsiteY11" fmla="*/ 627575 h 733028"/>
                <a:gd name="connsiteX12" fmla="*/ 1157410 w 1783240"/>
                <a:gd name="connsiteY12" fmla="*/ 613997 h 733028"/>
                <a:gd name="connsiteX13" fmla="*/ 1146207 w 1783240"/>
                <a:gd name="connsiteY13" fmla="*/ 627575 h 733028"/>
                <a:gd name="connsiteX14" fmla="*/ 891620 w 1783240"/>
                <a:gd name="connsiteY14" fmla="*/ 733028 h 733028"/>
                <a:gd name="connsiteX15" fmla="*/ 637033 w 1783240"/>
                <a:gd name="connsiteY15" fmla="*/ 627575 h 733028"/>
                <a:gd name="connsiteX16" fmla="*/ 620489 w 1783240"/>
                <a:gd name="connsiteY16" fmla="*/ 607523 h 733028"/>
                <a:gd name="connsiteX17" fmla="*/ 614627 w 1783240"/>
                <a:gd name="connsiteY17" fmla="*/ 614627 h 733028"/>
                <a:gd name="connsiteX18" fmla="*/ 360040 w 1783240"/>
                <a:gd name="connsiteY18" fmla="*/ 720080 h 733028"/>
                <a:gd name="connsiteX19" fmla="*/ 0 w 1783240"/>
                <a:gd name="connsiteY19" fmla="*/ 360040 h 733028"/>
                <a:gd name="connsiteX20" fmla="*/ 360040 w 1783240"/>
                <a:gd name="connsiteY20" fmla="*/ 0 h 73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83240" h="733028">
                  <a:moveTo>
                    <a:pt x="360040" y="0"/>
                  </a:moveTo>
                  <a:cubicBezTo>
                    <a:pt x="459462" y="0"/>
                    <a:pt x="549473" y="40299"/>
                    <a:pt x="614627" y="105453"/>
                  </a:cubicBezTo>
                  <a:lnTo>
                    <a:pt x="631172" y="125505"/>
                  </a:lnTo>
                  <a:lnTo>
                    <a:pt x="637033" y="118401"/>
                  </a:lnTo>
                  <a:cubicBezTo>
                    <a:pt x="702188" y="53247"/>
                    <a:pt x="792198" y="12948"/>
                    <a:pt x="891620" y="12948"/>
                  </a:cubicBezTo>
                  <a:cubicBezTo>
                    <a:pt x="991043" y="12948"/>
                    <a:pt x="1081053" y="53247"/>
                    <a:pt x="1146207" y="118401"/>
                  </a:cubicBezTo>
                  <a:lnTo>
                    <a:pt x="1157410" y="131979"/>
                  </a:lnTo>
                  <a:lnTo>
                    <a:pt x="1168613" y="118401"/>
                  </a:lnTo>
                  <a:cubicBezTo>
                    <a:pt x="1233768" y="53247"/>
                    <a:pt x="1323778" y="12948"/>
                    <a:pt x="1423200" y="12948"/>
                  </a:cubicBezTo>
                  <a:cubicBezTo>
                    <a:pt x="1622045" y="12948"/>
                    <a:pt x="1783240" y="174143"/>
                    <a:pt x="1783240" y="372988"/>
                  </a:cubicBezTo>
                  <a:cubicBezTo>
                    <a:pt x="1783240" y="571833"/>
                    <a:pt x="1622045" y="733028"/>
                    <a:pt x="1423200" y="733028"/>
                  </a:cubicBezTo>
                  <a:cubicBezTo>
                    <a:pt x="1323778" y="733028"/>
                    <a:pt x="1233768" y="692729"/>
                    <a:pt x="1168613" y="627575"/>
                  </a:cubicBezTo>
                  <a:lnTo>
                    <a:pt x="1157410" y="613997"/>
                  </a:lnTo>
                  <a:lnTo>
                    <a:pt x="1146207" y="627575"/>
                  </a:lnTo>
                  <a:cubicBezTo>
                    <a:pt x="1081053" y="692729"/>
                    <a:pt x="991043" y="733028"/>
                    <a:pt x="891620" y="733028"/>
                  </a:cubicBezTo>
                  <a:cubicBezTo>
                    <a:pt x="792198" y="733028"/>
                    <a:pt x="702188" y="692729"/>
                    <a:pt x="637033" y="627575"/>
                  </a:cubicBezTo>
                  <a:lnTo>
                    <a:pt x="620489" y="607523"/>
                  </a:lnTo>
                  <a:lnTo>
                    <a:pt x="614627" y="614627"/>
                  </a:lnTo>
                  <a:cubicBezTo>
                    <a:pt x="549473" y="679781"/>
                    <a:pt x="459462" y="720080"/>
                    <a:pt x="360040" y="720080"/>
                  </a:cubicBezTo>
                  <a:cubicBezTo>
                    <a:pt x="161195" y="720080"/>
                    <a:pt x="0" y="558885"/>
                    <a:pt x="0" y="360040"/>
                  </a:cubicBezTo>
                  <a:cubicBezTo>
                    <a:pt x="0" y="161195"/>
                    <a:pt x="161195" y="0"/>
                    <a:pt x="360040" y="0"/>
                  </a:cubicBezTo>
                  <a:close/>
                </a:path>
              </a:pathLst>
            </a:custGeom>
            <a:solidFill>
              <a:srgbClr val="FBE5D7"/>
            </a:solidFill>
            <a:ln w="28575">
              <a:solidFill>
                <a:srgbClr val="F0B09D"/>
              </a:solidFill>
              <a:miter lim="800000"/>
            </a:ln>
            <a:effectLst>
              <a:outerShdw blurRad="50800" dist="38100" dir="2700000" sx="102000" sy="102000" algn="tl" rotWithShape="0">
                <a:srgbClr val="ACACAC"/>
              </a:outerShdw>
            </a:effectLst>
          </p:spPr>
          <p:txBody>
            <a:bodyPr rtlCol="0" anchor="ctr"/>
            <a:lstStyle/>
            <a:p>
              <a:pPr algn="just" eaLnBrk="1" hangingPunct="1">
                <a:spcBef>
                  <a:spcPct val="20000"/>
                </a:spcBef>
                <a:buFont typeface="Arial" panose="020B0604020202020204" pitchFamily="34" charset="0"/>
                <a:buNone/>
              </a:pPr>
              <a:r>
                <a:rPr lang="zh-CN" altLang="en-US" sz="3200" b="1" dirty="0">
                  <a:solidFill>
                    <a:srgbClr val="FF0000"/>
                  </a:solidFill>
                  <a:latin typeface="幼圆" panose="02010509060101010101" pitchFamily="49" charset="-122"/>
                  <a:ea typeface="幼圆" panose="02010509060101010101" pitchFamily="49" charset="-122"/>
                </a:rPr>
                <a:t>想 一 想</a:t>
              </a:r>
            </a:p>
          </p:txBody>
        </p:sp>
      </p:grpSp>
      <p:graphicFrame>
        <p:nvGraphicFramePr>
          <p:cNvPr id="2" name="表格 69"/>
          <p:cNvGraphicFramePr>
            <a:graphicFrameLocks noGrp="1"/>
          </p:cNvGraphicFramePr>
          <p:nvPr/>
        </p:nvGraphicFramePr>
        <p:xfrm>
          <a:off x="755576" y="2067694"/>
          <a:ext cx="7788682" cy="1371600"/>
        </p:xfrm>
        <a:graphic>
          <a:graphicData uri="http://schemas.openxmlformats.org/drawingml/2006/table">
            <a:tbl>
              <a:tblPr firstRow="1" bandRow="1">
                <a:tableStyleId>{5940675A-B579-460E-94D1-54222C63F5DA}</a:tableStyleId>
              </a:tblPr>
              <a:tblGrid>
                <a:gridCol w="1728000">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224136">
                  <a:extLst>
                    <a:ext uri="{9D8B030D-6E8A-4147-A177-3AD203B41FA5}">
                      <a16:colId xmlns:a16="http://schemas.microsoft.com/office/drawing/2014/main" val="20004"/>
                    </a:ext>
                  </a:extLst>
                </a:gridCol>
                <a:gridCol w="1092130">
                  <a:extLst>
                    <a:ext uri="{9D8B030D-6E8A-4147-A177-3AD203B41FA5}">
                      <a16:colId xmlns:a16="http://schemas.microsoft.com/office/drawing/2014/main" val="20005"/>
                    </a:ext>
                  </a:extLst>
                </a:gridCol>
              </a:tblGrid>
              <a:tr h="370840">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运动项目</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兵乓球</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足球</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跑步</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游泳</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跳绳</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男生人数</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17</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18</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8</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14</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7</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女生人数</a:t>
                      </a: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13</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6</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13</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16</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rgbClr val="0099FF"/>
                      </a:solidFill>
                      <a:prstDash val="solid"/>
                      <a:round/>
                      <a:headEnd type="none" w="med" len="med"/>
                      <a:tailEnd type="none" w="med" len="med"/>
                    </a:lnL>
                    <a:lnR w="19050" cap="flat" cmpd="sng" algn="ctr">
                      <a:solidFill>
                        <a:srgbClr val="0099FF"/>
                      </a:solidFill>
                      <a:prstDash val="solid"/>
                      <a:round/>
                      <a:headEnd type="none" w="med" len="med"/>
                      <a:tailEnd type="none" w="med" len="med"/>
                    </a:lnR>
                    <a:lnT w="19050" cap="flat" cmpd="sng" algn="ctr">
                      <a:solidFill>
                        <a:srgbClr val="0099FF"/>
                      </a:solidFill>
                      <a:prstDash val="solid"/>
                      <a:round/>
                      <a:headEnd type="none" w="med" len="med"/>
                      <a:tailEnd type="none" w="med" len="med"/>
                    </a:lnT>
                    <a:lnB w="19050" cap="flat" cmpd="sng" algn="ctr">
                      <a:solidFill>
                        <a:srgbClr val="0099FF"/>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4" name="文本框 13"/>
          <p:cNvSpPr txBox="1"/>
          <p:nvPr/>
        </p:nvSpPr>
        <p:spPr>
          <a:xfrm>
            <a:off x="2470515" y="147470"/>
            <a:ext cx="5598930"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及时练习，巩固提高</a:t>
            </a:r>
          </a:p>
        </p:txBody>
      </p:sp>
      <p:sp>
        <p:nvSpPr>
          <p:cNvPr id="15"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16"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p:cNvSpPr txBox="1"/>
          <p:nvPr/>
        </p:nvSpPr>
        <p:spPr>
          <a:xfrm>
            <a:off x="3117215" y="1542415"/>
            <a:ext cx="2272030" cy="370840"/>
          </a:xfrm>
          <a:prstGeom prst="rect">
            <a:avLst/>
          </a:prstGeom>
          <a:noFill/>
        </p:spPr>
        <p:txBody>
          <a:bodyPr wrap="square" rtlCol="0">
            <a:spAutoFit/>
          </a:bodyPr>
          <a:lstStyle/>
          <a:p>
            <a:pPr algn="just">
              <a:lnSpc>
                <a:spcPct val="130000"/>
              </a:lnSpc>
            </a:pP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【选自教材</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P93</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做一做</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anim calcmode="lin" valueType="num">
                                      <p:cBhvr>
                                        <p:cTn id="8" dur="1000" fill="hold"/>
                                        <p:tgtEl>
                                          <p:spTgt spid="78"/>
                                        </p:tgtEl>
                                        <p:attrNameLst>
                                          <p:attrName>ppt_x</p:attrName>
                                        </p:attrNameLst>
                                      </p:cBhvr>
                                      <p:tavLst>
                                        <p:tav tm="0">
                                          <p:val>
                                            <p:strVal val="#ppt_x"/>
                                          </p:val>
                                        </p:tav>
                                        <p:tav tm="100000">
                                          <p:val>
                                            <p:strVal val="#ppt_x"/>
                                          </p:val>
                                        </p:tav>
                                      </p:tavLst>
                                    </p:anim>
                                    <p:anim calcmode="lin" valueType="num">
                                      <p:cBhvr>
                                        <p:cTn id="9"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2578" y="699542"/>
            <a:ext cx="8271422" cy="763214"/>
            <a:chOff x="708504" y="3789412"/>
            <a:chExt cx="8271422" cy="763214"/>
          </a:xfrm>
        </p:grpSpPr>
        <p:sp>
          <p:nvSpPr>
            <p:cNvPr id="3" name="文本框 2"/>
            <p:cNvSpPr txBox="1">
              <a:spLocks noChangeArrowheads="1"/>
            </p:cNvSpPr>
            <p:nvPr/>
          </p:nvSpPr>
          <p:spPr bwMode="auto">
            <a:xfrm>
              <a:off x="2580714" y="3870001"/>
              <a:ext cx="6399212"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solidFill>
                    <a:srgbClr val="0000FF"/>
                  </a:solidFill>
                  <a:latin typeface="黑体" panose="02010609060101010101" pitchFamily="49" charset="-122"/>
                  <a:ea typeface="黑体" panose="02010609060101010101" pitchFamily="49" charset="-122"/>
                </a:rPr>
                <a:t>画复式条形统计图的步骤有哪些？</a:t>
              </a:r>
            </a:p>
          </p:txBody>
        </p:sp>
        <p:sp>
          <p:nvSpPr>
            <p:cNvPr id="4" name="任意多边形: 形状 3"/>
            <p:cNvSpPr/>
            <p:nvPr/>
          </p:nvSpPr>
          <p:spPr bwMode="auto">
            <a:xfrm>
              <a:off x="708504" y="3789412"/>
              <a:ext cx="1872210" cy="733028"/>
            </a:xfrm>
            <a:custGeom>
              <a:avLst/>
              <a:gdLst>
                <a:gd name="connsiteX0" fmla="*/ 360040 w 1783240"/>
                <a:gd name="connsiteY0" fmla="*/ 0 h 733028"/>
                <a:gd name="connsiteX1" fmla="*/ 614627 w 1783240"/>
                <a:gd name="connsiteY1" fmla="*/ 105453 h 733028"/>
                <a:gd name="connsiteX2" fmla="*/ 631172 w 1783240"/>
                <a:gd name="connsiteY2" fmla="*/ 125505 h 733028"/>
                <a:gd name="connsiteX3" fmla="*/ 637033 w 1783240"/>
                <a:gd name="connsiteY3" fmla="*/ 118401 h 733028"/>
                <a:gd name="connsiteX4" fmla="*/ 891620 w 1783240"/>
                <a:gd name="connsiteY4" fmla="*/ 12948 h 733028"/>
                <a:gd name="connsiteX5" fmla="*/ 1146207 w 1783240"/>
                <a:gd name="connsiteY5" fmla="*/ 118401 h 733028"/>
                <a:gd name="connsiteX6" fmla="*/ 1157410 w 1783240"/>
                <a:gd name="connsiteY6" fmla="*/ 131979 h 733028"/>
                <a:gd name="connsiteX7" fmla="*/ 1168613 w 1783240"/>
                <a:gd name="connsiteY7" fmla="*/ 118401 h 733028"/>
                <a:gd name="connsiteX8" fmla="*/ 1423200 w 1783240"/>
                <a:gd name="connsiteY8" fmla="*/ 12948 h 733028"/>
                <a:gd name="connsiteX9" fmla="*/ 1783240 w 1783240"/>
                <a:gd name="connsiteY9" fmla="*/ 372988 h 733028"/>
                <a:gd name="connsiteX10" fmla="*/ 1423200 w 1783240"/>
                <a:gd name="connsiteY10" fmla="*/ 733028 h 733028"/>
                <a:gd name="connsiteX11" fmla="*/ 1168613 w 1783240"/>
                <a:gd name="connsiteY11" fmla="*/ 627575 h 733028"/>
                <a:gd name="connsiteX12" fmla="*/ 1157410 w 1783240"/>
                <a:gd name="connsiteY12" fmla="*/ 613997 h 733028"/>
                <a:gd name="connsiteX13" fmla="*/ 1146207 w 1783240"/>
                <a:gd name="connsiteY13" fmla="*/ 627575 h 733028"/>
                <a:gd name="connsiteX14" fmla="*/ 891620 w 1783240"/>
                <a:gd name="connsiteY14" fmla="*/ 733028 h 733028"/>
                <a:gd name="connsiteX15" fmla="*/ 637033 w 1783240"/>
                <a:gd name="connsiteY15" fmla="*/ 627575 h 733028"/>
                <a:gd name="connsiteX16" fmla="*/ 620489 w 1783240"/>
                <a:gd name="connsiteY16" fmla="*/ 607523 h 733028"/>
                <a:gd name="connsiteX17" fmla="*/ 614627 w 1783240"/>
                <a:gd name="connsiteY17" fmla="*/ 614627 h 733028"/>
                <a:gd name="connsiteX18" fmla="*/ 360040 w 1783240"/>
                <a:gd name="connsiteY18" fmla="*/ 720080 h 733028"/>
                <a:gd name="connsiteX19" fmla="*/ 0 w 1783240"/>
                <a:gd name="connsiteY19" fmla="*/ 360040 h 733028"/>
                <a:gd name="connsiteX20" fmla="*/ 360040 w 1783240"/>
                <a:gd name="connsiteY20" fmla="*/ 0 h 73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83240" h="733028">
                  <a:moveTo>
                    <a:pt x="360040" y="0"/>
                  </a:moveTo>
                  <a:cubicBezTo>
                    <a:pt x="459462" y="0"/>
                    <a:pt x="549473" y="40299"/>
                    <a:pt x="614627" y="105453"/>
                  </a:cubicBezTo>
                  <a:lnTo>
                    <a:pt x="631172" y="125505"/>
                  </a:lnTo>
                  <a:lnTo>
                    <a:pt x="637033" y="118401"/>
                  </a:lnTo>
                  <a:cubicBezTo>
                    <a:pt x="702188" y="53247"/>
                    <a:pt x="792198" y="12948"/>
                    <a:pt x="891620" y="12948"/>
                  </a:cubicBezTo>
                  <a:cubicBezTo>
                    <a:pt x="991043" y="12948"/>
                    <a:pt x="1081053" y="53247"/>
                    <a:pt x="1146207" y="118401"/>
                  </a:cubicBezTo>
                  <a:lnTo>
                    <a:pt x="1157410" y="131979"/>
                  </a:lnTo>
                  <a:lnTo>
                    <a:pt x="1168613" y="118401"/>
                  </a:lnTo>
                  <a:cubicBezTo>
                    <a:pt x="1233768" y="53247"/>
                    <a:pt x="1323778" y="12948"/>
                    <a:pt x="1423200" y="12948"/>
                  </a:cubicBezTo>
                  <a:cubicBezTo>
                    <a:pt x="1622045" y="12948"/>
                    <a:pt x="1783240" y="174143"/>
                    <a:pt x="1783240" y="372988"/>
                  </a:cubicBezTo>
                  <a:cubicBezTo>
                    <a:pt x="1783240" y="571833"/>
                    <a:pt x="1622045" y="733028"/>
                    <a:pt x="1423200" y="733028"/>
                  </a:cubicBezTo>
                  <a:cubicBezTo>
                    <a:pt x="1323778" y="733028"/>
                    <a:pt x="1233768" y="692729"/>
                    <a:pt x="1168613" y="627575"/>
                  </a:cubicBezTo>
                  <a:lnTo>
                    <a:pt x="1157410" y="613997"/>
                  </a:lnTo>
                  <a:lnTo>
                    <a:pt x="1146207" y="627575"/>
                  </a:lnTo>
                  <a:cubicBezTo>
                    <a:pt x="1081053" y="692729"/>
                    <a:pt x="991043" y="733028"/>
                    <a:pt x="891620" y="733028"/>
                  </a:cubicBezTo>
                  <a:cubicBezTo>
                    <a:pt x="792198" y="733028"/>
                    <a:pt x="702188" y="692729"/>
                    <a:pt x="637033" y="627575"/>
                  </a:cubicBezTo>
                  <a:lnTo>
                    <a:pt x="620489" y="607523"/>
                  </a:lnTo>
                  <a:lnTo>
                    <a:pt x="614627" y="614627"/>
                  </a:lnTo>
                  <a:cubicBezTo>
                    <a:pt x="549473" y="679781"/>
                    <a:pt x="459462" y="720080"/>
                    <a:pt x="360040" y="720080"/>
                  </a:cubicBezTo>
                  <a:cubicBezTo>
                    <a:pt x="161195" y="720080"/>
                    <a:pt x="0" y="558885"/>
                    <a:pt x="0" y="360040"/>
                  </a:cubicBezTo>
                  <a:cubicBezTo>
                    <a:pt x="0" y="161195"/>
                    <a:pt x="161195" y="0"/>
                    <a:pt x="360040" y="0"/>
                  </a:cubicBezTo>
                  <a:close/>
                </a:path>
              </a:pathLst>
            </a:custGeom>
            <a:solidFill>
              <a:srgbClr val="FBE5D7"/>
            </a:solidFill>
            <a:ln w="28575">
              <a:solidFill>
                <a:srgbClr val="F0B09D"/>
              </a:solidFill>
              <a:miter lim="800000"/>
            </a:ln>
            <a:effectLst>
              <a:outerShdw blurRad="50800" dist="38100" dir="2700000" sx="102000" sy="102000" algn="tl" rotWithShape="0">
                <a:srgbClr val="ACACAC"/>
              </a:outerShdw>
            </a:effectLst>
          </p:spPr>
          <p:txBody>
            <a:bodyPr rtlCol="0" anchor="ctr"/>
            <a:lstStyle/>
            <a:p>
              <a:pPr algn="just" eaLnBrk="1" hangingPunct="1">
                <a:spcBef>
                  <a:spcPct val="20000"/>
                </a:spcBef>
                <a:buFont typeface="Arial" panose="020B0604020202020204" pitchFamily="34" charset="0"/>
                <a:buNone/>
              </a:pPr>
              <a:r>
                <a:rPr lang="zh-CN" altLang="en-US" sz="3200" b="1" dirty="0">
                  <a:solidFill>
                    <a:srgbClr val="FF0000"/>
                  </a:solidFill>
                  <a:latin typeface="幼圆" panose="02010509060101010101" pitchFamily="49" charset="-122"/>
                  <a:ea typeface="幼圆" panose="02010509060101010101" pitchFamily="49" charset="-122"/>
                </a:rPr>
                <a:t>想 一 想</a:t>
              </a:r>
            </a:p>
          </p:txBody>
        </p:sp>
      </p:grpSp>
      <p:sp>
        <p:nvSpPr>
          <p:cNvPr id="5" name="文本框 3"/>
          <p:cNvSpPr txBox="1">
            <a:spLocks noChangeArrowheads="1"/>
          </p:cNvSpPr>
          <p:nvPr/>
        </p:nvSpPr>
        <p:spPr bwMode="auto">
          <a:xfrm>
            <a:off x="611188" y="1635646"/>
            <a:ext cx="7921625" cy="227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）根据统计资料整理数据；</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algn="just" eaLnBrk="1" hangingPunct="1">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）画出纵轴和横轴；（纵轴高度的确定</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要确定一个长度来表示一定的数量，横轴长度的确定</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要根据纸的大小和字数的多少来确定）</a:t>
            </a:r>
          </a:p>
        </p:txBody>
      </p:sp>
      <p:sp>
        <p:nvSpPr>
          <p:cNvPr id="6"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7" name="图片 18"/>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611188" y="1131590"/>
            <a:ext cx="8281292"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）画直条的宽度要一致，直条之间的间隔要相等；</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algn="just" eaLnBrk="1" hangingPunct="1">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）不同的直条做不同的标记（例如颜色不同或在其中一组画上条纹）</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algn="just" eaLnBrk="1" hangingPunct="1">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5</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）写上总标题、项目名称、数量单位及制图日期等。</a:t>
            </a:r>
          </a:p>
        </p:txBody>
      </p:sp>
      <p:sp>
        <p:nvSpPr>
          <p:cNvPr id="3" name="文本框 17"/>
          <p:cNvSpPr txBox="1">
            <a:spLocks noChangeArrowheads="1"/>
          </p:cNvSpPr>
          <p:nvPr>
            <p:custDataLst>
              <p:tags r:id="rId1"/>
            </p:custDataLst>
          </p:nvPr>
        </p:nvSpPr>
        <p:spPr bwMode="auto">
          <a:xfrm>
            <a:off x="2700338" y="172881"/>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4" name="图片 18"/>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305550" y="161769"/>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2196530" y="1988522"/>
            <a:ext cx="241300" cy="153511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4" name="矩形 3"/>
          <p:cNvSpPr>
            <a:spLocks noChangeArrowheads="1"/>
          </p:cNvSpPr>
          <p:nvPr/>
        </p:nvSpPr>
        <p:spPr bwMode="auto">
          <a:xfrm>
            <a:off x="2437830" y="2367934"/>
            <a:ext cx="241300" cy="11620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5" name="矩形 35"/>
          <p:cNvSpPr>
            <a:spLocks noChangeArrowheads="1"/>
          </p:cNvSpPr>
          <p:nvPr/>
        </p:nvSpPr>
        <p:spPr bwMode="auto">
          <a:xfrm>
            <a:off x="3247455" y="1883747"/>
            <a:ext cx="241300" cy="1635125"/>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6" name="矩形 36"/>
          <p:cNvSpPr>
            <a:spLocks noChangeArrowheads="1"/>
          </p:cNvSpPr>
          <p:nvPr/>
        </p:nvSpPr>
        <p:spPr bwMode="auto">
          <a:xfrm>
            <a:off x="3480817" y="3164859"/>
            <a:ext cx="241300" cy="3619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7" name="矩形 35"/>
          <p:cNvSpPr>
            <a:spLocks noChangeArrowheads="1"/>
          </p:cNvSpPr>
          <p:nvPr/>
        </p:nvSpPr>
        <p:spPr bwMode="auto">
          <a:xfrm>
            <a:off x="4295205" y="2814022"/>
            <a:ext cx="241300" cy="71596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8" name="矩形 36"/>
          <p:cNvSpPr>
            <a:spLocks noChangeArrowheads="1"/>
          </p:cNvSpPr>
          <p:nvPr/>
        </p:nvSpPr>
        <p:spPr bwMode="auto">
          <a:xfrm>
            <a:off x="4536505" y="2998172"/>
            <a:ext cx="241300" cy="522287"/>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9" name="矩形 35"/>
          <p:cNvSpPr>
            <a:spLocks noChangeArrowheads="1"/>
          </p:cNvSpPr>
          <p:nvPr/>
        </p:nvSpPr>
        <p:spPr bwMode="auto">
          <a:xfrm>
            <a:off x="5349305" y="2250459"/>
            <a:ext cx="241300" cy="1271588"/>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10" name="矩形 36"/>
          <p:cNvSpPr>
            <a:spLocks noChangeArrowheads="1"/>
          </p:cNvSpPr>
          <p:nvPr/>
        </p:nvSpPr>
        <p:spPr bwMode="auto">
          <a:xfrm>
            <a:off x="5590605" y="2361584"/>
            <a:ext cx="241300" cy="11620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11" name="矩形 35"/>
          <p:cNvSpPr>
            <a:spLocks noChangeArrowheads="1"/>
          </p:cNvSpPr>
          <p:nvPr/>
        </p:nvSpPr>
        <p:spPr bwMode="auto">
          <a:xfrm>
            <a:off x="6406580" y="2915622"/>
            <a:ext cx="241300" cy="60801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12" name="矩形 36"/>
          <p:cNvSpPr>
            <a:spLocks noChangeArrowheads="1"/>
          </p:cNvSpPr>
          <p:nvPr/>
        </p:nvSpPr>
        <p:spPr bwMode="auto">
          <a:xfrm>
            <a:off x="6647880" y="2071072"/>
            <a:ext cx="241300" cy="1458912"/>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grpSp>
        <p:nvGrpSpPr>
          <p:cNvPr id="36" name="组合 35"/>
          <p:cNvGrpSpPr/>
          <p:nvPr/>
        </p:nvGrpSpPr>
        <p:grpSpPr>
          <a:xfrm>
            <a:off x="827584" y="483518"/>
            <a:ext cx="7565027" cy="3492709"/>
            <a:chOff x="899592" y="861959"/>
            <a:chExt cx="7565027" cy="3492709"/>
          </a:xfrm>
        </p:grpSpPr>
        <p:sp>
          <p:nvSpPr>
            <p:cNvPr id="23" name="文本框 22"/>
            <p:cNvSpPr txBox="1"/>
            <p:nvPr/>
          </p:nvSpPr>
          <p:spPr>
            <a:xfrm>
              <a:off x="7596336" y="3886295"/>
              <a:ext cx="868283" cy="449418"/>
            </a:xfrm>
            <a:prstGeom prst="rect">
              <a:avLst/>
            </a:prstGeom>
            <a:noFill/>
          </p:spPr>
          <p:txBody>
            <a:bodyPr wrap="square" rtlCol="0">
              <a:spAutoFit/>
            </a:bodyPr>
            <a:lstStyle/>
            <a:p>
              <a:pPr>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项目</a:t>
              </a:r>
            </a:p>
          </p:txBody>
        </p:sp>
        <p:pic>
          <p:nvPicPr>
            <p:cNvPr id="34" name="图片 33"/>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602" t="19882" b="7172"/>
            <a:stretch>
              <a:fillRect/>
            </a:stretch>
          </p:blipFill>
          <p:spPr bwMode="auto">
            <a:xfrm>
              <a:off x="1547664" y="1578753"/>
              <a:ext cx="6512074" cy="2376264"/>
            </a:xfrm>
            <a:custGeom>
              <a:avLst/>
              <a:gdLst>
                <a:gd name="connsiteX0" fmla="*/ 0 w 6512074"/>
                <a:gd name="connsiteY0" fmla="*/ 0 h 2376264"/>
                <a:gd name="connsiteX1" fmla="*/ 4930924 w 6512074"/>
                <a:gd name="connsiteY1" fmla="*/ 0 h 2376264"/>
                <a:gd name="connsiteX2" fmla="*/ 4930924 w 6512074"/>
                <a:gd name="connsiteY2" fmla="*/ 778880 h 2376264"/>
                <a:gd name="connsiteX3" fmla="*/ 6512074 w 6512074"/>
                <a:gd name="connsiteY3" fmla="*/ 778880 h 2376264"/>
                <a:gd name="connsiteX4" fmla="*/ 6512074 w 6512074"/>
                <a:gd name="connsiteY4" fmla="*/ 2376264 h 2376264"/>
                <a:gd name="connsiteX5" fmla="*/ 0 w 6512074"/>
                <a:gd name="connsiteY5" fmla="*/ 2376264 h 237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2074" h="2376264">
                  <a:moveTo>
                    <a:pt x="0" y="0"/>
                  </a:moveTo>
                  <a:lnTo>
                    <a:pt x="4930924" y="0"/>
                  </a:lnTo>
                  <a:lnTo>
                    <a:pt x="4930924" y="778880"/>
                  </a:lnTo>
                  <a:lnTo>
                    <a:pt x="6512074" y="778880"/>
                  </a:lnTo>
                  <a:lnTo>
                    <a:pt x="6512074" y="2376264"/>
                  </a:lnTo>
                  <a:lnTo>
                    <a:pt x="0" y="2376264"/>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cxnSp>
          <p:nvCxnSpPr>
            <p:cNvPr id="13" name="直接箭头连接符 12"/>
            <p:cNvCxnSpPr/>
            <p:nvPr/>
          </p:nvCxnSpPr>
          <p:spPr>
            <a:xfrm>
              <a:off x="7407398" y="3904870"/>
              <a:ext cx="792163" cy="0"/>
            </a:xfrm>
            <a:prstGeom prst="straightConnector1">
              <a:avLst/>
            </a:prstGeom>
            <a:ln w="12700">
              <a:solidFill>
                <a:srgbClr val="00ADEE"/>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440198" y="861959"/>
              <a:ext cx="6299658"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四年级同学喜欢各项运动的人数统计图</a:t>
              </a:r>
            </a:p>
          </p:txBody>
        </p:sp>
        <p:sp>
          <p:nvSpPr>
            <p:cNvPr id="17" name="文本框 16"/>
            <p:cNvSpPr txBox="1"/>
            <p:nvPr/>
          </p:nvSpPr>
          <p:spPr>
            <a:xfrm>
              <a:off x="899592" y="1275606"/>
              <a:ext cx="1152128" cy="449418"/>
            </a:xfrm>
            <a:prstGeom prst="rect">
              <a:avLst/>
            </a:prstGeom>
            <a:noFill/>
          </p:spPr>
          <p:txBody>
            <a:bodyPr wrap="square" rtlCol="0">
              <a:spAutoFit/>
            </a:bodyPr>
            <a:lstStyle/>
            <a:p>
              <a:pPr>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人数</a:t>
              </a:r>
              <a:r>
                <a:rPr lang="en-US" altLang="zh-CN" sz="20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人</a:t>
              </a:r>
            </a:p>
          </p:txBody>
        </p:sp>
        <p:sp>
          <p:nvSpPr>
            <p:cNvPr id="18" name="文本框 17"/>
            <p:cNvSpPr txBox="1"/>
            <p:nvPr/>
          </p:nvSpPr>
          <p:spPr>
            <a:xfrm>
              <a:off x="206216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兵乓球</a:t>
              </a:r>
            </a:p>
          </p:txBody>
        </p:sp>
        <p:sp>
          <p:nvSpPr>
            <p:cNvPr id="19" name="文本框 18"/>
            <p:cNvSpPr txBox="1"/>
            <p:nvPr/>
          </p:nvSpPr>
          <p:spPr>
            <a:xfrm>
              <a:off x="312708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足球</a:t>
              </a:r>
            </a:p>
          </p:txBody>
        </p:sp>
        <p:sp>
          <p:nvSpPr>
            <p:cNvPr id="20" name="文本框 19"/>
            <p:cNvSpPr txBox="1"/>
            <p:nvPr/>
          </p:nvSpPr>
          <p:spPr>
            <a:xfrm>
              <a:off x="419200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跑步</a:t>
              </a:r>
            </a:p>
          </p:txBody>
        </p:sp>
        <p:sp>
          <p:nvSpPr>
            <p:cNvPr id="21" name="文本框 20"/>
            <p:cNvSpPr txBox="1"/>
            <p:nvPr/>
          </p:nvSpPr>
          <p:spPr>
            <a:xfrm>
              <a:off x="5265778"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游泳</a:t>
              </a:r>
            </a:p>
          </p:txBody>
        </p:sp>
        <p:sp>
          <p:nvSpPr>
            <p:cNvPr id="22" name="文本框 21"/>
            <p:cNvSpPr txBox="1"/>
            <p:nvPr/>
          </p:nvSpPr>
          <p:spPr>
            <a:xfrm>
              <a:off x="6337720"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跳绳</a:t>
              </a:r>
            </a:p>
          </p:txBody>
        </p:sp>
        <p:sp>
          <p:nvSpPr>
            <p:cNvPr id="24" name="文本框 23"/>
            <p:cNvSpPr txBox="1"/>
            <p:nvPr/>
          </p:nvSpPr>
          <p:spPr>
            <a:xfrm>
              <a:off x="1200145" y="3642966"/>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 name="文本框 24"/>
            <p:cNvSpPr txBox="1"/>
            <p:nvPr/>
          </p:nvSpPr>
          <p:spPr>
            <a:xfrm>
              <a:off x="1200145" y="3179613"/>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6" name="文本框 25"/>
            <p:cNvSpPr txBox="1"/>
            <p:nvPr/>
          </p:nvSpPr>
          <p:spPr>
            <a:xfrm>
              <a:off x="1094056" y="2688955"/>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 name="文本框 26"/>
            <p:cNvSpPr txBox="1"/>
            <p:nvPr/>
          </p:nvSpPr>
          <p:spPr>
            <a:xfrm>
              <a:off x="1094056" y="2235254"/>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文本框 27"/>
            <p:cNvSpPr txBox="1"/>
            <p:nvPr/>
          </p:nvSpPr>
          <p:spPr>
            <a:xfrm>
              <a:off x="1094056" y="1765887"/>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矩形 28"/>
            <p:cNvSpPr/>
            <p:nvPr/>
          </p:nvSpPr>
          <p:spPr>
            <a:xfrm>
              <a:off x="6855520" y="1596145"/>
              <a:ext cx="397814" cy="204198"/>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855520" y="1900433"/>
              <a:ext cx="397814" cy="20419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330740" y="1451015"/>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男生</a:t>
              </a:r>
            </a:p>
          </p:txBody>
        </p:sp>
        <p:sp>
          <p:nvSpPr>
            <p:cNvPr id="32" name="文本框 31"/>
            <p:cNvSpPr txBox="1"/>
            <p:nvPr/>
          </p:nvSpPr>
          <p:spPr>
            <a:xfrm>
              <a:off x="7330740" y="1754162"/>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女生</a:t>
              </a:r>
            </a:p>
          </p:txBody>
        </p:sp>
      </p:grpSp>
      <p:sp>
        <p:nvSpPr>
          <p:cNvPr id="37" name="文本框 36"/>
          <p:cNvSpPr txBox="1"/>
          <p:nvPr/>
        </p:nvSpPr>
        <p:spPr>
          <a:xfrm>
            <a:off x="884590" y="3930977"/>
            <a:ext cx="7633221" cy="954107"/>
          </a:xfrm>
          <a:prstGeom prst="rect">
            <a:avLst/>
          </a:prstGeom>
          <a:noFill/>
        </p:spPr>
        <p:txBody>
          <a:bodyPr wrap="square" rtlCol="0">
            <a:spAutoFit/>
          </a:bodyPr>
          <a:lstStyle/>
          <a:p>
            <a:pPr algn="just"/>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）喜欢哪个项目的男生最多？喜欢哪个项目的女生最少？</a:t>
            </a:r>
          </a:p>
        </p:txBody>
      </p:sp>
      <p:sp>
        <p:nvSpPr>
          <p:cNvPr id="38" name="文本框 37"/>
          <p:cNvSpPr txBox="1"/>
          <p:nvPr/>
        </p:nvSpPr>
        <p:spPr>
          <a:xfrm>
            <a:off x="4119995" y="4181814"/>
            <a:ext cx="1154222" cy="663643"/>
          </a:xfrm>
          <a:prstGeom prst="rect">
            <a:avLst/>
          </a:prstGeom>
          <a:noFill/>
        </p:spPr>
        <p:txBody>
          <a:bodyPr wrap="square" rtlCol="0">
            <a:spAutoFit/>
          </a:bodyPr>
          <a:lstStyle/>
          <a:p>
            <a:pPr algn="just">
              <a:lnSpc>
                <a:spcPct val="130000"/>
              </a:lnSpc>
            </a:pP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足球</a:t>
            </a:r>
          </a:p>
        </p:txBody>
      </p:sp>
      <p:sp>
        <p:nvSpPr>
          <p:cNvPr id="39" name="文本框 38"/>
          <p:cNvSpPr txBox="1"/>
          <p:nvPr/>
        </p:nvSpPr>
        <p:spPr>
          <a:xfrm>
            <a:off x="6758279" y="4181814"/>
            <a:ext cx="1154222" cy="663643"/>
          </a:xfrm>
          <a:prstGeom prst="rect">
            <a:avLst/>
          </a:prstGeom>
          <a:noFill/>
        </p:spPr>
        <p:txBody>
          <a:bodyPr wrap="square" rtlCol="0">
            <a:spAutoFit/>
          </a:bodyPr>
          <a:lstStyle/>
          <a:p>
            <a:pPr algn="just">
              <a:lnSpc>
                <a:spcPct val="130000"/>
              </a:lnSpc>
            </a:pP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足球</a:t>
            </a:r>
          </a:p>
        </p:txBody>
      </p:sp>
      <p:sp>
        <p:nvSpPr>
          <p:cNvPr id="35"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40"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barn(inVertical)">
                                      <p:cBhvr>
                                        <p:cTn id="48" dur="500"/>
                                        <p:tgtEl>
                                          <p:spTgt spid="3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37" grpId="0"/>
      <p:bldP spid="38"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2211159" y="1988522"/>
            <a:ext cx="241300" cy="153511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4" name="矩形 3"/>
          <p:cNvSpPr>
            <a:spLocks noChangeArrowheads="1"/>
          </p:cNvSpPr>
          <p:nvPr/>
        </p:nvSpPr>
        <p:spPr bwMode="auto">
          <a:xfrm>
            <a:off x="2452459" y="2367934"/>
            <a:ext cx="241300" cy="11620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5" name="矩形 35"/>
          <p:cNvSpPr>
            <a:spLocks noChangeArrowheads="1"/>
          </p:cNvSpPr>
          <p:nvPr/>
        </p:nvSpPr>
        <p:spPr bwMode="auto">
          <a:xfrm>
            <a:off x="3262084" y="1883747"/>
            <a:ext cx="241300" cy="1635125"/>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6" name="矩形 36"/>
          <p:cNvSpPr>
            <a:spLocks noChangeArrowheads="1"/>
          </p:cNvSpPr>
          <p:nvPr/>
        </p:nvSpPr>
        <p:spPr bwMode="auto">
          <a:xfrm>
            <a:off x="3495446" y="3164859"/>
            <a:ext cx="241300" cy="3619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7" name="矩形 35"/>
          <p:cNvSpPr>
            <a:spLocks noChangeArrowheads="1"/>
          </p:cNvSpPr>
          <p:nvPr/>
        </p:nvSpPr>
        <p:spPr bwMode="auto">
          <a:xfrm>
            <a:off x="4309834" y="2814022"/>
            <a:ext cx="241300" cy="71596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8" name="矩形 36"/>
          <p:cNvSpPr>
            <a:spLocks noChangeArrowheads="1"/>
          </p:cNvSpPr>
          <p:nvPr/>
        </p:nvSpPr>
        <p:spPr bwMode="auto">
          <a:xfrm>
            <a:off x="4551134" y="2998172"/>
            <a:ext cx="241300" cy="522287"/>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9" name="矩形 35"/>
          <p:cNvSpPr>
            <a:spLocks noChangeArrowheads="1"/>
          </p:cNvSpPr>
          <p:nvPr/>
        </p:nvSpPr>
        <p:spPr bwMode="auto">
          <a:xfrm>
            <a:off x="5363934" y="2250459"/>
            <a:ext cx="241300" cy="1271588"/>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10" name="矩形 36"/>
          <p:cNvSpPr>
            <a:spLocks noChangeArrowheads="1"/>
          </p:cNvSpPr>
          <p:nvPr/>
        </p:nvSpPr>
        <p:spPr bwMode="auto">
          <a:xfrm>
            <a:off x="5605234" y="2361584"/>
            <a:ext cx="241300" cy="11620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11" name="矩形 35"/>
          <p:cNvSpPr>
            <a:spLocks noChangeArrowheads="1"/>
          </p:cNvSpPr>
          <p:nvPr/>
        </p:nvSpPr>
        <p:spPr bwMode="auto">
          <a:xfrm>
            <a:off x="6421209" y="2915622"/>
            <a:ext cx="241300" cy="60801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12" name="矩形 36"/>
          <p:cNvSpPr>
            <a:spLocks noChangeArrowheads="1"/>
          </p:cNvSpPr>
          <p:nvPr/>
        </p:nvSpPr>
        <p:spPr bwMode="auto">
          <a:xfrm>
            <a:off x="6662509" y="2071072"/>
            <a:ext cx="241300" cy="1458912"/>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grpSp>
        <p:nvGrpSpPr>
          <p:cNvPr id="36" name="组合 35"/>
          <p:cNvGrpSpPr/>
          <p:nvPr/>
        </p:nvGrpSpPr>
        <p:grpSpPr>
          <a:xfrm>
            <a:off x="842213" y="483518"/>
            <a:ext cx="7690227" cy="3492709"/>
            <a:chOff x="899592" y="861959"/>
            <a:chExt cx="7690227" cy="3492709"/>
          </a:xfrm>
        </p:grpSpPr>
        <p:sp>
          <p:nvSpPr>
            <p:cNvPr id="23" name="文本框 22"/>
            <p:cNvSpPr txBox="1"/>
            <p:nvPr/>
          </p:nvSpPr>
          <p:spPr>
            <a:xfrm>
              <a:off x="7520141" y="3850481"/>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项目</a:t>
              </a:r>
            </a:p>
          </p:txBody>
        </p:sp>
        <p:pic>
          <p:nvPicPr>
            <p:cNvPr id="34" name="图片 33"/>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602" t="19882" b="7172"/>
            <a:stretch>
              <a:fillRect/>
            </a:stretch>
          </p:blipFill>
          <p:spPr bwMode="auto">
            <a:xfrm>
              <a:off x="1547664" y="1578753"/>
              <a:ext cx="6512074" cy="2376264"/>
            </a:xfrm>
            <a:custGeom>
              <a:avLst/>
              <a:gdLst>
                <a:gd name="connsiteX0" fmla="*/ 0 w 6512074"/>
                <a:gd name="connsiteY0" fmla="*/ 0 h 2376264"/>
                <a:gd name="connsiteX1" fmla="*/ 4930924 w 6512074"/>
                <a:gd name="connsiteY1" fmla="*/ 0 h 2376264"/>
                <a:gd name="connsiteX2" fmla="*/ 4930924 w 6512074"/>
                <a:gd name="connsiteY2" fmla="*/ 778880 h 2376264"/>
                <a:gd name="connsiteX3" fmla="*/ 6512074 w 6512074"/>
                <a:gd name="connsiteY3" fmla="*/ 778880 h 2376264"/>
                <a:gd name="connsiteX4" fmla="*/ 6512074 w 6512074"/>
                <a:gd name="connsiteY4" fmla="*/ 2376264 h 2376264"/>
                <a:gd name="connsiteX5" fmla="*/ 0 w 6512074"/>
                <a:gd name="connsiteY5" fmla="*/ 2376264 h 237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2074" h="2376264">
                  <a:moveTo>
                    <a:pt x="0" y="0"/>
                  </a:moveTo>
                  <a:lnTo>
                    <a:pt x="4930924" y="0"/>
                  </a:lnTo>
                  <a:lnTo>
                    <a:pt x="4930924" y="778880"/>
                  </a:lnTo>
                  <a:lnTo>
                    <a:pt x="6512074" y="778880"/>
                  </a:lnTo>
                  <a:lnTo>
                    <a:pt x="6512074" y="2376264"/>
                  </a:lnTo>
                  <a:lnTo>
                    <a:pt x="0" y="2376264"/>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cxnSp>
          <p:nvCxnSpPr>
            <p:cNvPr id="13" name="直接箭头连接符 12"/>
            <p:cNvCxnSpPr/>
            <p:nvPr/>
          </p:nvCxnSpPr>
          <p:spPr>
            <a:xfrm>
              <a:off x="7407398" y="3904870"/>
              <a:ext cx="792163" cy="0"/>
            </a:xfrm>
            <a:prstGeom prst="straightConnector1">
              <a:avLst/>
            </a:prstGeom>
            <a:ln w="12700">
              <a:solidFill>
                <a:srgbClr val="00ADEE"/>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440198" y="861959"/>
              <a:ext cx="6299658"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四年级同学喜欢各项运动的人数统计图</a:t>
              </a:r>
            </a:p>
          </p:txBody>
        </p:sp>
        <p:sp>
          <p:nvSpPr>
            <p:cNvPr id="17" name="文本框 16"/>
            <p:cNvSpPr txBox="1"/>
            <p:nvPr/>
          </p:nvSpPr>
          <p:spPr>
            <a:xfrm>
              <a:off x="899592" y="1275606"/>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人数</a:t>
              </a:r>
            </a:p>
          </p:txBody>
        </p:sp>
        <p:sp>
          <p:nvSpPr>
            <p:cNvPr id="18" name="文本框 17"/>
            <p:cNvSpPr txBox="1"/>
            <p:nvPr/>
          </p:nvSpPr>
          <p:spPr>
            <a:xfrm>
              <a:off x="206216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兵乓球</a:t>
              </a:r>
            </a:p>
          </p:txBody>
        </p:sp>
        <p:sp>
          <p:nvSpPr>
            <p:cNvPr id="19" name="文本框 18"/>
            <p:cNvSpPr txBox="1"/>
            <p:nvPr/>
          </p:nvSpPr>
          <p:spPr>
            <a:xfrm>
              <a:off x="312708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足球</a:t>
              </a:r>
            </a:p>
          </p:txBody>
        </p:sp>
        <p:sp>
          <p:nvSpPr>
            <p:cNvPr id="20" name="文本框 19"/>
            <p:cNvSpPr txBox="1"/>
            <p:nvPr/>
          </p:nvSpPr>
          <p:spPr>
            <a:xfrm>
              <a:off x="419200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跑步</a:t>
              </a:r>
            </a:p>
          </p:txBody>
        </p:sp>
        <p:sp>
          <p:nvSpPr>
            <p:cNvPr id="21" name="文本框 20"/>
            <p:cNvSpPr txBox="1"/>
            <p:nvPr/>
          </p:nvSpPr>
          <p:spPr>
            <a:xfrm>
              <a:off x="5265778"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游泳</a:t>
              </a:r>
            </a:p>
          </p:txBody>
        </p:sp>
        <p:sp>
          <p:nvSpPr>
            <p:cNvPr id="22" name="文本框 21"/>
            <p:cNvSpPr txBox="1"/>
            <p:nvPr/>
          </p:nvSpPr>
          <p:spPr>
            <a:xfrm>
              <a:off x="6337720"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跳绳</a:t>
              </a:r>
            </a:p>
          </p:txBody>
        </p:sp>
        <p:sp>
          <p:nvSpPr>
            <p:cNvPr id="24" name="文本框 23"/>
            <p:cNvSpPr txBox="1"/>
            <p:nvPr/>
          </p:nvSpPr>
          <p:spPr>
            <a:xfrm>
              <a:off x="1200145" y="3642966"/>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 name="文本框 24"/>
            <p:cNvSpPr txBox="1"/>
            <p:nvPr/>
          </p:nvSpPr>
          <p:spPr>
            <a:xfrm>
              <a:off x="1200145" y="3179613"/>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6" name="文本框 25"/>
            <p:cNvSpPr txBox="1"/>
            <p:nvPr/>
          </p:nvSpPr>
          <p:spPr>
            <a:xfrm>
              <a:off x="1094056" y="2688955"/>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 name="文本框 26"/>
            <p:cNvSpPr txBox="1"/>
            <p:nvPr/>
          </p:nvSpPr>
          <p:spPr>
            <a:xfrm>
              <a:off x="1094056" y="2235254"/>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文本框 27"/>
            <p:cNvSpPr txBox="1"/>
            <p:nvPr/>
          </p:nvSpPr>
          <p:spPr>
            <a:xfrm>
              <a:off x="1094056" y="1765887"/>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矩形 28"/>
            <p:cNvSpPr/>
            <p:nvPr/>
          </p:nvSpPr>
          <p:spPr>
            <a:xfrm>
              <a:off x="6855520" y="1596145"/>
              <a:ext cx="397814" cy="204198"/>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855520" y="1900433"/>
              <a:ext cx="397814" cy="20419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330740" y="1451015"/>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男生</a:t>
              </a:r>
            </a:p>
          </p:txBody>
        </p:sp>
        <p:sp>
          <p:nvSpPr>
            <p:cNvPr id="32" name="文本框 31"/>
            <p:cNvSpPr txBox="1"/>
            <p:nvPr/>
          </p:nvSpPr>
          <p:spPr>
            <a:xfrm>
              <a:off x="7330740" y="1754162"/>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女生</a:t>
              </a:r>
            </a:p>
          </p:txBody>
        </p:sp>
      </p:grpSp>
      <p:sp>
        <p:nvSpPr>
          <p:cNvPr id="37" name="文本框 36"/>
          <p:cNvSpPr txBox="1"/>
          <p:nvPr/>
        </p:nvSpPr>
        <p:spPr>
          <a:xfrm>
            <a:off x="899219" y="3930977"/>
            <a:ext cx="7633221" cy="954107"/>
          </a:xfrm>
          <a:prstGeom prst="rect">
            <a:avLst/>
          </a:prstGeom>
          <a:noFill/>
        </p:spPr>
        <p:txBody>
          <a:bodyPr wrap="square" rtlCol="0">
            <a:spAutoFit/>
          </a:bodyPr>
          <a:lstStyle/>
          <a:p>
            <a:pPr algn="just"/>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）喜欢哪个项目的人最多？喜欢哪个项目的人最少？</a:t>
            </a:r>
          </a:p>
        </p:txBody>
      </p:sp>
      <p:sp>
        <p:nvSpPr>
          <p:cNvPr id="38" name="文本框 37"/>
          <p:cNvSpPr txBox="1"/>
          <p:nvPr/>
        </p:nvSpPr>
        <p:spPr>
          <a:xfrm>
            <a:off x="2677011" y="4181814"/>
            <a:ext cx="1632823" cy="663643"/>
          </a:xfrm>
          <a:prstGeom prst="rect">
            <a:avLst/>
          </a:prstGeom>
          <a:noFill/>
        </p:spPr>
        <p:txBody>
          <a:bodyPr wrap="square" rtlCol="0">
            <a:spAutoFit/>
          </a:bodyPr>
          <a:lstStyle/>
          <a:p>
            <a:pPr algn="just">
              <a:lnSpc>
                <a:spcPct val="130000"/>
              </a:lnSpc>
            </a:pP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兵乓球</a:t>
            </a:r>
          </a:p>
        </p:txBody>
      </p:sp>
      <p:sp>
        <p:nvSpPr>
          <p:cNvPr id="39" name="文本框 38"/>
          <p:cNvSpPr txBox="1"/>
          <p:nvPr/>
        </p:nvSpPr>
        <p:spPr>
          <a:xfrm>
            <a:off x="6662509" y="4181814"/>
            <a:ext cx="1154222" cy="663643"/>
          </a:xfrm>
          <a:prstGeom prst="rect">
            <a:avLst/>
          </a:prstGeom>
          <a:noFill/>
        </p:spPr>
        <p:txBody>
          <a:bodyPr wrap="square" rtlCol="0">
            <a:spAutoFit/>
          </a:bodyPr>
          <a:lstStyle/>
          <a:p>
            <a:pPr algn="just">
              <a:lnSpc>
                <a:spcPct val="130000"/>
              </a:lnSpc>
            </a:pP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跑步</a:t>
            </a:r>
          </a:p>
        </p:txBody>
      </p:sp>
      <p:sp>
        <p:nvSpPr>
          <p:cNvPr id="35"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40"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ppt_x"/>
                                          </p:val>
                                        </p:tav>
                                        <p:tav tm="100000">
                                          <p:val>
                                            <p:strVal val="#ppt_x"/>
                                          </p:val>
                                        </p:tav>
                                      </p:tavLst>
                                    </p:anim>
                                    <p:anim calcmode="lin" valueType="num">
                                      <p:cBhvr additive="base">
                                        <p:cTn id="1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2095832" y="2060530"/>
            <a:ext cx="241300" cy="153511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4" name="矩形 3"/>
          <p:cNvSpPr>
            <a:spLocks noChangeArrowheads="1"/>
          </p:cNvSpPr>
          <p:nvPr/>
        </p:nvSpPr>
        <p:spPr bwMode="auto">
          <a:xfrm>
            <a:off x="2337132" y="2439942"/>
            <a:ext cx="241300" cy="11620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5" name="矩形 35"/>
          <p:cNvSpPr>
            <a:spLocks noChangeArrowheads="1"/>
          </p:cNvSpPr>
          <p:nvPr/>
        </p:nvSpPr>
        <p:spPr bwMode="auto">
          <a:xfrm>
            <a:off x="3146757" y="1955755"/>
            <a:ext cx="241300" cy="1635125"/>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6" name="矩形 36"/>
          <p:cNvSpPr>
            <a:spLocks noChangeArrowheads="1"/>
          </p:cNvSpPr>
          <p:nvPr/>
        </p:nvSpPr>
        <p:spPr bwMode="auto">
          <a:xfrm>
            <a:off x="3380119" y="3236867"/>
            <a:ext cx="241300" cy="3619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7" name="矩形 35"/>
          <p:cNvSpPr>
            <a:spLocks noChangeArrowheads="1"/>
          </p:cNvSpPr>
          <p:nvPr/>
        </p:nvSpPr>
        <p:spPr bwMode="auto">
          <a:xfrm>
            <a:off x="4194507" y="2886030"/>
            <a:ext cx="241300" cy="71596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8" name="矩形 36"/>
          <p:cNvSpPr>
            <a:spLocks noChangeArrowheads="1"/>
          </p:cNvSpPr>
          <p:nvPr/>
        </p:nvSpPr>
        <p:spPr bwMode="auto">
          <a:xfrm>
            <a:off x="4435807" y="3070180"/>
            <a:ext cx="241300" cy="522287"/>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9" name="矩形 35"/>
          <p:cNvSpPr>
            <a:spLocks noChangeArrowheads="1"/>
          </p:cNvSpPr>
          <p:nvPr/>
        </p:nvSpPr>
        <p:spPr bwMode="auto">
          <a:xfrm>
            <a:off x="5248607" y="2322467"/>
            <a:ext cx="241300" cy="1271588"/>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10" name="矩形 36"/>
          <p:cNvSpPr>
            <a:spLocks noChangeArrowheads="1"/>
          </p:cNvSpPr>
          <p:nvPr/>
        </p:nvSpPr>
        <p:spPr bwMode="auto">
          <a:xfrm>
            <a:off x="5489907" y="2433592"/>
            <a:ext cx="241300" cy="1162050"/>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sp>
        <p:nvSpPr>
          <p:cNvPr id="11" name="矩形 35"/>
          <p:cNvSpPr>
            <a:spLocks noChangeArrowheads="1"/>
          </p:cNvSpPr>
          <p:nvPr/>
        </p:nvSpPr>
        <p:spPr bwMode="auto">
          <a:xfrm>
            <a:off x="6305882" y="2987630"/>
            <a:ext cx="241300" cy="608012"/>
          </a:xfrm>
          <a:prstGeom prst="rect">
            <a:avLst/>
          </a:prstGeom>
          <a:solidFill>
            <a:srgbClr val="69CCF8"/>
          </a:solidFill>
          <a:ln w="12700" algn="ctr">
            <a:solidFill>
              <a:srgbClr val="69CCF8"/>
            </a:solidFill>
            <a:round/>
          </a:ln>
        </p:spPr>
        <p:txBody>
          <a:bodyPr anchor="ctr"/>
          <a:lstStyle/>
          <a:p>
            <a:pPr eaLnBrk="1" hangingPunct="1">
              <a:lnSpc>
                <a:spcPct val="120000"/>
              </a:lnSpc>
              <a:defRPr/>
            </a:pPr>
            <a:endParaRPr lang="zh-CN" altLang="en-US" sz="2000" b="1">
              <a:latin typeface="+mn-ea"/>
              <a:ea typeface="+mn-ea"/>
            </a:endParaRPr>
          </a:p>
        </p:txBody>
      </p:sp>
      <p:sp>
        <p:nvSpPr>
          <p:cNvPr id="12" name="矩形 36"/>
          <p:cNvSpPr>
            <a:spLocks noChangeArrowheads="1"/>
          </p:cNvSpPr>
          <p:nvPr/>
        </p:nvSpPr>
        <p:spPr bwMode="auto">
          <a:xfrm>
            <a:off x="6547182" y="2143080"/>
            <a:ext cx="241300" cy="1458912"/>
          </a:xfrm>
          <a:prstGeom prst="rect">
            <a:avLst/>
          </a:prstGeom>
          <a:solidFill>
            <a:srgbClr val="EB535A"/>
          </a:solidFill>
          <a:ln>
            <a:solidFill>
              <a:srgbClr val="EB535A"/>
            </a:solidFill>
          </a:ln>
        </p:spPr>
        <p:txBody>
          <a:bodyPr anchor="ctr"/>
          <a:lstStyle/>
          <a:p>
            <a:pPr eaLnBrk="1" hangingPunct="1">
              <a:lnSpc>
                <a:spcPct val="120000"/>
              </a:lnSpc>
              <a:defRPr/>
            </a:pPr>
            <a:endParaRPr lang="zh-CN" altLang="en-US" sz="2000" b="1">
              <a:latin typeface="+mn-ea"/>
              <a:ea typeface="+mn-ea"/>
            </a:endParaRPr>
          </a:p>
        </p:txBody>
      </p:sp>
      <p:grpSp>
        <p:nvGrpSpPr>
          <p:cNvPr id="36" name="组合 35"/>
          <p:cNvGrpSpPr/>
          <p:nvPr/>
        </p:nvGrpSpPr>
        <p:grpSpPr>
          <a:xfrm>
            <a:off x="726886" y="555526"/>
            <a:ext cx="7690227" cy="3492709"/>
            <a:chOff x="899592" y="861959"/>
            <a:chExt cx="7690227" cy="3492709"/>
          </a:xfrm>
        </p:grpSpPr>
        <p:sp>
          <p:nvSpPr>
            <p:cNvPr id="23" name="文本框 22"/>
            <p:cNvSpPr txBox="1"/>
            <p:nvPr/>
          </p:nvSpPr>
          <p:spPr>
            <a:xfrm>
              <a:off x="7520141" y="3850481"/>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项目</a:t>
              </a:r>
            </a:p>
          </p:txBody>
        </p:sp>
        <p:pic>
          <p:nvPicPr>
            <p:cNvPr id="34" name="图片 33"/>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602" t="19882" b="7172"/>
            <a:stretch>
              <a:fillRect/>
            </a:stretch>
          </p:blipFill>
          <p:spPr bwMode="auto">
            <a:xfrm>
              <a:off x="1547664" y="1578753"/>
              <a:ext cx="6512074" cy="2376264"/>
            </a:xfrm>
            <a:custGeom>
              <a:avLst/>
              <a:gdLst>
                <a:gd name="connsiteX0" fmla="*/ 0 w 6512074"/>
                <a:gd name="connsiteY0" fmla="*/ 0 h 2376264"/>
                <a:gd name="connsiteX1" fmla="*/ 4930924 w 6512074"/>
                <a:gd name="connsiteY1" fmla="*/ 0 h 2376264"/>
                <a:gd name="connsiteX2" fmla="*/ 4930924 w 6512074"/>
                <a:gd name="connsiteY2" fmla="*/ 778880 h 2376264"/>
                <a:gd name="connsiteX3" fmla="*/ 6512074 w 6512074"/>
                <a:gd name="connsiteY3" fmla="*/ 778880 h 2376264"/>
                <a:gd name="connsiteX4" fmla="*/ 6512074 w 6512074"/>
                <a:gd name="connsiteY4" fmla="*/ 2376264 h 2376264"/>
                <a:gd name="connsiteX5" fmla="*/ 0 w 6512074"/>
                <a:gd name="connsiteY5" fmla="*/ 2376264 h 237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2074" h="2376264">
                  <a:moveTo>
                    <a:pt x="0" y="0"/>
                  </a:moveTo>
                  <a:lnTo>
                    <a:pt x="4930924" y="0"/>
                  </a:lnTo>
                  <a:lnTo>
                    <a:pt x="4930924" y="778880"/>
                  </a:lnTo>
                  <a:lnTo>
                    <a:pt x="6512074" y="778880"/>
                  </a:lnTo>
                  <a:lnTo>
                    <a:pt x="6512074" y="2376264"/>
                  </a:lnTo>
                  <a:lnTo>
                    <a:pt x="0" y="2376264"/>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cxnSp>
          <p:nvCxnSpPr>
            <p:cNvPr id="13" name="直接箭头连接符 12"/>
            <p:cNvCxnSpPr/>
            <p:nvPr/>
          </p:nvCxnSpPr>
          <p:spPr>
            <a:xfrm>
              <a:off x="7407398" y="3904870"/>
              <a:ext cx="792163" cy="0"/>
            </a:xfrm>
            <a:prstGeom prst="straightConnector1">
              <a:avLst/>
            </a:prstGeom>
            <a:ln w="12700">
              <a:solidFill>
                <a:srgbClr val="00ADEE"/>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440198" y="861959"/>
              <a:ext cx="6299658"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四年级同学喜欢各项运动的人数统计图</a:t>
              </a:r>
            </a:p>
          </p:txBody>
        </p:sp>
        <p:sp>
          <p:nvSpPr>
            <p:cNvPr id="17" name="文本框 16"/>
            <p:cNvSpPr txBox="1"/>
            <p:nvPr/>
          </p:nvSpPr>
          <p:spPr>
            <a:xfrm>
              <a:off x="899592" y="1275606"/>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人数</a:t>
              </a:r>
            </a:p>
          </p:txBody>
        </p:sp>
        <p:sp>
          <p:nvSpPr>
            <p:cNvPr id="18" name="文本框 17"/>
            <p:cNvSpPr txBox="1"/>
            <p:nvPr/>
          </p:nvSpPr>
          <p:spPr>
            <a:xfrm>
              <a:off x="206216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兵乓球</a:t>
              </a:r>
            </a:p>
          </p:txBody>
        </p:sp>
        <p:sp>
          <p:nvSpPr>
            <p:cNvPr id="19" name="文本框 18"/>
            <p:cNvSpPr txBox="1"/>
            <p:nvPr/>
          </p:nvSpPr>
          <p:spPr>
            <a:xfrm>
              <a:off x="312708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足球</a:t>
              </a:r>
            </a:p>
          </p:txBody>
        </p:sp>
        <p:sp>
          <p:nvSpPr>
            <p:cNvPr id="20" name="文本框 19"/>
            <p:cNvSpPr txBox="1"/>
            <p:nvPr/>
          </p:nvSpPr>
          <p:spPr>
            <a:xfrm>
              <a:off x="4192003"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跑步</a:t>
              </a:r>
            </a:p>
          </p:txBody>
        </p:sp>
        <p:sp>
          <p:nvSpPr>
            <p:cNvPr id="21" name="文本框 20"/>
            <p:cNvSpPr txBox="1"/>
            <p:nvPr/>
          </p:nvSpPr>
          <p:spPr>
            <a:xfrm>
              <a:off x="5265778"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游泳</a:t>
              </a:r>
            </a:p>
          </p:txBody>
        </p:sp>
        <p:sp>
          <p:nvSpPr>
            <p:cNvPr id="22" name="文本框 21"/>
            <p:cNvSpPr txBox="1"/>
            <p:nvPr/>
          </p:nvSpPr>
          <p:spPr>
            <a:xfrm>
              <a:off x="6337720" y="3905250"/>
              <a:ext cx="1069678"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跳绳</a:t>
              </a:r>
            </a:p>
          </p:txBody>
        </p:sp>
        <p:sp>
          <p:nvSpPr>
            <p:cNvPr id="24" name="文本框 23"/>
            <p:cNvSpPr txBox="1"/>
            <p:nvPr/>
          </p:nvSpPr>
          <p:spPr>
            <a:xfrm>
              <a:off x="1200145" y="3642966"/>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 name="文本框 24"/>
            <p:cNvSpPr txBox="1"/>
            <p:nvPr/>
          </p:nvSpPr>
          <p:spPr>
            <a:xfrm>
              <a:off x="1200145" y="3179613"/>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6" name="文本框 25"/>
            <p:cNvSpPr txBox="1"/>
            <p:nvPr/>
          </p:nvSpPr>
          <p:spPr>
            <a:xfrm>
              <a:off x="1094056" y="2688955"/>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 name="文本框 26"/>
            <p:cNvSpPr txBox="1"/>
            <p:nvPr/>
          </p:nvSpPr>
          <p:spPr>
            <a:xfrm>
              <a:off x="1094056" y="2235254"/>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文本框 27"/>
            <p:cNvSpPr txBox="1"/>
            <p:nvPr/>
          </p:nvSpPr>
          <p:spPr>
            <a:xfrm>
              <a:off x="1094056" y="1765887"/>
              <a:ext cx="504056" cy="524567"/>
            </a:xfrm>
            <a:prstGeom prst="rect">
              <a:avLst/>
            </a:prstGeom>
            <a:noFill/>
          </p:spPr>
          <p:txBody>
            <a:bodyPr wrap="square" rtlCol="0">
              <a:spAutoFit/>
            </a:bodyPr>
            <a:lstStyle/>
            <a:p>
              <a:pPr algn="just">
                <a:lnSpc>
                  <a:spcPct val="130000"/>
                </a:lnSpc>
              </a:pP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20</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矩形 28"/>
            <p:cNvSpPr/>
            <p:nvPr/>
          </p:nvSpPr>
          <p:spPr>
            <a:xfrm>
              <a:off x="6855520" y="1596145"/>
              <a:ext cx="397814" cy="204198"/>
            </a:xfrm>
            <a:prstGeom prst="rect">
              <a:avLst/>
            </a:prstGeom>
            <a:solidFill>
              <a:srgbClr val="69CCF8"/>
            </a:solidFill>
            <a:ln>
              <a:solidFill>
                <a:srgbClr val="69CC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855520" y="1900433"/>
              <a:ext cx="397814" cy="204198"/>
            </a:xfrm>
            <a:prstGeom prst="rect">
              <a:avLst/>
            </a:prstGeom>
            <a:solidFill>
              <a:srgbClr val="EB535A"/>
            </a:solidFill>
            <a:ln>
              <a:solidFill>
                <a:srgbClr val="EB5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330740" y="1451015"/>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男生</a:t>
              </a:r>
            </a:p>
          </p:txBody>
        </p:sp>
        <p:sp>
          <p:nvSpPr>
            <p:cNvPr id="32" name="文本框 31"/>
            <p:cNvSpPr txBox="1"/>
            <p:nvPr/>
          </p:nvSpPr>
          <p:spPr>
            <a:xfrm>
              <a:off x="7330740" y="1754162"/>
              <a:ext cx="818232" cy="449418"/>
            </a:xfrm>
            <a:prstGeom prst="rect">
              <a:avLst/>
            </a:prstGeom>
            <a:noFill/>
          </p:spPr>
          <p:txBody>
            <a:bodyPr wrap="square" rtlCol="0">
              <a:spAutoFit/>
            </a:bodyPr>
            <a:lstStyle/>
            <a:p>
              <a:pPr algn="just">
                <a:lnSpc>
                  <a:spcPct val="130000"/>
                </a:lnSpc>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女生</a:t>
              </a:r>
            </a:p>
          </p:txBody>
        </p:sp>
      </p:grpSp>
      <p:sp>
        <p:nvSpPr>
          <p:cNvPr id="37" name="文本框 36"/>
          <p:cNvSpPr txBox="1"/>
          <p:nvPr/>
        </p:nvSpPr>
        <p:spPr>
          <a:xfrm>
            <a:off x="827584" y="3939902"/>
            <a:ext cx="7633221" cy="954107"/>
          </a:xfrm>
          <a:prstGeom prst="rect">
            <a:avLst/>
          </a:prstGeom>
          <a:noFill/>
        </p:spPr>
        <p:txBody>
          <a:bodyPr wrap="square" rtlCol="0">
            <a:spAutoFit/>
          </a:bodyPr>
          <a:lstStyle/>
          <a:p>
            <a:pPr algn="just"/>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）你还能结合统计图提出其他数学问题并解答吗？</a:t>
            </a:r>
          </a:p>
        </p:txBody>
      </p:sp>
      <p:sp>
        <p:nvSpPr>
          <p:cNvPr id="33"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35"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p:cNvSpPr txBox="1">
            <a:spLocks noChangeArrowheads="1"/>
          </p:cNvSpPr>
          <p:nvPr/>
        </p:nvSpPr>
        <p:spPr bwMode="auto">
          <a:xfrm>
            <a:off x="999331" y="2794000"/>
            <a:ext cx="71453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b="1" dirty="0">
                <a:solidFill>
                  <a:srgbClr val="FF0000"/>
                </a:solidFill>
                <a:latin typeface="黑体" panose="02010609060101010101" pitchFamily="49" charset="-122"/>
                <a:ea typeface="黑体" panose="02010609060101010101" pitchFamily="49" charset="-122"/>
              </a:rPr>
              <a:t>提问：喜欢哪个项目的女生最多？喜欢哪个项目的男生最少？</a:t>
            </a:r>
          </a:p>
        </p:txBody>
      </p:sp>
      <p:sp>
        <p:nvSpPr>
          <p:cNvPr id="3" name="TextBox 19"/>
          <p:cNvSpPr txBox="1">
            <a:spLocks noChangeArrowheads="1"/>
          </p:cNvSpPr>
          <p:nvPr/>
        </p:nvSpPr>
        <p:spPr bwMode="auto">
          <a:xfrm>
            <a:off x="1008856" y="3802063"/>
            <a:ext cx="71453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b="1">
                <a:solidFill>
                  <a:srgbClr val="FF0000"/>
                </a:solidFill>
                <a:latin typeface="黑体" panose="02010609060101010101" pitchFamily="49" charset="-122"/>
                <a:ea typeface="黑体" panose="02010609060101010101" pitchFamily="49" charset="-122"/>
                <a:sym typeface="+mn-ea"/>
              </a:rPr>
              <a:t>解答：喜欢跳绳项目的女生最多，喜欢跳绳项目的男生最少。（答案不唯一）</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8753" y="483518"/>
            <a:ext cx="5245544" cy="2433075"/>
          </a:xfrm>
          <a:prstGeom prst="rect">
            <a:avLst/>
          </a:prstGeom>
        </p:spPr>
      </p:pic>
      <p:sp>
        <p:nvSpPr>
          <p:cNvPr id="5"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6"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3939" y="2023519"/>
            <a:ext cx="7879407" cy="132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683940" y="771550"/>
            <a:ext cx="7345188" cy="1152367"/>
          </a:xfrm>
          <a:prstGeom prst="rect">
            <a:avLst/>
          </a:prstGeom>
          <a:noFill/>
        </p:spPr>
        <p:txBody>
          <a:bodyPr wrap="square" rtlCol="0">
            <a:spAutoFit/>
          </a:bodyPr>
          <a:lstStyle/>
          <a:p>
            <a:pPr>
              <a:lnSpc>
                <a:spcPct val="13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某小学四年级学生一分钟跳绳成绩如下表（单位：人）。</a:t>
            </a:r>
          </a:p>
        </p:txBody>
      </p:sp>
      <p:sp>
        <p:nvSpPr>
          <p:cNvPr id="8" name="文本框 7"/>
          <p:cNvSpPr txBox="1"/>
          <p:nvPr/>
        </p:nvSpPr>
        <p:spPr>
          <a:xfrm>
            <a:off x="611560" y="3651870"/>
            <a:ext cx="7921625"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请根据以上数据绘制复式条形统计图。</a:t>
            </a:r>
          </a:p>
        </p:txBody>
      </p:sp>
      <p:sp>
        <p:nvSpPr>
          <p:cNvPr id="3" name="文本框 2"/>
          <p:cNvSpPr txBox="1"/>
          <p:nvPr/>
        </p:nvSpPr>
        <p:spPr>
          <a:xfrm>
            <a:off x="3066415" y="1466215"/>
            <a:ext cx="3299460" cy="370840"/>
          </a:xfrm>
          <a:prstGeom prst="rect">
            <a:avLst/>
          </a:prstGeom>
          <a:noFill/>
        </p:spPr>
        <p:txBody>
          <a:bodyPr wrap="square" rtlCol="0">
            <a:spAutoFit/>
          </a:bodyPr>
          <a:lstStyle/>
          <a:p>
            <a:pPr algn="just">
              <a:lnSpc>
                <a:spcPct val="130000"/>
              </a:lnSpc>
            </a:pP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【选自教材</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P94</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练习二十三</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第</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5576" y="3003798"/>
            <a:ext cx="7632848" cy="1754326"/>
          </a:xfrm>
          <a:prstGeom prst="rect">
            <a:avLst/>
          </a:prstGeom>
          <a:noFill/>
        </p:spPr>
        <p:txBody>
          <a:bodyPr wrap="square" rtlCol="0">
            <a:spAutoFit/>
          </a:bodyPr>
          <a:lstStyle/>
          <a:p>
            <a:pPr algn="just"/>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）成绩在</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121~160</a:t>
            </a:r>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次的男生和女生各有多少人</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女生成绩在</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135</a:t>
            </a:r>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次及以上为优秀，女生成绩在</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135~140</a:t>
            </a:r>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次的有</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12</a:t>
            </a:r>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人。成绩为优秀的女生有多少人</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a:t>
            </a:r>
          </a:p>
          <a:p>
            <a:pPr algn="just"/>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700" b="1" dirty="0">
                <a:latin typeface="Times New Roman" panose="02020603050405020304" pitchFamily="18" charset="0"/>
                <a:ea typeface="黑体" panose="02010609060101010101" pitchFamily="49" charset="-122"/>
                <a:cs typeface="Times New Roman" panose="02020603050405020304" pitchFamily="18" charset="0"/>
              </a:rPr>
              <a:t>）你还能得到哪些信息</a:t>
            </a:r>
            <a:r>
              <a:rPr lang="en-US" altLang="zh-CN" sz="2700" b="1" dirty="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700" b="1"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57" name="组合 56"/>
          <p:cNvGrpSpPr/>
          <p:nvPr/>
        </p:nvGrpSpPr>
        <p:grpSpPr>
          <a:xfrm>
            <a:off x="1237512" y="267494"/>
            <a:ext cx="6878488" cy="2664296"/>
            <a:chOff x="1473784" y="179962"/>
            <a:chExt cx="6878488" cy="2664296"/>
          </a:xfrm>
        </p:grpSpPr>
        <p:cxnSp>
          <p:nvCxnSpPr>
            <p:cNvPr id="9" name="直接箭头连接符 8"/>
            <p:cNvCxnSpPr/>
            <p:nvPr/>
          </p:nvCxnSpPr>
          <p:spPr>
            <a:xfrm flipV="1">
              <a:off x="1979712" y="339502"/>
              <a:ext cx="0" cy="21602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1979712" y="2499742"/>
              <a:ext cx="5832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979712" y="2067694"/>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79712" y="1635646"/>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979712" y="1188358"/>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979712" y="742722"/>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483768"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2705507"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2925341"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3482355"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3704094"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3923928"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482847"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70458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924420"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545514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676885"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96719"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6438493"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6660232"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688006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2087932" y="2419049"/>
              <a:ext cx="1242981" cy="413703"/>
            </a:xfrm>
            <a:prstGeom prst="rect">
              <a:avLst/>
            </a:prstGeom>
            <a:noFill/>
          </p:spPr>
          <p:txBody>
            <a:bodyPr wrap="square" rtlCol="0">
              <a:spAutoFit/>
            </a:bodyPr>
            <a:lstStyle/>
            <a:p>
              <a:pPr>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100</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及以下</a:t>
              </a:r>
            </a:p>
          </p:txBody>
        </p:sp>
        <p:sp>
          <p:nvSpPr>
            <p:cNvPr id="39" name="文本框 38"/>
            <p:cNvSpPr txBox="1"/>
            <p:nvPr/>
          </p:nvSpPr>
          <p:spPr>
            <a:xfrm>
              <a:off x="3224096" y="2427734"/>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101~120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0" name="文本框 39"/>
            <p:cNvSpPr txBox="1"/>
            <p:nvPr/>
          </p:nvSpPr>
          <p:spPr>
            <a:xfrm>
              <a:off x="4232208" y="2427734"/>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121~140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1" name="文本框 40"/>
            <p:cNvSpPr txBox="1"/>
            <p:nvPr/>
          </p:nvSpPr>
          <p:spPr>
            <a:xfrm>
              <a:off x="5164168" y="2419049"/>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141~160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2" name="文本框 41"/>
            <p:cNvSpPr txBox="1"/>
            <p:nvPr/>
          </p:nvSpPr>
          <p:spPr>
            <a:xfrm>
              <a:off x="6177042" y="2419049"/>
              <a:ext cx="1295526" cy="413703"/>
            </a:xfrm>
            <a:prstGeom prst="rect">
              <a:avLst/>
            </a:prstGeom>
            <a:noFill/>
          </p:spPr>
          <p:txBody>
            <a:bodyPr wrap="square" rtlCol="0">
              <a:spAutoFit/>
            </a:bodyPr>
            <a:lstStyle/>
            <a:p>
              <a:pPr>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161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及以上</a:t>
              </a:r>
            </a:p>
          </p:txBody>
        </p:sp>
        <p:sp>
          <p:nvSpPr>
            <p:cNvPr id="43" name="文本框 42"/>
            <p:cNvSpPr txBox="1"/>
            <p:nvPr/>
          </p:nvSpPr>
          <p:spPr>
            <a:xfrm>
              <a:off x="1590266" y="2283718"/>
              <a:ext cx="319311" cy="413703"/>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4" name="文本框 43"/>
            <p:cNvSpPr txBox="1"/>
            <p:nvPr/>
          </p:nvSpPr>
          <p:spPr>
            <a:xfrm>
              <a:off x="1590266" y="1870015"/>
              <a:ext cx="319311" cy="413703"/>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5</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5" name="文本框 44"/>
            <p:cNvSpPr txBox="1"/>
            <p:nvPr/>
          </p:nvSpPr>
          <p:spPr>
            <a:xfrm>
              <a:off x="1473784" y="1419622"/>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6" name="文本框 45"/>
            <p:cNvSpPr txBox="1"/>
            <p:nvPr/>
          </p:nvSpPr>
          <p:spPr>
            <a:xfrm>
              <a:off x="1473784" y="979812"/>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15</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7" name="文本框 46"/>
            <p:cNvSpPr txBox="1"/>
            <p:nvPr/>
          </p:nvSpPr>
          <p:spPr>
            <a:xfrm>
              <a:off x="1473784" y="537118"/>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8" name="文本框 47"/>
            <p:cNvSpPr txBox="1"/>
            <p:nvPr/>
          </p:nvSpPr>
          <p:spPr>
            <a:xfrm>
              <a:off x="1999960" y="179962"/>
              <a:ext cx="1023721"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人数</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人</a:t>
              </a:r>
            </a:p>
          </p:txBody>
        </p:sp>
        <p:sp>
          <p:nvSpPr>
            <p:cNvPr id="51" name="矩形 50"/>
            <p:cNvSpPr/>
            <p:nvPr/>
          </p:nvSpPr>
          <p:spPr>
            <a:xfrm>
              <a:off x="7139499" y="681724"/>
              <a:ext cx="504056" cy="216024"/>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7139499" y="969756"/>
              <a:ext cx="504056" cy="216024"/>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7643555" y="535870"/>
              <a:ext cx="708717"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男生</a:t>
              </a:r>
            </a:p>
          </p:txBody>
        </p:sp>
        <p:sp>
          <p:nvSpPr>
            <p:cNvPr id="54" name="文本框 53"/>
            <p:cNvSpPr txBox="1"/>
            <p:nvPr/>
          </p:nvSpPr>
          <p:spPr>
            <a:xfrm>
              <a:off x="7643555" y="870916"/>
              <a:ext cx="708717"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女生</a:t>
              </a:r>
            </a:p>
          </p:txBody>
        </p:sp>
        <p:sp>
          <p:nvSpPr>
            <p:cNvPr id="58" name="文本框 57"/>
            <p:cNvSpPr txBox="1"/>
            <p:nvPr/>
          </p:nvSpPr>
          <p:spPr>
            <a:xfrm>
              <a:off x="7289694" y="2419049"/>
              <a:ext cx="982244"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成绩</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/m</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
          <p:cNvSpPr>
            <a:spLocks noChangeArrowheads="1"/>
          </p:cNvSpPr>
          <p:nvPr/>
        </p:nvSpPr>
        <p:spPr bwMode="auto">
          <a:xfrm>
            <a:off x="899592" y="3075806"/>
            <a:ext cx="741878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0000"/>
                </a:solidFill>
                <a:latin typeface="黑体" panose="02010609060101010101" pitchFamily="49" charset="-122"/>
                <a:ea typeface="黑体" panose="02010609060101010101" pitchFamily="49" charset="-122"/>
              </a:rPr>
              <a:t>（</a:t>
            </a:r>
            <a:r>
              <a:rPr lang="en-US" altLang="zh-CN" sz="2800" b="1" dirty="0">
                <a:solidFill>
                  <a:srgbClr val="FF0000"/>
                </a:solidFill>
                <a:latin typeface="黑体" panose="02010609060101010101" pitchFamily="49" charset="-122"/>
                <a:ea typeface="黑体" panose="02010609060101010101" pitchFamily="49" charset="-122"/>
              </a:rPr>
              <a:t>1</a:t>
            </a:r>
            <a:r>
              <a:rPr lang="zh-CN" altLang="en-US" sz="2800" b="1" dirty="0">
                <a:solidFill>
                  <a:srgbClr val="FF0000"/>
                </a:solidFill>
                <a:latin typeface="黑体" panose="02010609060101010101" pitchFamily="49" charset="-122"/>
                <a:ea typeface="黑体" panose="02010609060101010101" pitchFamily="49" charset="-122"/>
              </a:rPr>
              <a:t>）成绩在</a:t>
            </a:r>
            <a:r>
              <a:rPr lang="en-US" altLang="zh-CN" sz="2800" b="1" dirty="0">
                <a:solidFill>
                  <a:srgbClr val="FF0000"/>
                </a:solidFill>
                <a:latin typeface="黑体" panose="02010609060101010101" pitchFamily="49" charset="-122"/>
                <a:ea typeface="黑体" panose="02010609060101010101" pitchFamily="49" charset="-122"/>
              </a:rPr>
              <a:t>121</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黑体" panose="02010609060101010101" pitchFamily="49" charset="-122"/>
                <a:ea typeface="黑体" panose="02010609060101010101" pitchFamily="49" charset="-122"/>
              </a:rPr>
              <a:t>160</a:t>
            </a:r>
            <a:r>
              <a:rPr lang="zh-CN" altLang="en-US" sz="2800" b="1" dirty="0">
                <a:solidFill>
                  <a:srgbClr val="FF0000"/>
                </a:solidFill>
                <a:latin typeface="黑体" panose="02010609060101010101" pitchFamily="49" charset="-122"/>
                <a:ea typeface="黑体" panose="02010609060101010101" pitchFamily="49" charset="-122"/>
              </a:rPr>
              <a:t>次的男生有</a:t>
            </a:r>
            <a:r>
              <a:rPr lang="en-US" altLang="zh-CN" sz="2800" b="1" dirty="0">
                <a:solidFill>
                  <a:srgbClr val="FF0000"/>
                </a:solidFill>
                <a:latin typeface="黑体" panose="02010609060101010101" pitchFamily="49" charset="-122"/>
                <a:ea typeface="黑体" panose="02010609060101010101" pitchFamily="49" charset="-122"/>
              </a:rPr>
              <a:t>18+14=32</a:t>
            </a:r>
            <a:r>
              <a:rPr lang="zh-CN" altLang="en-US" sz="2800" b="1" dirty="0">
                <a:solidFill>
                  <a:srgbClr val="FF0000"/>
                </a:solidFill>
                <a:latin typeface="黑体" panose="02010609060101010101" pitchFamily="49" charset="-122"/>
                <a:ea typeface="黑体" panose="02010609060101010101" pitchFamily="49" charset="-122"/>
              </a:rPr>
              <a:t>人，女生有</a:t>
            </a:r>
            <a:r>
              <a:rPr lang="en-US" altLang="zh-CN" sz="2800" b="1" dirty="0">
                <a:solidFill>
                  <a:srgbClr val="FF0000"/>
                </a:solidFill>
                <a:latin typeface="黑体" panose="02010609060101010101" pitchFamily="49" charset="-122"/>
                <a:ea typeface="黑体" panose="02010609060101010101" pitchFamily="49" charset="-122"/>
              </a:rPr>
              <a:t>17+8=25</a:t>
            </a:r>
            <a:r>
              <a:rPr lang="zh-CN" altLang="en-US" sz="2800" b="1" dirty="0">
                <a:solidFill>
                  <a:srgbClr val="FF0000"/>
                </a:solidFill>
                <a:latin typeface="黑体" panose="02010609060101010101" pitchFamily="49" charset="-122"/>
                <a:ea typeface="黑体" panose="02010609060101010101" pitchFamily="49" charset="-122"/>
              </a:rPr>
              <a:t>人。</a:t>
            </a:r>
            <a:endParaRPr lang="en-US" altLang="zh-CN" sz="2800" b="1" dirty="0">
              <a:solidFill>
                <a:srgbClr val="FF0000"/>
              </a:solidFill>
              <a:latin typeface="黑体" panose="02010609060101010101" pitchFamily="49" charset="-122"/>
              <a:ea typeface="黑体" panose="02010609060101010101" pitchFamily="49" charset="-122"/>
            </a:endParaRPr>
          </a:p>
          <a:p>
            <a:r>
              <a:rPr lang="en-US" altLang="en-US" sz="2800" b="1" dirty="0">
                <a:solidFill>
                  <a:srgbClr val="FF0000"/>
                </a:solidFill>
                <a:latin typeface="黑体" panose="02010609060101010101" pitchFamily="49" charset="-122"/>
                <a:ea typeface="黑体" panose="02010609060101010101" pitchFamily="49" charset="-122"/>
              </a:rPr>
              <a:t>12+8+9</a:t>
            </a:r>
            <a:r>
              <a:rPr lang="en-US" altLang="zh-CN" sz="2800" b="1" dirty="0">
                <a:solidFill>
                  <a:srgbClr val="FF0000"/>
                </a:solidFill>
                <a:latin typeface="黑体" panose="02010609060101010101" pitchFamily="49" charset="-122"/>
                <a:ea typeface="黑体" panose="02010609060101010101" pitchFamily="49" charset="-122"/>
              </a:rPr>
              <a:t>=29</a:t>
            </a:r>
            <a:r>
              <a:rPr lang="zh-CN" altLang="en-US" sz="2800" b="1" dirty="0">
                <a:solidFill>
                  <a:srgbClr val="FF0000"/>
                </a:solidFill>
                <a:latin typeface="黑体" panose="02010609060101010101" pitchFamily="49" charset="-122"/>
                <a:ea typeface="黑体" panose="02010609060101010101" pitchFamily="49" charset="-122"/>
              </a:rPr>
              <a:t>（人）成绩为优秀的女生有</a:t>
            </a:r>
            <a:r>
              <a:rPr lang="en-US" altLang="zh-CN" sz="2800" b="1" dirty="0">
                <a:solidFill>
                  <a:srgbClr val="FF0000"/>
                </a:solidFill>
                <a:latin typeface="黑体" panose="02010609060101010101" pitchFamily="49" charset="-122"/>
                <a:ea typeface="黑体" panose="02010609060101010101" pitchFamily="49" charset="-122"/>
              </a:rPr>
              <a:t>29</a:t>
            </a:r>
            <a:r>
              <a:rPr lang="zh-CN" altLang="en-US" sz="2800" b="1" dirty="0">
                <a:solidFill>
                  <a:srgbClr val="FF0000"/>
                </a:solidFill>
                <a:latin typeface="黑体" panose="02010609060101010101" pitchFamily="49" charset="-122"/>
                <a:ea typeface="黑体" panose="02010609060101010101" pitchFamily="49" charset="-122"/>
              </a:rPr>
              <a:t>人。</a:t>
            </a:r>
            <a:endParaRPr lang="en-US" altLang="en-US" sz="2800" b="1" dirty="0">
              <a:solidFill>
                <a:srgbClr val="FF0000"/>
              </a:solidFill>
              <a:latin typeface="黑体" panose="02010609060101010101" pitchFamily="49" charset="-122"/>
            </a:endParaRPr>
          </a:p>
        </p:txBody>
      </p:sp>
      <p:grpSp>
        <p:nvGrpSpPr>
          <p:cNvPr id="110" name="组合 109"/>
          <p:cNvGrpSpPr/>
          <p:nvPr/>
        </p:nvGrpSpPr>
        <p:grpSpPr>
          <a:xfrm>
            <a:off x="1237512" y="291703"/>
            <a:ext cx="6878488" cy="2640087"/>
            <a:chOff x="1237512" y="195486"/>
            <a:chExt cx="6878488" cy="2640087"/>
          </a:xfrm>
        </p:grpSpPr>
        <p:grpSp>
          <p:nvGrpSpPr>
            <p:cNvPr id="48" name="组合 47"/>
            <p:cNvGrpSpPr/>
            <p:nvPr/>
          </p:nvGrpSpPr>
          <p:grpSpPr>
            <a:xfrm>
              <a:off x="1237512" y="195486"/>
              <a:ext cx="6878488" cy="2640087"/>
              <a:chOff x="1473784" y="195486"/>
              <a:chExt cx="6878488" cy="2640087"/>
            </a:xfrm>
          </p:grpSpPr>
          <p:cxnSp>
            <p:nvCxnSpPr>
              <p:cNvPr id="49" name="直接箭头连接符 48"/>
              <p:cNvCxnSpPr/>
              <p:nvPr/>
            </p:nvCxnSpPr>
            <p:spPr>
              <a:xfrm flipV="1">
                <a:off x="1979712" y="339502"/>
                <a:ext cx="0" cy="21602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1979712" y="2499742"/>
                <a:ext cx="5832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979712" y="2067694"/>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979712" y="1635646"/>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979712" y="1188358"/>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979712" y="742722"/>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2483768"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2705507"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2925341"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3482355"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3704094"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923928"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482847"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470458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924420"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545514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676885"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5896719"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6438493"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660232"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688006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0" name="文本框 69"/>
              <p:cNvSpPr txBox="1"/>
              <p:nvPr/>
            </p:nvSpPr>
            <p:spPr>
              <a:xfrm>
                <a:off x="2116306" y="2419049"/>
                <a:ext cx="1251805" cy="413703"/>
              </a:xfrm>
              <a:prstGeom prst="rect">
                <a:avLst/>
              </a:prstGeom>
              <a:noFill/>
            </p:spPr>
            <p:txBody>
              <a:bodyPr wrap="square" rtlCol="0">
                <a:spAutoFit/>
              </a:bodyPr>
              <a:lstStyle/>
              <a:p>
                <a:pPr>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100</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及以下</a:t>
                </a:r>
              </a:p>
            </p:txBody>
          </p:sp>
          <p:sp>
            <p:nvSpPr>
              <p:cNvPr id="71" name="文本框 70"/>
              <p:cNvSpPr txBox="1"/>
              <p:nvPr/>
            </p:nvSpPr>
            <p:spPr>
              <a:xfrm>
                <a:off x="3224096" y="2419049"/>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101~120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2" name="文本框 71"/>
              <p:cNvSpPr txBox="1"/>
              <p:nvPr/>
            </p:nvSpPr>
            <p:spPr>
              <a:xfrm>
                <a:off x="4232208" y="2419049"/>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121~140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3" name="文本框 72"/>
              <p:cNvSpPr txBox="1"/>
              <p:nvPr/>
            </p:nvSpPr>
            <p:spPr>
              <a:xfrm>
                <a:off x="5240320" y="2419049"/>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141~160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4" name="文本框 73"/>
              <p:cNvSpPr txBox="1"/>
              <p:nvPr/>
            </p:nvSpPr>
            <p:spPr>
              <a:xfrm>
                <a:off x="6177042" y="2419049"/>
                <a:ext cx="1295526" cy="413703"/>
              </a:xfrm>
              <a:prstGeom prst="rect">
                <a:avLst/>
              </a:prstGeom>
              <a:noFill/>
            </p:spPr>
            <p:txBody>
              <a:bodyPr wrap="square" rtlCol="0">
                <a:spAutoFit/>
              </a:bodyPr>
              <a:lstStyle/>
              <a:p>
                <a:pPr>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161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及以上</a:t>
                </a:r>
              </a:p>
            </p:txBody>
          </p:sp>
          <p:sp>
            <p:nvSpPr>
              <p:cNvPr id="75" name="文本框 74"/>
              <p:cNvSpPr txBox="1"/>
              <p:nvPr/>
            </p:nvSpPr>
            <p:spPr>
              <a:xfrm>
                <a:off x="1590266" y="2283718"/>
                <a:ext cx="319311" cy="413703"/>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6" name="文本框 75"/>
              <p:cNvSpPr txBox="1"/>
              <p:nvPr/>
            </p:nvSpPr>
            <p:spPr>
              <a:xfrm>
                <a:off x="1590266" y="1870015"/>
                <a:ext cx="319311" cy="413703"/>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5</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7" name="文本框 76"/>
              <p:cNvSpPr txBox="1"/>
              <p:nvPr/>
            </p:nvSpPr>
            <p:spPr>
              <a:xfrm>
                <a:off x="1473784" y="1419622"/>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8" name="文本框 77"/>
              <p:cNvSpPr txBox="1"/>
              <p:nvPr/>
            </p:nvSpPr>
            <p:spPr>
              <a:xfrm>
                <a:off x="1473784" y="979812"/>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15</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9" name="文本框 78"/>
              <p:cNvSpPr txBox="1"/>
              <p:nvPr/>
            </p:nvSpPr>
            <p:spPr>
              <a:xfrm>
                <a:off x="1473784" y="537118"/>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0" name="文本框 79"/>
              <p:cNvSpPr txBox="1"/>
              <p:nvPr/>
            </p:nvSpPr>
            <p:spPr>
              <a:xfrm>
                <a:off x="1999960" y="195486"/>
                <a:ext cx="1023721"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人数</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人</a:t>
                </a:r>
              </a:p>
            </p:txBody>
          </p:sp>
          <p:sp>
            <p:nvSpPr>
              <p:cNvPr id="81" name="矩形 80"/>
              <p:cNvSpPr/>
              <p:nvPr/>
            </p:nvSpPr>
            <p:spPr>
              <a:xfrm>
                <a:off x="7139499" y="681724"/>
                <a:ext cx="504056" cy="216024"/>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7139499" y="969756"/>
                <a:ext cx="504056" cy="216024"/>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7643555" y="535870"/>
                <a:ext cx="708717"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男生</a:t>
                </a:r>
              </a:p>
            </p:txBody>
          </p:sp>
          <p:sp>
            <p:nvSpPr>
              <p:cNvPr id="84" name="文本框 83"/>
              <p:cNvSpPr txBox="1"/>
              <p:nvPr/>
            </p:nvSpPr>
            <p:spPr>
              <a:xfrm>
                <a:off x="7643555" y="870916"/>
                <a:ext cx="708717"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女生</a:t>
                </a:r>
              </a:p>
            </p:txBody>
          </p:sp>
          <p:sp>
            <p:nvSpPr>
              <p:cNvPr id="86" name="文本框 85"/>
              <p:cNvSpPr txBox="1"/>
              <p:nvPr/>
            </p:nvSpPr>
            <p:spPr>
              <a:xfrm>
                <a:off x="7289694" y="2419049"/>
                <a:ext cx="982244"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成绩</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/m</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2" name="矩形 1"/>
            <p:cNvSpPr/>
            <p:nvPr/>
          </p:nvSpPr>
          <p:spPr>
            <a:xfrm>
              <a:off x="2243144" y="2271687"/>
              <a:ext cx="234000" cy="213190"/>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481388" y="2355726"/>
              <a:ext cx="234000" cy="129151"/>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3233113" y="1749475"/>
              <a:ext cx="234000" cy="733844"/>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4188024" y="952456"/>
              <a:ext cx="234000" cy="1538389"/>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5155321" y="1244586"/>
              <a:ext cx="234000" cy="1245913"/>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6146417" y="2273852"/>
              <a:ext cx="234000" cy="210302"/>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3461327" y="2131298"/>
              <a:ext cx="234000" cy="355635"/>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4426333" y="1059582"/>
              <a:ext cx="234000" cy="1425296"/>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5388757" y="1779662"/>
              <a:ext cx="234000" cy="705216"/>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6385776" y="1743182"/>
              <a:ext cx="234000" cy="739501"/>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2195736" y="1902700"/>
              <a:ext cx="27349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1" name="文本框 100"/>
            <p:cNvSpPr txBox="1"/>
            <p:nvPr/>
          </p:nvSpPr>
          <p:spPr>
            <a:xfrm>
              <a:off x="2463855" y="1923678"/>
              <a:ext cx="27349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 name="文本框 101"/>
            <p:cNvSpPr txBox="1"/>
            <p:nvPr/>
          </p:nvSpPr>
          <p:spPr>
            <a:xfrm>
              <a:off x="3192435" y="1336873"/>
              <a:ext cx="27349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8</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3" name="文本框 102"/>
            <p:cNvSpPr txBox="1"/>
            <p:nvPr/>
          </p:nvSpPr>
          <p:spPr>
            <a:xfrm>
              <a:off x="3419872" y="1707654"/>
              <a:ext cx="288032"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4</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4" name="文本框 103"/>
            <p:cNvSpPr txBox="1"/>
            <p:nvPr/>
          </p:nvSpPr>
          <p:spPr>
            <a:xfrm>
              <a:off x="4117882" y="555526"/>
              <a:ext cx="4771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18</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5" name="文本框 104"/>
            <p:cNvSpPr txBox="1"/>
            <p:nvPr/>
          </p:nvSpPr>
          <p:spPr>
            <a:xfrm>
              <a:off x="4385081" y="699542"/>
              <a:ext cx="4771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17</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6" name="文本框 105"/>
            <p:cNvSpPr txBox="1"/>
            <p:nvPr/>
          </p:nvSpPr>
          <p:spPr>
            <a:xfrm>
              <a:off x="5128378" y="843558"/>
              <a:ext cx="4517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14</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7" name="文本框 106"/>
            <p:cNvSpPr txBox="1"/>
            <p:nvPr/>
          </p:nvSpPr>
          <p:spPr>
            <a:xfrm>
              <a:off x="5436096" y="1347614"/>
              <a:ext cx="4771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8</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8" name="文本框 107"/>
            <p:cNvSpPr txBox="1"/>
            <p:nvPr/>
          </p:nvSpPr>
          <p:spPr>
            <a:xfrm>
              <a:off x="6156176" y="1867194"/>
              <a:ext cx="319000"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3</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9" name="文本框 108"/>
            <p:cNvSpPr txBox="1"/>
            <p:nvPr/>
          </p:nvSpPr>
          <p:spPr>
            <a:xfrm>
              <a:off x="6423960" y="1347614"/>
              <a:ext cx="319000"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9</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a:spLocks noChangeArrowheads="1"/>
          </p:cNvSpPr>
          <p:nvPr/>
        </p:nvSpPr>
        <p:spPr bwMode="auto">
          <a:xfrm>
            <a:off x="611560" y="3291830"/>
            <a:ext cx="79930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0000"/>
                </a:solidFill>
                <a:latin typeface="黑体" panose="02010609060101010101" pitchFamily="49" charset="-122"/>
                <a:ea typeface="黑体" panose="02010609060101010101" pitchFamily="49" charset="-122"/>
              </a:rPr>
              <a:t>（</a:t>
            </a:r>
            <a:r>
              <a:rPr lang="en-US" altLang="zh-CN" sz="2800" b="1" dirty="0">
                <a:solidFill>
                  <a:srgbClr val="FF0000"/>
                </a:solidFill>
                <a:latin typeface="黑体" panose="02010609060101010101" pitchFamily="49" charset="-122"/>
                <a:ea typeface="黑体" panose="02010609060101010101" pitchFamily="49" charset="-122"/>
              </a:rPr>
              <a:t>2</a:t>
            </a:r>
            <a:r>
              <a:rPr lang="zh-CN" altLang="en-US" sz="2800" b="1" dirty="0">
                <a:solidFill>
                  <a:srgbClr val="FF0000"/>
                </a:solidFill>
                <a:latin typeface="黑体" panose="02010609060101010101" pitchFamily="49" charset="-122"/>
                <a:ea typeface="黑体" panose="02010609060101010101" pitchFamily="49" charset="-122"/>
              </a:rPr>
              <a:t>）成绩在</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121~140</a:t>
            </a:r>
            <a:r>
              <a:rPr lang="zh-CN" altLang="en-US" sz="2800" b="1" dirty="0">
                <a:solidFill>
                  <a:srgbClr val="FF0000"/>
                </a:solidFill>
                <a:latin typeface="黑体" panose="02010609060101010101" pitchFamily="49" charset="-122"/>
                <a:ea typeface="黑体" panose="02010609060101010101" pitchFamily="49" charset="-122"/>
              </a:rPr>
              <a:t>的人数最多，成绩在</a:t>
            </a:r>
            <a:r>
              <a:rPr lang="en-US" altLang="zh-CN" sz="2800" b="1" dirty="0">
                <a:solidFill>
                  <a:srgbClr val="FF0000"/>
                </a:solidFill>
                <a:latin typeface="Times New Roman" panose="02020603050405020304" pitchFamily="18" charset="0"/>
                <a:ea typeface="黑体" panose="02010609060101010101" pitchFamily="49" charset="-122"/>
              </a:rPr>
              <a:t>100</a:t>
            </a:r>
            <a:r>
              <a:rPr lang="zh-CN" altLang="en-US" sz="2800" b="1" dirty="0">
                <a:solidFill>
                  <a:srgbClr val="FF0000"/>
                </a:solidFill>
                <a:latin typeface="Times New Roman" panose="02020603050405020304" pitchFamily="18" charset="0"/>
                <a:ea typeface="黑体" panose="02010609060101010101" pitchFamily="49" charset="-122"/>
              </a:rPr>
              <a:t>及</a:t>
            </a:r>
            <a:r>
              <a:rPr lang="zh-CN" altLang="en-US" sz="2800" b="1" dirty="0">
                <a:solidFill>
                  <a:srgbClr val="FF0000"/>
                </a:solidFill>
                <a:latin typeface="黑体" panose="02010609060101010101" pitchFamily="49" charset="-122"/>
                <a:ea typeface="黑体" panose="02010609060101010101" pitchFamily="49" charset="-122"/>
              </a:rPr>
              <a:t>以下的人数最少。</a:t>
            </a:r>
            <a:r>
              <a:rPr lang="en-US" altLang="zh-CN" sz="2800" b="1" dirty="0">
                <a:solidFill>
                  <a:srgbClr val="FF0000"/>
                </a:solidFill>
                <a:latin typeface="黑体" panose="02010609060101010101" pitchFamily="49" charset="-122"/>
                <a:ea typeface="黑体" panose="02010609060101010101" pitchFamily="49" charset="-122"/>
              </a:rPr>
              <a:t>(</a:t>
            </a:r>
            <a:r>
              <a:rPr lang="zh-CN" altLang="en-US" sz="2800" b="1" dirty="0">
                <a:solidFill>
                  <a:srgbClr val="FF0000"/>
                </a:solidFill>
                <a:latin typeface="黑体" panose="02010609060101010101" pitchFamily="49" charset="-122"/>
                <a:ea typeface="黑体" panose="02010609060101010101" pitchFamily="49" charset="-122"/>
              </a:rPr>
              <a:t>答案不唯一</a:t>
            </a:r>
            <a:r>
              <a:rPr lang="en-US" altLang="zh-CN" sz="2800" b="1" dirty="0">
                <a:solidFill>
                  <a:srgbClr val="FF0000"/>
                </a:solidFill>
                <a:latin typeface="黑体" panose="02010609060101010101" pitchFamily="49" charset="-122"/>
                <a:ea typeface="黑体" panose="02010609060101010101" pitchFamily="49" charset="-122"/>
              </a:rPr>
              <a:t>)</a:t>
            </a:r>
            <a:endParaRPr lang="zh-CN" altLang="en-US" sz="2800" b="1" dirty="0">
              <a:solidFill>
                <a:srgbClr val="FF0000"/>
              </a:solidFill>
              <a:latin typeface="黑体" panose="02010609060101010101" pitchFamily="49" charset="-122"/>
              <a:ea typeface="黑体" panose="02010609060101010101" pitchFamily="49" charset="-122"/>
            </a:endParaRPr>
          </a:p>
        </p:txBody>
      </p:sp>
      <p:grpSp>
        <p:nvGrpSpPr>
          <p:cNvPr id="110" name="组合 109"/>
          <p:cNvGrpSpPr/>
          <p:nvPr/>
        </p:nvGrpSpPr>
        <p:grpSpPr>
          <a:xfrm>
            <a:off x="1237512" y="291703"/>
            <a:ext cx="6878488" cy="2640087"/>
            <a:chOff x="1237512" y="195486"/>
            <a:chExt cx="6878488" cy="2640087"/>
          </a:xfrm>
        </p:grpSpPr>
        <p:grpSp>
          <p:nvGrpSpPr>
            <p:cNvPr id="48" name="组合 47"/>
            <p:cNvGrpSpPr/>
            <p:nvPr/>
          </p:nvGrpSpPr>
          <p:grpSpPr>
            <a:xfrm>
              <a:off x="1237512" y="195486"/>
              <a:ext cx="6878488" cy="2640087"/>
              <a:chOff x="1473784" y="195486"/>
              <a:chExt cx="6878488" cy="2640087"/>
            </a:xfrm>
          </p:grpSpPr>
          <p:cxnSp>
            <p:nvCxnSpPr>
              <p:cNvPr id="49" name="直接箭头连接符 48"/>
              <p:cNvCxnSpPr/>
              <p:nvPr/>
            </p:nvCxnSpPr>
            <p:spPr>
              <a:xfrm flipV="1">
                <a:off x="1979712" y="339502"/>
                <a:ext cx="0" cy="21602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1979712" y="2499742"/>
                <a:ext cx="5832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979712" y="2067694"/>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979712" y="1635646"/>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979712" y="1188358"/>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979712" y="742722"/>
                <a:ext cx="72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2483768"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2705507"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2925341"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3482355"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3704094"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923928"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482847"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470458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924420"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545514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676885"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5896719"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6438493"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660232"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6880066" y="2427734"/>
                <a:ext cx="0" cy="720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0" name="文本框 69"/>
              <p:cNvSpPr txBox="1"/>
              <p:nvPr/>
            </p:nvSpPr>
            <p:spPr>
              <a:xfrm>
                <a:off x="2116306" y="2419049"/>
                <a:ext cx="1251805" cy="413703"/>
              </a:xfrm>
              <a:prstGeom prst="rect">
                <a:avLst/>
              </a:prstGeom>
              <a:noFill/>
            </p:spPr>
            <p:txBody>
              <a:bodyPr wrap="square" rtlCol="0">
                <a:spAutoFit/>
              </a:bodyPr>
              <a:lstStyle/>
              <a:p>
                <a:pPr>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100</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及以下</a:t>
                </a:r>
              </a:p>
            </p:txBody>
          </p:sp>
          <p:sp>
            <p:nvSpPr>
              <p:cNvPr id="71" name="文本框 70"/>
              <p:cNvSpPr txBox="1"/>
              <p:nvPr/>
            </p:nvSpPr>
            <p:spPr>
              <a:xfrm>
                <a:off x="3224096" y="2419049"/>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101~120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2" name="文本框 71"/>
              <p:cNvSpPr txBox="1"/>
              <p:nvPr/>
            </p:nvSpPr>
            <p:spPr>
              <a:xfrm>
                <a:off x="4232208" y="2419049"/>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121~140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3" name="文本框 72"/>
              <p:cNvSpPr txBox="1"/>
              <p:nvPr/>
            </p:nvSpPr>
            <p:spPr>
              <a:xfrm>
                <a:off x="5240320" y="2419049"/>
                <a:ext cx="1214606"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141~160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4" name="文本框 73"/>
              <p:cNvSpPr txBox="1"/>
              <p:nvPr/>
            </p:nvSpPr>
            <p:spPr>
              <a:xfrm>
                <a:off x="6177042" y="2419049"/>
                <a:ext cx="1295526" cy="413703"/>
              </a:xfrm>
              <a:prstGeom prst="rect">
                <a:avLst/>
              </a:prstGeom>
              <a:noFill/>
            </p:spPr>
            <p:txBody>
              <a:bodyPr wrap="square" rtlCol="0">
                <a:spAutoFit/>
              </a:bodyPr>
              <a:lstStyle/>
              <a:p>
                <a:pPr>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161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及以上</a:t>
                </a:r>
              </a:p>
            </p:txBody>
          </p:sp>
          <p:sp>
            <p:nvSpPr>
              <p:cNvPr id="75" name="文本框 74"/>
              <p:cNvSpPr txBox="1"/>
              <p:nvPr/>
            </p:nvSpPr>
            <p:spPr>
              <a:xfrm>
                <a:off x="1590266" y="2283718"/>
                <a:ext cx="319311" cy="413703"/>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6" name="文本框 75"/>
              <p:cNvSpPr txBox="1"/>
              <p:nvPr/>
            </p:nvSpPr>
            <p:spPr>
              <a:xfrm>
                <a:off x="1590266" y="1870015"/>
                <a:ext cx="319311" cy="413703"/>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5</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7" name="文本框 76"/>
              <p:cNvSpPr txBox="1"/>
              <p:nvPr/>
            </p:nvSpPr>
            <p:spPr>
              <a:xfrm>
                <a:off x="1473784" y="1419622"/>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8" name="文本框 77"/>
              <p:cNvSpPr txBox="1"/>
              <p:nvPr/>
            </p:nvSpPr>
            <p:spPr>
              <a:xfrm>
                <a:off x="1473784" y="979812"/>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15</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9" name="文本框 78"/>
              <p:cNvSpPr txBox="1"/>
              <p:nvPr/>
            </p:nvSpPr>
            <p:spPr>
              <a:xfrm>
                <a:off x="1473784" y="537118"/>
                <a:ext cx="505929"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0" name="文本框 79"/>
              <p:cNvSpPr txBox="1"/>
              <p:nvPr/>
            </p:nvSpPr>
            <p:spPr>
              <a:xfrm>
                <a:off x="1999960" y="195486"/>
                <a:ext cx="1023721"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人数</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人</a:t>
                </a:r>
              </a:p>
            </p:txBody>
          </p:sp>
          <p:sp>
            <p:nvSpPr>
              <p:cNvPr id="81" name="矩形 80"/>
              <p:cNvSpPr/>
              <p:nvPr/>
            </p:nvSpPr>
            <p:spPr>
              <a:xfrm>
                <a:off x="7139499" y="681724"/>
                <a:ext cx="504056" cy="216024"/>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7139499" y="969756"/>
                <a:ext cx="504056" cy="216024"/>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7643555" y="535870"/>
                <a:ext cx="708717"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男生</a:t>
                </a:r>
              </a:p>
            </p:txBody>
          </p:sp>
          <p:sp>
            <p:nvSpPr>
              <p:cNvPr id="84" name="文本框 83"/>
              <p:cNvSpPr txBox="1"/>
              <p:nvPr/>
            </p:nvSpPr>
            <p:spPr>
              <a:xfrm>
                <a:off x="7643555" y="870916"/>
                <a:ext cx="708717"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女生</a:t>
                </a:r>
              </a:p>
            </p:txBody>
          </p:sp>
          <p:sp>
            <p:nvSpPr>
              <p:cNvPr id="86" name="文本框 85"/>
              <p:cNvSpPr txBox="1"/>
              <p:nvPr/>
            </p:nvSpPr>
            <p:spPr>
              <a:xfrm>
                <a:off x="7289694" y="2419049"/>
                <a:ext cx="982244" cy="413703"/>
              </a:xfrm>
              <a:prstGeom prst="rect">
                <a:avLst/>
              </a:prstGeom>
              <a:noFill/>
            </p:spPr>
            <p:txBody>
              <a:bodyPr wrap="square" rtlCol="0">
                <a:spAutoFit/>
              </a:bodyPr>
              <a:lstStyle/>
              <a:p>
                <a:pPr algn="just">
                  <a:lnSpc>
                    <a:spcPct val="130000"/>
                  </a:lnSpc>
                </a:pPr>
                <a:r>
                  <a:rPr lang="zh-CN" altLang="en-US" b="1" dirty="0">
                    <a:latin typeface="Times New Roman" panose="02020603050405020304" pitchFamily="18" charset="0"/>
                    <a:ea typeface="黑体" panose="02010609060101010101" pitchFamily="49" charset="-122"/>
                    <a:cs typeface="Times New Roman" panose="02020603050405020304" pitchFamily="18" charset="0"/>
                  </a:rPr>
                  <a:t>成绩</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/m</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2" name="矩形 1"/>
            <p:cNvSpPr/>
            <p:nvPr/>
          </p:nvSpPr>
          <p:spPr>
            <a:xfrm>
              <a:off x="2243144" y="2271687"/>
              <a:ext cx="234000" cy="213190"/>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481388" y="2355726"/>
              <a:ext cx="234000" cy="129151"/>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3233113" y="1749475"/>
              <a:ext cx="234000" cy="733844"/>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3461327" y="2131298"/>
              <a:ext cx="234000" cy="355635"/>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2195736" y="1902700"/>
              <a:ext cx="27349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1" name="文本框 100"/>
            <p:cNvSpPr txBox="1"/>
            <p:nvPr/>
          </p:nvSpPr>
          <p:spPr>
            <a:xfrm>
              <a:off x="2463855" y="1923678"/>
              <a:ext cx="27349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 name="文本框 101"/>
            <p:cNvSpPr txBox="1"/>
            <p:nvPr/>
          </p:nvSpPr>
          <p:spPr>
            <a:xfrm>
              <a:off x="3192435" y="1336873"/>
              <a:ext cx="27349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8</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3" name="文本框 102"/>
            <p:cNvSpPr txBox="1"/>
            <p:nvPr/>
          </p:nvSpPr>
          <p:spPr>
            <a:xfrm>
              <a:off x="3419872" y="1707654"/>
              <a:ext cx="288032"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4</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4" name="文本框 103"/>
            <p:cNvSpPr txBox="1"/>
            <p:nvPr/>
          </p:nvSpPr>
          <p:spPr>
            <a:xfrm>
              <a:off x="4117882" y="555526"/>
              <a:ext cx="4771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18</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5" name="文本框 104"/>
            <p:cNvSpPr txBox="1"/>
            <p:nvPr/>
          </p:nvSpPr>
          <p:spPr>
            <a:xfrm>
              <a:off x="4385081" y="699542"/>
              <a:ext cx="4771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17</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6" name="文本框 105"/>
            <p:cNvSpPr txBox="1"/>
            <p:nvPr/>
          </p:nvSpPr>
          <p:spPr>
            <a:xfrm>
              <a:off x="5128378" y="843558"/>
              <a:ext cx="4517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14</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7" name="文本框 106"/>
            <p:cNvSpPr txBox="1"/>
            <p:nvPr/>
          </p:nvSpPr>
          <p:spPr>
            <a:xfrm>
              <a:off x="5436096" y="1347614"/>
              <a:ext cx="477134"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8</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8" name="文本框 107"/>
            <p:cNvSpPr txBox="1"/>
            <p:nvPr/>
          </p:nvSpPr>
          <p:spPr>
            <a:xfrm>
              <a:off x="6156176" y="1867194"/>
              <a:ext cx="319000"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3</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9" name="文本框 108"/>
            <p:cNvSpPr txBox="1"/>
            <p:nvPr/>
          </p:nvSpPr>
          <p:spPr>
            <a:xfrm>
              <a:off x="6423960" y="1347614"/>
              <a:ext cx="319000" cy="416524"/>
            </a:xfrm>
            <a:prstGeom prst="rect">
              <a:avLst/>
            </a:prstGeom>
            <a:noFill/>
          </p:spPr>
          <p:txBody>
            <a:bodyPr wrap="square" rtlCol="0">
              <a:spAutoFit/>
            </a:bodyPr>
            <a:lstStyle/>
            <a:p>
              <a:pPr algn="just">
                <a:lnSpc>
                  <a:spcPct val="13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9</a:t>
              </a:r>
              <a:endParaRPr lang="zh-CN" altLang="en-US" b="1" dirty="0">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3" name="矩形 2"/>
          <p:cNvSpPr/>
          <p:nvPr/>
        </p:nvSpPr>
        <p:spPr>
          <a:xfrm>
            <a:off x="4188024" y="1048673"/>
            <a:ext cx="234000" cy="1538389"/>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155321" y="1340803"/>
            <a:ext cx="234000" cy="1245913"/>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146417" y="2370069"/>
            <a:ext cx="234000" cy="210302"/>
          </a:xfrm>
          <a:prstGeom prst="rect">
            <a:avLst/>
          </a:prstGeom>
          <a:solidFill>
            <a:srgbClr val="E6FFE6"/>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6333" y="1155799"/>
            <a:ext cx="234000" cy="1425296"/>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388757" y="1875879"/>
            <a:ext cx="234000" cy="705216"/>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385776" y="1839399"/>
            <a:ext cx="234000" cy="739501"/>
          </a:xfrm>
          <a:prstGeom prst="rect">
            <a:avLst/>
          </a:prstGeom>
          <a:solidFill>
            <a:srgbClr val="FCD7A1"/>
          </a:solidFill>
          <a:ln w="19050">
            <a:solidFill>
              <a:srgbClr val="00A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53862" y="1164321"/>
            <a:ext cx="5316978" cy="2094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1043608" y="339502"/>
            <a:ext cx="6696744" cy="1152367"/>
          </a:xfrm>
          <a:prstGeom prst="rect">
            <a:avLst/>
          </a:prstGeom>
          <a:noFill/>
        </p:spPr>
        <p:txBody>
          <a:bodyPr wrap="square" rtlCol="0">
            <a:spAutoFit/>
          </a:bodyPr>
          <a:lstStyle/>
          <a:p>
            <a:pPr>
              <a:lnSpc>
                <a:spcPct val="13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下面是某地区城镇和农村居民人均住房面积统计图。</a:t>
            </a:r>
          </a:p>
        </p:txBody>
      </p:sp>
      <p:sp>
        <p:nvSpPr>
          <p:cNvPr id="4" name="文本框 3"/>
          <p:cNvSpPr txBox="1"/>
          <p:nvPr/>
        </p:nvSpPr>
        <p:spPr>
          <a:xfrm>
            <a:off x="611560" y="3082681"/>
            <a:ext cx="7921625" cy="1712520"/>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2020</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年与</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2016</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年相比，该地区城镇和农村居民人均住房面积各增加了多少</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a:t>
            </a:r>
          </a:p>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）你还能得到哪些信息</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文本框 4"/>
          <p:cNvSpPr txBox="1"/>
          <p:nvPr/>
        </p:nvSpPr>
        <p:spPr>
          <a:xfrm>
            <a:off x="4164965" y="877570"/>
            <a:ext cx="3299460" cy="370840"/>
          </a:xfrm>
          <a:prstGeom prst="rect">
            <a:avLst/>
          </a:prstGeom>
          <a:noFill/>
        </p:spPr>
        <p:txBody>
          <a:bodyPr wrap="square" rtlCol="0">
            <a:spAutoFit/>
          </a:bodyPr>
          <a:lstStyle/>
          <a:p>
            <a:pPr algn="just">
              <a:lnSpc>
                <a:spcPct val="130000"/>
              </a:lnSpc>
            </a:pP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【选自教材</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P94</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练习二十三</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第</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题】</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68569" y="483518"/>
            <a:ext cx="5316978" cy="2094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a:spLocks noChangeArrowheads="1"/>
          </p:cNvSpPr>
          <p:nvPr/>
        </p:nvSpPr>
        <p:spPr bwMode="auto">
          <a:xfrm>
            <a:off x="827584" y="2427734"/>
            <a:ext cx="770485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0000"/>
                </a:solidFill>
                <a:latin typeface="黑体" panose="02010609060101010101" pitchFamily="49" charset="-122"/>
                <a:ea typeface="黑体" panose="02010609060101010101" pitchFamily="49" charset="-122"/>
              </a:rPr>
              <a:t>（</a:t>
            </a:r>
            <a:r>
              <a:rPr lang="en-US" altLang="zh-CN" sz="2800" b="1" dirty="0">
                <a:solidFill>
                  <a:srgbClr val="FF0000"/>
                </a:solidFill>
                <a:latin typeface="黑体" panose="02010609060101010101" pitchFamily="49" charset="-122"/>
                <a:ea typeface="黑体" panose="02010609060101010101" pitchFamily="49" charset="-122"/>
              </a:rPr>
              <a:t>1</a:t>
            </a:r>
            <a:r>
              <a:rPr lang="zh-CN" altLang="en-US" sz="2800" b="1" dirty="0">
                <a:solidFill>
                  <a:srgbClr val="FF0000"/>
                </a:solidFill>
                <a:latin typeface="黑体" panose="02010609060101010101" pitchFamily="49" charset="-122"/>
                <a:ea typeface="黑体" panose="02010609060101010101" pitchFamily="49" charset="-122"/>
              </a:rPr>
              <a:t>）</a:t>
            </a:r>
            <a:endParaRPr lang="en-US" altLang="zh-CN" sz="2800" b="1" dirty="0">
              <a:solidFill>
                <a:srgbClr val="FF0000"/>
              </a:solidFill>
              <a:latin typeface="黑体" panose="02010609060101010101" pitchFamily="49" charset="-122"/>
              <a:ea typeface="黑体" panose="02010609060101010101" pitchFamily="49" charset="-122"/>
            </a:endParaRPr>
          </a:p>
          <a:p>
            <a:pPr lvl="1"/>
            <a:r>
              <a:rPr lang="zh-CN" altLang="en-US" sz="2800" b="1" dirty="0">
                <a:solidFill>
                  <a:srgbClr val="FF0000"/>
                </a:solidFill>
                <a:latin typeface="黑体" panose="02010609060101010101" pitchFamily="49" charset="-122"/>
                <a:ea typeface="黑体" panose="02010609060101010101" pitchFamily="49" charset="-122"/>
              </a:rPr>
              <a:t>城镇：</a:t>
            </a:r>
            <a:r>
              <a:rPr lang="en-US" altLang="zh-CN" sz="2800" b="1" dirty="0">
                <a:solidFill>
                  <a:srgbClr val="FF0000"/>
                </a:solidFill>
                <a:latin typeface="黑体" panose="02010609060101010101" pitchFamily="49" charset="-122"/>
                <a:ea typeface="黑体" panose="02010609060101010101" pitchFamily="49" charset="-122"/>
              </a:rPr>
              <a:t>28.2-24.96=3.24</a:t>
            </a:r>
            <a:r>
              <a:rPr lang="zh-CN" altLang="en-US" sz="2800" b="1" dirty="0">
                <a:solidFill>
                  <a:srgbClr val="FF0000"/>
                </a:solidFill>
                <a:latin typeface="黑体" panose="02010609060101010101" pitchFamily="49" charset="-122"/>
                <a:ea typeface="黑体" panose="02010609060101010101" pitchFamily="49" charset="-122"/>
              </a:rPr>
              <a:t>（</a:t>
            </a:r>
            <a:r>
              <a:rPr lang="en-US" altLang="zh-CN" sz="2800" b="1" dirty="0">
                <a:solidFill>
                  <a:srgbClr val="FF0000"/>
                </a:solidFill>
                <a:latin typeface="黑体" panose="02010609060101010101" pitchFamily="49" charset="-122"/>
                <a:ea typeface="黑体" panose="02010609060101010101" pitchFamily="49" charset="-122"/>
              </a:rPr>
              <a:t>m</a:t>
            </a:r>
            <a:r>
              <a:rPr lang="en-US" altLang="zh-CN" sz="2800" b="1" baseline="30000" dirty="0">
                <a:solidFill>
                  <a:srgbClr val="FF0000"/>
                </a:solidFill>
                <a:latin typeface="黑体" panose="02010609060101010101" pitchFamily="49" charset="-122"/>
                <a:ea typeface="黑体" panose="02010609060101010101" pitchFamily="49" charset="-122"/>
              </a:rPr>
              <a:t>2</a:t>
            </a:r>
            <a:r>
              <a:rPr lang="zh-CN" altLang="en-US" sz="2800" b="1" dirty="0">
                <a:solidFill>
                  <a:srgbClr val="FF0000"/>
                </a:solidFill>
                <a:latin typeface="黑体" panose="02010609060101010101" pitchFamily="49" charset="-122"/>
                <a:ea typeface="黑体" panose="02010609060101010101" pitchFamily="49" charset="-122"/>
              </a:rPr>
              <a:t>）</a:t>
            </a:r>
            <a:endParaRPr lang="en-US" altLang="zh-CN" sz="2800" b="1" dirty="0">
              <a:solidFill>
                <a:srgbClr val="FF0000"/>
              </a:solidFill>
              <a:latin typeface="黑体" panose="02010609060101010101" pitchFamily="49" charset="-122"/>
              <a:ea typeface="黑体" panose="02010609060101010101" pitchFamily="49" charset="-122"/>
            </a:endParaRPr>
          </a:p>
          <a:p>
            <a:pPr lvl="1"/>
            <a:r>
              <a:rPr lang="zh-CN" altLang="en-US" sz="2800" b="1" dirty="0">
                <a:solidFill>
                  <a:srgbClr val="FF0000"/>
                </a:solidFill>
                <a:latin typeface="黑体" panose="02010609060101010101" pitchFamily="49" charset="-122"/>
                <a:ea typeface="黑体" panose="02010609060101010101" pitchFamily="49" charset="-122"/>
              </a:rPr>
              <a:t>农村：</a:t>
            </a:r>
            <a:r>
              <a:rPr lang="en-US" altLang="zh-CN" sz="2800" b="1" dirty="0">
                <a:solidFill>
                  <a:srgbClr val="FF0000"/>
                </a:solidFill>
                <a:latin typeface="黑体" panose="02010609060101010101" pitchFamily="49" charset="-122"/>
                <a:ea typeface="黑体" panose="02010609060101010101" pitchFamily="49" charset="-122"/>
              </a:rPr>
              <a:t>32.6-27.64=4.96</a:t>
            </a:r>
            <a:r>
              <a:rPr lang="zh-CN" altLang="en-US" sz="2800" b="1" dirty="0">
                <a:solidFill>
                  <a:srgbClr val="FF0000"/>
                </a:solidFill>
                <a:latin typeface="黑体" panose="02010609060101010101" pitchFamily="49" charset="-122"/>
                <a:ea typeface="黑体" panose="02010609060101010101" pitchFamily="49" charset="-122"/>
              </a:rPr>
              <a:t>（</a:t>
            </a:r>
            <a:r>
              <a:rPr lang="en-US" altLang="zh-CN" sz="2800" b="1" dirty="0">
                <a:solidFill>
                  <a:srgbClr val="FF0000"/>
                </a:solidFill>
                <a:latin typeface="黑体" panose="02010609060101010101" pitchFamily="49" charset="-122"/>
                <a:ea typeface="黑体" panose="02010609060101010101" pitchFamily="49" charset="-122"/>
              </a:rPr>
              <a:t>m</a:t>
            </a:r>
            <a:r>
              <a:rPr lang="en-US" altLang="zh-CN" sz="2800" b="1" baseline="30000" dirty="0">
                <a:solidFill>
                  <a:srgbClr val="FF0000"/>
                </a:solidFill>
                <a:latin typeface="黑体" panose="02010609060101010101" pitchFamily="49" charset="-122"/>
                <a:ea typeface="黑体" panose="02010609060101010101" pitchFamily="49" charset="-122"/>
              </a:rPr>
              <a:t>2</a:t>
            </a:r>
            <a:r>
              <a:rPr lang="zh-CN" altLang="en-US" sz="2800" b="1" dirty="0">
                <a:solidFill>
                  <a:srgbClr val="FF0000"/>
                </a:solidFill>
                <a:latin typeface="黑体" panose="02010609060101010101" pitchFamily="49" charset="-122"/>
                <a:ea typeface="黑体" panose="02010609060101010101" pitchFamily="49" charset="-122"/>
              </a:rPr>
              <a:t>）</a:t>
            </a:r>
            <a:endParaRPr lang="en-US" altLang="zh-CN" sz="2800" b="1" dirty="0">
              <a:solidFill>
                <a:srgbClr val="FF0000"/>
              </a:solidFill>
              <a:latin typeface="黑体" panose="02010609060101010101" pitchFamily="49" charset="-122"/>
              <a:ea typeface="黑体" panose="02010609060101010101" pitchFamily="49" charset="-122"/>
            </a:endParaRPr>
          </a:p>
          <a:p>
            <a:r>
              <a:rPr lang="zh-CN" altLang="en-US" sz="2800" b="1" dirty="0">
                <a:solidFill>
                  <a:srgbClr val="FF0000"/>
                </a:solidFill>
                <a:latin typeface="黑体" panose="02010609060101010101" pitchFamily="49" charset="-122"/>
                <a:ea typeface="黑体" panose="02010609060101010101" pitchFamily="49" charset="-122"/>
              </a:rPr>
              <a:t>答：</a:t>
            </a:r>
            <a:r>
              <a:rPr lang="en-US" altLang="zh-CN" sz="2800" b="1" dirty="0">
                <a:solidFill>
                  <a:srgbClr val="FF0000"/>
                </a:solidFill>
                <a:latin typeface="黑体" panose="02010609060101010101" pitchFamily="49" charset="-122"/>
                <a:ea typeface="黑体" panose="02010609060101010101" pitchFamily="49" charset="-122"/>
              </a:rPr>
              <a:t>2020</a:t>
            </a:r>
            <a:r>
              <a:rPr lang="zh-CN" altLang="en-US" sz="2800" b="1" dirty="0">
                <a:solidFill>
                  <a:srgbClr val="FF0000"/>
                </a:solidFill>
                <a:latin typeface="黑体" panose="02010609060101010101" pitchFamily="49" charset="-122"/>
                <a:ea typeface="黑体" panose="02010609060101010101" pitchFamily="49" charset="-122"/>
              </a:rPr>
              <a:t>年与</a:t>
            </a:r>
            <a:r>
              <a:rPr lang="en-US" altLang="zh-CN" sz="2800" b="1" dirty="0">
                <a:solidFill>
                  <a:srgbClr val="FF0000"/>
                </a:solidFill>
                <a:latin typeface="黑体" panose="02010609060101010101" pitchFamily="49" charset="-122"/>
                <a:ea typeface="黑体" panose="02010609060101010101" pitchFamily="49" charset="-122"/>
              </a:rPr>
              <a:t>2016</a:t>
            </a:r>
            <a:r>
              <a:rPr lang="zh-CN" altLang="en-US" sz="2800" b="1" dirty="0">
                <a:solidFill>
                  <a:srgbClr val="FF0000"/>
                </a:solidFill>
                <a:latin typeface="黑体" panose="02010609060101010101" pitchFamily="49" charset="-122"/>
                <a:ea typeface="黑体" panose="02010609060101010101" pitchFamily="49" charset="-122"/>
              </a:rPr>
              <a:t>年相比，该地区城镇和农村居民人均住房面积分别增加了</a:t>
            </a:r>
            <a:r>
              <a:rPr lang="en-US" altLang="zh-CN" sz="2800" b="1" dirty="0">
                <a:solidFill>
                  <a:srgbClr val="FF0000"/>
                </a:solidFill>
                <a:latin typeface="黑体" panose="02010609060101010101" pitchFamily="49" charset="-122"/>
                <a:ea typeface="黑体" panose="02010609060101010101" pitchFamily="49" charset="-122"/>
              </a:rPr>
              <a:t>3.24m</a:t>
            </a:r>
            <a:r>
              <a:rPr lang="en-US" altLang="zh-CN" sz="2800" b="1" baseline="30000" dirty="0">
                <a:solidFill>
                  <a:srgbClr val="FF0000"/>
                </a:solidFill>
                <a:latin typeface="黑体" panose="02010609060101010101" pitchFamily="49" charset="-122"/>
                <a:ea typeface="黑体" panose="02010609060101010101" pitchFamily="49" charset="-122"/>
              </a:rPr>
              <a:t>2</a:t>
            </a:r>
            <a:r>
              <a:rPr lang="zh-CN" altLang="en-US" sz="2800" b="1" dirty="0">
                <a:solidFill>
                  <a:srgbClr val="FF0000"/>
                </a:solidFill>
                <a:latin typeface="黑体" panose="02010609060101010101" pitchFamily="49" charset="-122"/>
                <a:ea typeface="黑体" panose="02010609060101010101" pitchFamily="49" charset="-122"/>
              </a:rPr>
              <a:t>和</a:t>
            </a:r>
            <a:r>
              <a:rPr lang="en-US" altLang="zh-CN" sz="2800" b="1" dirty="0">
                <a:solidFill>
                  <a:srgbClr val="FF0000"/>
                </a:solidFill>
                <a:latin typeface="黑体" panose="02010609060101010101" pitchFamily="49" charset="-122"/>
                <a:ea typeface="黑体" panose="02010609060101010101" pitchFamily="49" charset="-122"/>
              </a:rPr>
              <a:t>4.69m</a:t>
            </a:r>
            <a:r>
              <a:rPr lang="en-US" altLang="zh-CN" sz="2800" b="1" baseline="30000" dirty="0">
                <a:solidFill>
                  <a:srgbClr val="FF0000"/>
                </a:solidFill>
                <a:latin typeface="黑体" panose="02010609060101010101" pitchFamily="49" charset="-122"/>
                <a:ea typeface="黑体" panose="02010609060101010101" pitchFamily="49" charset="-122"/>
              </a:rPr>
              <a:t>2</a:t>
            </a:r>
            <a:r>
              <a:rPr lang="zh-CN" altLang="en-US" sz="2800" b="1" dirty="0">
                <a:solidFill>
                  <a:srgbClr val="FF0000"/>
                </a:solidFill>
                <a:latin typeface="黑体" panose="02010609060101010101" pitchFamily="49" charset="-122"/>
                <a:ea typeface="黑体" panose="02010609060101010101"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a:spLocks noChangeArrowheads="1"/>
          </p:cNvSpPr>
          <p:nvPr/>
        </p:nvSpPr>
        <p:spPr bwMode="auto">
          <a:xfrm>
            <a:off x="899592" y="3147814"/>
            <a:ext cx="73390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0000"/>
                </a:solidFill>
                <a:latin typeface="黑体" panose="02010609060101010101" pitchFamily="49" charset="-122"/>
                <a:ea typeface="黑体" panose="02010609060101010101" pitchFamily="49" charset="-122"/>
              </a:rPr>
              <a:t>（</a:t>
            </a:r>
            <a:r>
              <a:rPr lang="en-US" altLang="zh-CN" sz="2800" b="1" dirty="0">
                <a:solidFill>
                  <a:srgbClr val="FF0000"/>
                </a:solidFill>
                <a:latin typeface="黑体" panose="02010609060101010101" pitchFamily="49" charset="-122"/>
                <a:ea typeface="黑体" panose="02010609060101010101" pitchFamily="49" charset="-122"/>
              </a:rPr>
              <a:t>2</a:t>
            </a:r>
            <a:r>
              <a:rPr lang="zh-CN" altLang="en-US" sz="2800" b="1" dirty="0">
                <a:solidFill>
                  <a:srgbClr val="FF0000"/>
                </a:solidFill>
                <a:latin typeface="黑体" panose="02010609060101010101" pitchFamily="49" charset="-122"/>
                <a:ea typeface="黑体" panose="02010609060101010101" pitchFamily="49" charset="-122"/>
              </a:rPr>
              <a:t>）无论城市还是农村，人均住房面积在不断扩大，说明人们的生活条件在不断改善。</a:t>
            </a:r>
          </a:p>
        </p:txBody>
      </p:sp>
      <p:pic>
        <p:nvPicPr>
          <p:cNvPr id="8" name="图片 7"/>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68569" y="483518"/>
            <a:ext cx="5316978" cy="2094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2856" y="-236563"/>
            <a:ext cx="5582306" cy="1338896"/>
          </a:xfrm>
          <a:prstGeom prst="rect">
            <a:avLst/>
          </a:prstGeom>
        </p:spPr>
      </p:pic>
      <p:sp>
        <p:nvSpPr>
          <p:cNvPr id="2" name="云形标注 3"/>
          <p:cNvSpPr/>
          <p:nvPr/>
        </p:nvSpPr>
        <p:spPr bwMode="auto">
          <a:xfrm>
            <a:off x="965200" y="1084263"/>
            <a:ext cx="7380288" cy="2247900"/>
          </a:xfrm>
          <a:prstGeom prst="cloudCallout">
            <a:avLst>
              <a:gd name="adj1" fmla="val 25899"/>
              <a:gd name="adj2" fmla="val 70513"/>
            </a:avLst>
          </a:prstGeom>
          <a:solidFill>
            <a:srgbClr val="FFFFFF"/>
          </a:solidFill>
          <a:ln w="19050">
            <a:solidFill>
              <a:schemeClr val="tx1"/>
            </a:solidFill>
            <a:miter lim="800000"/>
          </a:ln>
          <a:effectLst>
            <a:outerShdw blurRad="50800" dist="38100" dir="18900000" algn="bl" rotWithShape="0">
              <a:prstClr val="black">
                <a:alpha val="40000"/>
              </a:prstClr>
            </a:outerShdw>
          </a:effectLst>
        </p:spPr>
        <p:txBody>
          <a:bodyPr anchor="ctr"/>
          <a:lstStyle/>
          <a:p>
            <a:pPr algn="ctr" eaLnBrk="1" fontAlgn="auto" hangingPunct="1">
              <a:lnSpc>
                <a:spcPct val="120000"/>
              </a:lnSpc>
              <a:spcBef>
                <a:spcPts val="0"/>
              </a:spcBef>
              <a:spcAft>
                <a:spcPts val="0"/>
              </a:spcAft>
              <a:defRPr/>
            </a:pPr>
            <a:endParaRPr lang="zh-CN" altLang="en-US" sz="3200" b="1" kern="0" dirty="0">
              <a:solidFill>
                <a:srgbClr val="1C1C1C"/>
              </a:solidFill>
              <a:latin typeface="宋体" panose="02010600030101010101" pitchFamily="2" charset="-122"/>
            </a:endParaRPr>
          </a:p>
        </p:txBody>
      </p:sp>
      <p:sp>
        <p:nvSpPr>
          <p:cNvPr id="4" name="矩形 2"/>
          <p:cNvSpPr>
            <a:spLocks noChangeArrowheads="1"/>
          </p:cNvSpPr>
          <p:nvPr/>
        </p:nvSpPr>
        <p:spPr bwMode="auto">
          <a:xfrm>
            <a:off x="1255713" y="1330325"/>
            <a:ext cx="69024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600" b="1" dirty="0">
                <a:solidFill>
                  <a:srgbClr val="000000"/>
                </a:solidFill>
                <a:latin typeface="黑体" panose="02010609060101010101" pitchFamily="49" charset="-122"/>
                <a:ea typeface="黑体" panose="02010609060101010101" pitchFamily="49" charset="-122"/>
              </a:rPr>
              <a:t>    同学们，今天的数学课你们有哪些收获呢？</a:t>
            </a:r>
          </a:p>
        </p:txBody>
      </p:sp>
      <p:sp>
        <p:nvSpPr>
          <p:cNvPr id="5" name="文本框 4"/>
          <p:cNvSpPr txBox="1"/>
          <p:nvPr/>
        </p:nvSpPr>
        <p:spPr>
          <a:xfrm>
            <a:off x="2483768" y="173038"/>
            <a:ext cx="5558500"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课堂小结，拓展提升</a:t>
            </a:r>
          </a:p>
        </p:txBody>
      </p:sp>
      <p:sp>
        <p:nvSpPr>
          <p:cNvPr id="6"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7"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4">
            <a:clrChange>
              <a:clrFrom>
                <a:srgbClr val="FFFFFF"/>
              </a:clrFrom>
              <a:clrTo>
                <a:srgbClr val="FFFFFF">
                  <a:alpha val="0"/>
                </a:srgbClr>
              </a:clrTo>
            </a:clrChange>
          </a:blip>
          <a:srcRect b="28688"/>
          <a:stretch>
            <a:fillRect/>
          </a:stretch>
        </p:blipFill>
        <p:spPr>
          <a:xfrm>
            <a:off x="467544" y="1378502"/>
            <a:ext cx="8312727" cy="2941105"/>
          </a:xfrm>
          <a:custGeom>
            <a:avLst/>
            <a:gdLst>
              <a:gd name="connsiteX0" fmla="*/ 4506635 w 8312727"/>
              <a:gd name="connsiteY0" fmla="*/ 0 h 2941105"/>
              <a:gd name="connsiteX1" fmla="*/ 8312727 w 8312727"/>
              <a:gd name="connsiteY1" fmla="*/ 0 h 2941105"/>
              <a:gd name="connsiteX2" fmla="*/ 8312727 w 8312727"/>
              <a:gd name="connsiteY2" fmla="*/ 2941105 h 2941105"/>
              <a:gd name="connsiteX3" fmla="*/ 4506635 w 8312727"/>
              <a:gd name="connsiteY3" fmla="*/ 2941105 h 2941105"/>
              <a:gd name="connsiteX4" fmla="*/ 4506635 w 8312727"/>
              <a:gd name="connsiteY4" fmla="*/ 2561803 h 2941105"/>
              <a:gd name="connsiteX5" fmla="*/ 0 w 8312727"/>
              <a:gd name="connsiteY5" fmla="*/ 2561803 h 2941105"/>
              <a:gd name="connsiteX6" fmla="*/ 0 w 8312727"/>
              <a:gd name="connsiteY6" fmla="*/ 445333 h 2941105"/>
              <a:gd name="connsiteX7" fmla="*/ 4506635 w 8312727"/>
              <a:gd name="connsiteY7" fmla="*/ 445333 h 2941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2727" h="2941105">
                <a:moveTo>
                  <a:pt x="4506635" y="0"/>
                </a:moveTo>
                <a:lnTo>
                  <a:pt x="8312727" y="0"/>
                </a:lnTo>
                <a:lnTo>
                  <a:pt x="8312727" y="2941105"/>
                </a:lnTo>
                <a:lnTo>
                  <a:pt x="4506635" y="2941105"/>
                </a:lnTo>
                <a:lnTo>
                  <a:pt x="4506635" y="2561803"/>
                </a:lnTo>
                <a:lnTo>
                  <a:pt x="0" y="2561803"/>
                </a:lnTo>
                <a:lnTo>
                  <a:pt x="0" y="445333"/>
                </a:lnTo>
                <a:lnTo>
                  <a:pt x="4506635" y="445333"/>
                </a:lnTo>
                <a:close/>
              </a:path>
            </a:pathLst>
          </a:custGeom>
        </p:spPr>
      </p:pic>
      <p:sp>
        <p:nvSpPr>
          <p:cNvPr id="4" name="文本框 3"/>
          <p:cNvSpPr txBox="1"/>
          <p:nvPr/>
        </p:nvSpPr>
        <p:spPr>
          <a:xfrm>
            <a:off x="524875" y="880080"/>
            <a:ext cx="7200800" cy="592213"/>
          </a:xfrm>
          <a:prstGeom prst="rect">
            <a:avLst/>
          </a:prstGeom>
          <a:noFill/>
        </p:spPr>
        <p:txBody>
          <a:bodyPr wrap="square" rtlCol="0">
            <a:spAutoFit/>
          </a:bodyPr>
          <a:lstStyle/>
          <a:p>
            <a:pPr algn="just">
              <a:lnSpc>
                <a:spcPct val="13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四年级同学喜欢的运动项目如下表。</a:t>
            </a:r>
          </a:p>
        </p:txBody>
      </p:sp>
      <p:sp>
        <p:nvSpPr>
          <p:cNvPr id="5" name="文本框 4"/>
          <p:cNvSpPr txBox="1"/>
          <p:nvPr/>
        </p:nvSpPr>
        <p:spPr>
          <a:xfrm>
            <a:off x="583314" y="4161599"/>
            <a:ext cx="7603763" cy="523220"/>
          </a:xfrm>
          <a:prstGeom prst="rect">
            <a:avLst/>
          </a:prstGeom>
          <a:noFill/>
        </p:spPr>
        <p:txBody>
          <a:bodyPr wrap="square" rtlCol="0">
            <a:spAutoFit/>
          </a:bodyPr>
          <a:lstStyle/>
          <a:p>
            <a:pPr algn="just"/>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）根据以上数据完成复式条形统计图。</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34" name="组合 33"/>
          <p:cNvGrpSpPr/>
          <p:nvPr/>
        </p:nvGrpSpPr>
        <p:grpSpPr>
          <a:xfrm>
            <a:off x="6119947" y="1943575"/>
            <a:ext cx="2302205" cy="1923372"/>
            <a:chOff x="6235717" y="1666270"/>
            <a:chExt cx="2302205" cy="1923372"/>
          </a:xfrm>
        </p:grpSpPr>
        <p:sp>
          <p:nvSpPr>
            <p:cNvPr id="12" name="矩形 11"/>
            <p:cNvSpPr/>
            <p:nvPr/>
          </p:nvSpPr>
          <p:spPr>
            <a:xfrm>
              <a:off x="6338611" y="1995686"/>
              <a:ext cx="144016" cy="1593522"/>
            </a:xfrm>
            <a:prstGeom prst="rect">
              <a:avLst/>
            </a:prstGeom>
            <a:solidFill>
              <a:srgbClr val="DCDDDD"/>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6482627" y="2412494"/>
              <a:ext cx="144016" cy="1176714"/>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6914551" y="2643758"/>
              <a:ext cx="144016" cy="945450"/>
            </a:xfrm>
            <a:prstGeom prst="rect">
              <a:avLst/>
            </a:prstGeom>
            <a:solidFill>
              <a:srgbClr val="DCDDDD"/>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058567" y="2283718"/>
              <a:ext cx="144016" cy="1305490"/>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497865" y="2931790"/>
              <a:ext cx="144016" cy="657418"/>
            </a:xfrm>
            <a:prstGeom prst="rect">
              <a:avLst/>
            </a:prstGeom>
            <a:solidFill>
              <a:srgbClr val="DCDDDD"/>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641881" y="2996994"/>
              <a:ext cx="144016" cy="592213"/>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073553" y="3219822"/>
              <a:ext cx="144016" cy="369386"/>
            </a:xfrm>
            <a:prstGeom prst="rect">
              <a:avLst/>
            </a:prstGeom>
            <a:solidFill>
              <a:srgbClr val="DCDDDD"/>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217569" y="2874589"/>
              <a:ext cx="144016" cy="715053"/>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235717" y="1666270"/>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20</a:t>
              </a:r>
              <a:endParaRPr lang="zh-CN" altLang="en-US" sz="1400" dirty="0">
                <a:latin typeface="+mn-ea"/>
                <a:cs typeface="Times New Roman" panose="02020603050405020304" pitchFamily="18" charset="0"/>
              </a:endParaRPr>
            </a:p>
          </p:txBody>
        </p:sp>
        <p:sp>
          <p:nvSpPr>
            <p:cNvPr id="26" name="文本框 25"/>
            <p:cNvSpPr txBox="1"/>
            <p:nvPr/>
          </p:nvSpPr>
          <p:spPr>
            <a:xfrm>
              <a:off x="6388768" y="2062142"/>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15</a:t>
              </a:r>
              <a:endParaRPr lang="zh-CN" altLang="en-US" sz="1400" dirty="0">
                <a:latin typeface="+mn-ea"/>
                <a:cs typeface="Times New Roman" panose="02020603050405020304" pitchFamily="18" charset="0"/>
              </a:endParaRPr>
            </a:p>
          </p:txBody>
        </p:sp>
        <p:sp>
          <p:nvSpPr>
            <p:cNvPr id="28" name="文本框 27"/>
            <p:cNvSpPr txBox="1"/>
            <p:nvPr/>
          </p:nvSpPr>
          <p:spPr>
            <a:xfrm>
              <a:off x="6777847" y="2295643"/>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12</a:t>
              </a:r>
              <a:endParaRPr lang="zh-CN" altLang="en-US" sz="1400" dirty="0">
                <a:latin typeface="+mn-ea"/>
                <a:cs typeface="Times New Roman" panose="02020603050405020304" pitchFamily="18" charset="0"/>
              </a:endParaRPr>
            </a:p>
          </p:txBody>
        </p:sp>
        <p:sp>
          <p:nvSpPr>
            <p:cNvPr id="29" name="文本框 28"/>
            <p:cNvSpPr txBox="1"/>
            <p:nvPr/>
          </p:nvSpPr>
          <p:spPr>
            <a:xfrm>
              <a:off x="6949253" y="1984946"/>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17</a:t>
              </a:r>
              <a:endParaRPr lang="zh-CN" altLang="en-US" sz="1400" dirty="0">
                <a:latin typeface="+mn-ea"/>
                <a:cs typeface="Times New Roman" panose="02020603050405020304" pitchFamily="18" charset="0"/>
              </a:endParaRPr>
            </a:p>
          </p:txBody>
        </p:sp>
        <p:sp>
          <p:nvSpPr>
            <p:cNvPr id="30" name="文本框 29"/>
            <p:cNvSpPr txBox="1"/>
            <p:nvPr/>
          </p:nvSpPr>
          <p:spPr>
            <a:xfrm>
              <a:off x="7422385" y="2603639"/>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8</a:t>
              </a:r>
              <a:endParaRPr lang="zh-CN" altLang="en-US" sz="1400" dirty="0">
                <a:latin typeface="+mn-ea"/>
                <a:cs typeface="Times New Roman" panose="02020603050405020304" pitchFamily="18" charset="0"/>
              </a:endParaRPr>
            </a:p>
          </p:txBody>
        </p:sp>
        <p:sp>
          <p:nvSpPr>
            <p:cNvPr id="31" name="文本框 30"/>
            <p:cNvSpPr txBox="1"/>
            <p:nvPr/>
          </p:nvSpPr>
          <p:spPr>
            <a:xfrm>
              <a:off x="7581518" y="2699413"/>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7</a:t>
              </a:r>
              <a:endParaRPr lang="zh-CN" altLang="en-US" sz="1400" dirty="0">
                <a:latin typeface="+mn-ea"/>
                <a:cs typeface="Times New Roman" panose="02020603050405020304" pitchFamily="18" charset="0"/>
              </a:endParaRPr>
            </a:p>
          </p:txBody>
        </p:sp>
        <p:sp>
          <p:nvSpPr>
            <p:cNvPr id="32" name="文本框 31"/>
            <p:cNvSpPr txBox="1"/>
            <p:nvPr/>
          </p:nvSpPr>
          <p:spPr>
            <a:xfrm>
              <a:off x="7968080" y="2860569"/>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5</a:t>
              </a:r>
              <a:endParaRPr lang="zh-CN" altLang="en-US" sz="1400" dirty="0">
                <a:latin typeface="+mn-ea"/>
                <a:cs typeface="Times New Roman" panose="02020603050405020304" pitchFamily="18" charset="0"/>
              </a:endParaRPr>
            </a:p>
          </p:txBody>
        </p:sp>
        <p:sp>
          <p:nvSpPr>
            <p:cNvPr id="33" name="文本框 32"/>
            <p:cNvSpPr txBox="1"/>
            <p:nvPr/>
          </p:nvSpPr>
          <p:spPr>
            <a:xfrm>
              <a:off x="8144417" y="2561358"/>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9</a:t>
              </a:r>
              <a:endParaRPr lang="zh-CN" altLang="en-US" sz="1400" dirty="0">
                <a:latin typeface="+mn-ea"/>
                <a:cs typeface="Times New Roman" panose="02020603050405020304" pitchFamily="18" charset="0"/>
              </a:endParaRPr>
            </a:p>
          </p:txBody>
        </p:sp>
      </p:grpSp>
      <p:sp>
        <p:nvSpPr>
          <p:cNvPr id="23" name="文本框 22"/>
          <p:cNvSpPr txBox="1"/>
          <p:nvPr/>
        </p:nvSpPr>
        <p:spPr>
          <a:xfrm>
            <a:off x="1205318" y="331766"/>
            <a:ext cx="2934634"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▶备选练习</a:t>
            </a:r>
          </a:p>
        </p:txBody>
      </p:sp>
      <p:grpSp>
        <p:nvGrpSpPr>
          <p:cNvPr id="27" name="组合 2"/>
          <p:cNvGrpSpPr/>
          <p:nvPr/>
        </p:nvGrpSpPr>
        <p:grpSpPr bwMode="auto">
          <a:xfrm>
            <a:off x="2613323" y="4839299"/>
            <a:ext cx="3917354" cy="307777"/>
            <a:chOff x="2404157" y="4832269"/>
            <a:chExt cx="3917926" cy="307776"/>
          </a:xfrm>
        </p:grpSpPr>
        <p:sp>
          <p:nvSpPr>
            <p:cNvPr id="35" name="圆角矩形 34"/>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
        <p:nvSpPr>
          <p:cNvPr id="37"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38"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1188" y="915988"/>
            <a:ext cx="7921625" cy="2832827"/>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）喜欢（        ）的男生人数最多，喜欢（       ）的女生人数最多。</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）喜欢（       ）的总人数最多，喜欢（       ）的总人数最少。</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）从图中还可以获得什么信息？</a:t>
            </a:r>
          </a:p>
        </p:txBody>
      </p:sp>
      <p:sp>
        <p:nvSpPr>
          <p:cNvPr id="5" name="文本框 4"/>
          <p:cNvSpPr txBox="1"/>
          <p:nvPr/>
        </p:nvSpPr>
        <p:spPr>
          <a:xfrm>
            <a:off x="3347864" y="862118"/>
            <a:ext cx="1584176" cy="592213"/>
          </a:xfrm>
          <a:prstGeom prst="rect">
            <a:avLst/>
          </a:prstGeom>
          <a:noFill/>
        </p:spPr>
        <p:txBody>
          <a:bodyPr wrap="square" rtlCol="0">
            <a:spAutoFit/>
          </a:bodyPr>
          <a:lstStyle/>
          <a:p>
            <a:pPr algn="just">
              <a:lnSpc>
                <a:spcPct val="13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兵乓球</a:t>
            </a:r>
          </a:p>
        </p:txBody>
      </p:sp>
      <p:sp>
        <p:nvSpPr>
          <p:cNvPr id="6" name="文本框 5"/>
          <p:cNvSpPr txBox="1"/>
          <p:nvPr/>
        </p:nvSpPr>
        <p:spPr>
          <a:xfrm>
            <a:off x="899592" y="1454331"/>
            <a:ext cx="1008112" cy="592213"/>
          </a:xfrm>
          <a:prstGeom prst="rect">
            <a:avLst/>
          </a:prstGeom>
          <a:noFill/>
        </p:spPr>
        <p:txBody>
          <a:bodyPr wrap="square" rtlCol="0">
            <a:spAutoFit/>
          </a:bodyPr>
          <a:lstStyle/>
          <a:p>
            <a:pPr algn="just">
              <a:lnSpc>
                <a:spcPct val="13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游泳</a:t>
            </a:r>
          </a:p>
        </p:txBody>
      </p:sp>
      <p:sp>
        <p:nvSpPr>
          <p:cNvPr id="7" name="文本框 6"/>
          <p:cNvSpPr txBox="1"/>
          <p:nvPr/>
        </p:nvSpPr>
        <p:spPr>
          <a:xfrm>
            <a:off x="3491880" y="2009359"/>
            <a:ext cx="1584176" cy="592213"/>
          </a:xfrm>
          <a:prstGeom prst="rect">
            <a:avLst/>
          </a:prstGeom>
          <a:noFill/>
        </p:spPr>
        <p:txBody>
          <a:bodyPr wrap="square" rtlCol="0">
            <a:spAutoFit/>
          </a:bodyPr>
          <a:lstStyle/>
          <a:p>
            <a:pPr algn="just">
              <a:lnSpc>
                <a:spcPct val="13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兵乓球</a:t>
            </a:r>
          </a:p>
        </p:txBody>
      </p:sp>
      <p:sp>
        <p:nvSpPr>
          <p:cNvPr id="8" name="文本框 7"/>
          <p:cNvSpPr txBox="1"/>
          <p:nvPr/>
        </p:nvSpPr>
        <p:spPr>
          <a:xfrm>
            <a:off x="902936" y="2584887"/>
            <a:ext cx="1008112" cy="592213"/>
          </a:xfrm>
          <a:prstGeom prst="rect">
            <a:avLst/>
          </a:prstGeom>
          <a:noFill/>
        </p:spPr>
        <p:txBody>
          <a:bodyPr wrap="square" rtlCol="0">
            <a:spAutoFit/>
          </a:bodyPr>
          <a:lstStyle/>
          <a:p>
            <a:pPr algn="just">
              <a:lnSpc>
                <a:spcPct val="13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跳远</a:t>
            </a:r>
          </a:p>
        </p:txBody>
      </p:sp>
      <p:sp>
        <p:nvSpPr>
          <p:cNvPr id="9" name="文本框 8"/>
          <p:cNvSpPr txBox="1"/>
          <p:nvPr/>
        </p:nvSpPr>
        <p:spPr>
          <a:xfrm>
            <a:off x="1827520" y="3748815"/>
            <a:ext cx="6209039" cy="592213"/>
          </a:xfrm>
          <a:prstGeom prst="rect">
            <a:avLst/>
          </a:prstGeom>
          <a:noFill/>
        </p:spPr>
        <p:txBody>
          <a:bodyPr wrap="square" rtlCol="0">
            <a:spAutoFit/>
          </a:bodyPr>
          <a:lstStyle/>
          <a:p>
            <a:pPr algn="just">
              <a:lnSpc>
                <a:spcPct val="13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（答案不唯一）喜欢跳远的男生最少。</a:t>
            </a:r>
          </a:p>
        </p:txBody>
      </p:sp>
      <p:grpSp>
        <p:nvGrpSpPr>
          <p:cNvPr id="11" name="组合 2"/>
          <p:cNvGrpSpPr/>
          <p:nvPr/>
        </p:nvGrpSpPr>
        <p:grpSpPr bwMode="auto">
          <a:xfrm>
            <a:off x="2613323" y="4839299"/>
            <a:ext cx="3917354" cy="307777"/>
            <a:chOff x="2404157" y="4832269"/>
            <a:chExt cx="3917926" cy="307776"/>
          </a:xfrm>
        </p:grpSpPr>
        <p:sp>
          <p:nvSpPr>
            <p:cNvPr id="12" name="圆角矩形 11"/>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
        <p:nvSpPr>
          <p:cNvPr id="14"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15" name="图片 18"/>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a:clrChange>
              <a:clrFrom>
                <a:srgbClr val="FFFFFF"/>
              </a:clrFrom>
              <a:clrTo>
                <a:srgbClr val="FFFFFF">
                  <a:alpha val="0"/>
                </a:srgbClr>
              </a:clrTo>
            </a:clrChange>
          </a:blip>
          <a:srcRect t="10621" r="50000" b="16602"/>
          <a:stretch>
            <a:fillRect/>
          </a:stretch>
        </p:blipFill>
        <p:spPr>
          <a:xfrm>
            <a:off x="232507" y="1725768"/>
            <a:ext cx="4333053" cy="3003094"/>
          </a:xfrm>
          <a:prstGeom prst="rect">
            <a:avLst/>
          </a:prstGeom>
        </p:spPr>
      </p:pic>
      <p:sp>
        <p:nvSpPr>
          <p:cNvPr id="5" name="文本框 4"/>
          <p:cNvSpPr txBox="1"/>
          <p:nvPr/>
        </p:nvSpPr>
        <p:spPr>
          <a:xfrm>
            <a:off x="625916" y="633846"/>
            <a:ext cx="7892168" cy="1077218"/>
          </a:xfrm>
          <a:prstGeom prst="rect">
            <a:avLst/>
          </a:prstGeom>
          <a:noFill/>
        </p:spPr>
        <p:txBody>
          <a:bodyPr wrap="square" rtlCol="0">
            <a:spAutoFit/>
          </a:bodyPr>
          <a:lstStyle/>
          <a:p>
            <a:pPr algn="just"/>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下面是某商场第一季度销售电视机情况统计图。</a:t>
            </a:r>
          </a:p>
        </p:txBody>
      </p:sp>
      <p:grpSp>
        <p:nvGrpSpPr>
          <p:cNvPr id="19" name="组合 2"/>
          <p:cNvGrpSpPr/>
          <p:nvPr/>
        </p:nvGrpSpPr>
        <p:grpSpPr bwMode="auto">
          <a:xfrm>
            <a:off x="2613323" y="4839299"/>
            <a:ext cx="3917354" cy="307777"/>
            <a:chOff x="2404157" y="4832269"/>
            <a:chExt cx="3917926" cy="307776"/>
          </a:xfrm>
        </p:grpSpPr>
        <p:sp>
          <p:nvSpPr>
            <p:cNvPr id="20" name="圆角矩形 19"/>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
        <p:nvSpPr>
          <p:cNvPr id="18" name="文本框 17"/>
          <p:cNvSpPr txBox="1"/>
          <p:nvPr/>
        </p:nvSpPr>
        <p:spPr>
          <a:xfrm>
            <a:off x="4478262" y="1393705"/>
            <a:ext cx="4270201" cy="3224344"/>
          </a:xfrm>
          <a:prstGeom prst="rect">
            <a:avLst/>
          </a:prstGeom>
          <a:noFill/>
        </p:spPr>
        <p:txBody>
          <a:bodyPr wrap="square" rtlCol="0">
            <a:spAutoFit/>
          </a:bodyPr>
          <a:lstStyle/>
          <a:p>
            <a:pPr>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）这家商场</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月份销售电视机（      ）台，</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月份销售电视机（       ）台，</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月份销售电视机（       ）台。</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文本框 21"/>
          <p:cNvSpPr txBox="1"/>
          <p:nvPr/>
        </p:nvSpPr>
        <p:spPr>
          <a:xfrm>
            <a:off x="7380314" y="2046081"/>
            <a:ext cx="864096" cy="592213"/>
          </a:xfrm>
          <a:prstGeom prst="rect">
            <a:avLst/>
          </a:prstGeom>
          <a:noFill/>
        </p:spPr>
        <p:txBody>
          <a:bodyPr wrap="square" rtlCol="0">
            <a:spAutoFit/>
          </a:bodyPr>
          <a:lstStyle/>
          <a:p>
            <a:pPr algn="just">
              <a:lnSpc>
                <a:spcPct val="130000"/>
              </a:lnSpc>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164</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3" name="文本框 22"/>
          <p:cNvSpPr txBox="1"/>
          <p:nvPr/>
        </p:nvSpPr>
        <p:spPr>
          <a:xfrm>
            <a:off x="4977350" y="3320897"/>
            <a:ext cx="864096" cy="592213"/>
          </a:xfrm>
          <a:prstGeom prst="rect">
            <a:avLst/>
          </a:prstGeom>
          <a:noFill/>
        </p:spPr>
        <p:txBody>
          <a:bodyPr wrap="square" rtlCol="0">
            <a:spAutoFit/>
          </a:bodyPr>
          <a:lstStyle/>
          <a:p>
            <a:pPr algn="just">
              <a:lnSpc>
                <a:spcPct val="130000"/>
              </a:lnSpc>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178</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 name="文本框 23"/>
          <p:cNvSpPr txBox="1"/>
          <p:nvPr/>
        </p:nvSpPr>
        <p:spPr>
          <a:xfrm>
            <a:off x="6613362" y="3983185"/>
            <a:ext cx="864096" cy="592213"/>
          </a:xfrm>
          <a:prstGeom prst="rect">
            <a:avLst/>
          </a:prstGeom>
          <a:noFill/>
        </p:spPr>
        <p:txBody>
          <a:bodyPr wrap="square" rtlCol="0">
            <a:spAutoFit/>
          </a:bodyPr>
          <a:lstStyle/>
          <a:p>
            <a:pPr algn="just">
              <a:lnSpc>
                <a:spcPct val="130000"/>
              </a:lnSpc>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159</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12" name="图片 18"/>
          <p:cNvPicPr>
            <a:picLocks noChangeAspect="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4">
            <a:clrChange>
              <a:clrFrom>
                <a:srgbClr val="FFFFFF"/>
              </a:clrFrom>
              <a:clrTo>
                <a:srgbClr val="FFFFFF">
                  <a:alpha val="0"/>
                </a:srgbClr>
              </a:clrTo>
            </a:clrChange>
          </a:blip>
          <a:srcRect t="10621" b="16602"/>
          <a:stretch>
            <a:fillRect/>
          </a:stretch>
        </p:blipFill>
        <p:spPr>
          <a:xfrm>
            <a:off x="238947" y="1203598"/>
            <a:ext cx="8666106" cy="3003094"/>
          </a:xfrm>
          <a:prstGeom prst="rect">
            <a:avLst/>
          </a:prstGeom>
        </p:spPr>
      </p:pic>
      <p:sp>
        <p:nvSpPr>
          <p:cNvPr id="3" name="文本框 2"/>
          <p:cNvSpPr txBox="1"/>
          <p:nvPr/>
        </p:nvSpPr>
        <p:spPr>
          <a:xfrm>
            <a:off x="827584" y="319402"/>
            <a:ext cx="7921625" cy="4504695"/>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）请你将上面的统计图补充完整。</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）平均每个月销售（        ）台电视机。</a:t>
            </a:r>
          </a:p>
        </p:txBody>
      </p:sp>
      <p:sp>
        <p:nvSpPr>
          <p:cNvPr id="9" name="文本框 8"/>
          <p:cNvSpPr txBox="1"/>
          <p:nvPr/>
        </p:nvSpPr>
        <p:spPr>
          <a:xfrm>
            <a:off x="5220072" y="4192202"/>
            <a:ext cx="864096" cy="592213"/>
          </a:xfrm>
          <a:prstGeom prst="rect">
            <a:avLst/>
          </a:prstGeom>
          <a:noFill/>
        </p:spPr>
        <p:txBody>
          <a:bodyPr wrap="square" rtlCol="0">
            <a:spAutoFit/>
          </a:bodyPr>
          <a:lstStyle/>
          <a:p>
            <a:pPr algn="just">
              <a:lnSpc>
                <a:spcPct val="130000"/>
              </a:lnSpc>
            </a:pP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167</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1" name="组合 2"/>
          <p:cNvGrpSpPr/>
          <p:nvPr/>
        </p:nvGrpSpPr>
        <p:grpSpPr bwMode="auto">
          <a:xfrm>
            <a:off x="2613323" y="4839299"/>
            <a:ext cx="3917354" cy="307777"/>
            <a:chOff x="2404157" y="4832269"/>
            <a:chExt cx="3917926" cy="307776"/>
          </a:xfrm>
        </p:grpSpPr>
        <p:sp>
          <p:nvSpPr>
            <p:cNvPr id="12" name="圆角矩形 11"/>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grpSp>
        <p:nvGrpSpPr>
          <p:cNvPr id="14" name="组合 13"/>
          <p:cNvGrpSpPr/>
          <p:nvPr/>
        </p:nvGrpSpPr>
        <p:grpSpPr>
          <a:xfrm>
            <a:off x="5026167" y="1997062"/>
            <a:ext cx="2813763" cy="1165594"/>
            <a:chOff x="5026167" y="1997062"/>
            <a:chExt cx="2813763" cy="1165594"/>
          </a:xfrm>
        </p:grpSpPr>
        <p:sp>
          <p:nvSpPr>
            <p:cNvPr id="15" name="矩形 14"/>
            <p:cNvSpPr/>
            <p:nvPr/>
          </p:nvSpPr>
          <p:spPr>
            <a:xfrm rot="5400000">
              <a:off x="5951922" y="1947822"/>
              <a:ext cx="214605" cy="2066110"/>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p:cNvSpPr/>
            <p:nvPr/>
          </p:nvSpPr>
          <p:spPr>
            <a:xfrm rot="5400000">
              <a:off x="6095935" y="1602405"/>
              <a:ext cx="214605" cy="2354142"/>
            </a:xfrm>
            <a:prstGeom prst="rect">
              <a:avLst/>
            </a:prstGeom>
            <a:solidFill>
              <a:schemeClr val="bg2">
                <a:lumMod val="9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rot="5400000">
              <a:off x="5807904" y="1522960"/>
              <a:ext cx="214605" cy="1778078"/>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17"/>
            <p:cNvSpPr/>
            <p:nvPr/>
          </p:nvSpPr>
          <p:spPr>
            <a:xfrm rot="5400000">
              <a:off x="5627885" y="1493843"/>
              <a:ext cx="214605" cy="1418038"/>
            </a:xfrm>
            <a:prstGeom prst="rect">
              <a:avLst/>
            </a:prstGeom>
            <a:solidFill>
              <a:schemeClr val="bg2">
                <a:lumMod val="9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a:off x="7143023" y="2812304"/>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87</a:t>
              </a:r>
              <a:endParaRPr lang="zh-CN" altLang="en-US" sz="1400" dirty="0">
                <a:latin typeface="+mn-ea"/>
                <a:cs typeface="Times New Roman" panose="02020603050405020304" pitchFamily="18" charset="0"/>
              </a:endParaRPr>
            </a:p>
          </p:txBody>
        </p:sp>
        <p:sp>
          <p:nvSpPr>
            <p:cNvPr id="20" name="文本框 19"/>
            <p:cNvSpPr txBox="1"/>
            <p:nvPr/>
          </p:nvSpPr>
          <p:spPr>
            <a:xfrm>
              <a:off x="7446425" y="2579452"/>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91</a:t>
              </a:r>
              <a:endParaRPr lang="zh-CN" altLang="en-US" sz="1400" dirty="0">
                <a:latin typeface="+mn-ea"/>
                <a:cs typeface="Times New Roman" panose="02020603050405020304" pitchFamily="18" charset="0"/>
              </a:endParaRPr>
            </a:p>
          </p:txBody>
        </p:sp>
        <p:sp>
          <p:nvSpPr>
            <p:cNvPr id="21" name="文本框 20"/>
            <p:cNvSpPr txBox="1"/>
            <p:nvPr/>
          </p:nvSpPr>
          <p:spPr>
            <a:xfrm>
              <a:off x="6804246" y="2213594"/>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82</a:t>
              </a:r>
              <a:endParaRPr lang="zh-CN" altLang="en-US" sz="1400" dirty="0">
                <a:latin typeface="+mn-ea"/>
                <a:cs typeface="Times New Roman" panose="02020603050405020304" pitchFamily="18" charset="0"/>
              </a:endParaRPr>
            </a:p>
          </p:txBody>
        </p:sp>
        <p:sp>
          <p:nvSpPr>
            <p:cNvPr id="22" name="文本框 21"/>
            <p:cNvSpPr txBox="1"/>
            <p:nvPr/>
          </p:nvSpPr>
          <p:spPr>
            <a:xfrm>
              <a:off x="6459697" y="1997062"/>
              <a:ext cx="393505" cy="350352"/>
            </a:xfrm>
            <a:prstGeom prst="rect">
              <a:avLst/>
            </a:prstGeom>
            <a:noFill/>
          </p:spPr>
          <p:txBody>
            <a:bodyPr wrap="square" rtlCol="0">
              <a:spAutoFit/>
            </a:bodyPr>
            <a:lstStyle/>
            <a:p>
              <a:pPr algn="just">
                <a:lnSpc>
                  <a:spcPct val="130000"/>
                </a:lnSpc>
              </a:pPr>
              <a:r>
                <a:rPr lang="en-US" altLang="zh-CN" sz="1400" dirty="0">
                  <a:latin typeface="+mn-ea"/>
                  <a:cs typeface="Times New Roman" panose="02020603050405020304" pitchFamily="18" charset="0"/>
                </a:rPr>
                <a:t>77</a:t>
              </a:r>
              <a:endParaRPr lang="zh-CN" altLang="en-US" sz="1400" dirty="0">
                <a:latin typeface="+mn-ea"/>
                <a:cs typeface="Times New Roman" panose="02020603050405020304" pitchFamily="18" charset="0"/>
              </a:endParaRPr>
            </a:p>
          </p:txBody>
        </p:sp>
      </p:grpSp>
      <p:sp>
        <p:nvSpPr>
          <p:cNvPr id="23" name="文本框 17"/>
          <p:cNvSpPr txBox="1">
            <a:spLocks noChangeArrowheads="1"/>
          </p:cNvSpPr>
          <p:nvPr>
            <p:custDataLst>
              <p:tags r:id="rId1"/>
            </p:custDataLst>
          </p:nvPr>
        </p:nvSpPr>
        <p:spPr bwMode="auto">
          <a:xfrm>
            <a:off x="2700338" y="-23813"/>
            <a:ext cx="647700" cy="20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700">
                <a:solidFill>
                  <a:srgbClr val="E75A4F"/>
                </a:solidFill>
                <a:latin typeface="楷体" panose="02010609060101010101" pitchFamily="49" charset="-122"/>
                <a:ea typeface="楷体" panose="02010609060101010101" pitchFamily="49" charset="-122"/>
              </a:rPr>
              <a:t>状元成才路</a:t>
            </a:r>
          </a:p>
        </p:txBody>
      </p:sp>
      <p:pic>
        <p:nvPicPr>
          <p:cNvPr id="24" name="图片 18"/>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305550" y="-34925"/>
            <a:ext cx="646113"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2.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3.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4.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5.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6.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7.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8.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9.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10.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11.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12.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13.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14.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15.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16.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17.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18.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19.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20.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21.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22.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23.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24.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25.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26.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27.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28.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29.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30.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31.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32.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33.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34.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ags/tag35.xml><?xml version="1.0" encoding="utf-8"?>
<p:tagLst xmlns:a="http://schemas.openxmlformats.org/drawingml/2006/main" xmlns:r="http://schemas.openxmlformats.org/officeDocument/2006/relationships" xmlns:p="http://schemas.openxmlformats.org/presentationml/2006/main">
  <p:tag name="ISLIDE.ADDREMOVEWATERMARK" val="StnyEoJZtJ"/>
</p:tagLst>
</file>

<file path=ppt/tags/tag36.xml><?xml version="1.0" encoding="utf-8"?>
<p:tagLst xmlns:a="http://schemas.openxmlformats.org/drawingml/2006/main" xmlns:r="http://schemas.openxmlformats.org/officeDocument/2006/relationships" xmlns:p="http://schemas.openxmlformats.org/presentationml/2006/main">
  <p:tag name="ISLIDE.ADDREMOVEWATERMARK" val="EPGj1uNaj2"/>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just">
          <a:lnSpc>
            <a:spcPct val="130000"/>
          </a:lnSpc>
          <a:defRPr sz="3200" b="1" dirty="0" smtClean="0">
            <a:latin typeface="Times New Roman" panose="02020603050405020304" pitchFamily="18" charset="0"/>
            <a:ea typeface="黑体" panose="02010609060101010101" pitchFamily="49" charset="-122"/>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1562</Words>
  <Application>Microsoft Office PowerPoint</Application>
  <PresentationFormat>全屏显示(16:9)</PresentationFormat>
  <Paragraphs>377</Paragraphs>
  <Slides>34</Slides>
  <Notes>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等线</vt:lpstr>
      <vt:lpstr>黑体</vt:lpstr>
      <vt:lpstr>楷体</vt:lpstr>
      <vt:lpstr>楷体_GB2312</vt:lpstr>
      <vt:lpstr>宋体</vt:lpstr>
      <vt:lpstr>幼圆</vt:lpstr>
      <vt:lpstr>Arial</vt:lpstr>
      <vt:lpstr>Times New Roman</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lastModifiedBy>Fanmo Peng</cp:lastModifiedBy>
  <cp:revision>302</cp:revision>
  <dcterms:created xsi:type="dcterms:W3CDTF">2015-08-27T07:30:00Z</dcterms:created>
  <dcterms:modified xsi:type="dcterms:W3CDTF">2023-12-08T02:13:57Z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ies>
</file>