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22"/>
  </p:notesMasterIdLst>
  <p:handoutMasterIdLst>
    <p:handoutMasterId r:id="rId23"/>
  </p:handoutMasterIdLst>
  <p:sldIdLst>
    <p:sldId id="257" r:id="rId2"/>
    <p:sldId id="278" r:id="rId3"/>
    <p:sldId id="359" r:id="rId4"/>
    <p:sldId id="368" r:id="rId5"/>
    <p:sldId id="360" r:id="rId6"/>
    <p:sldId id="376" r:id="rId7"/>
    <p:sldId id="377" r:id="rId8"/>
    <p:sldId id="361" r:id="rId9"/>
    <p:sldId id="362" r:id="rId10"/>
    <p:sldId id="369" r:id="rId11"/>
    <p:sldId id="363" r:id="rId12"/>
    <p:sldId id="378" r:id="rId13"/>
    <p:sldId id="370" r:id="rId14"/>
    <p:sldId id="365" r:id="rId15"/>
    <p:sldId id="379" r:id="rId16"/>
    <p:sldId id="371" r:id="rId17"/>
    <p:sldId id="366" r:id="rId18"/>
    <p:sldId id="372" r:id="rId1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2F2"/>
    <a:srgbClr val="FCD7A1"/>
    <a:srgbClr val="FFFFFF"/>
    <a:srgbClr val="E6FFE6"/>
    <a:srgbClr val="DAF3F6"/>
    <a:srgbClr val="0000FF"/>
    <a:srgbClr val="FF0066"/>
    <a:srgbClr val="00FF99"/>
    <a:srgbClr val="FF00FF"/>
    <a:srgbClr val="AEF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935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1098" y="4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912" y="10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7BC5EDA6-A134-42B4-B9C1-2E2E92620CC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r>
              <a:rPr lang="zh-CN" altLang="en-US"/>
              <a:t>状元成才路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837AA6A-1F07-48BA-AFF2-279DBD369C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B2F1CFC-680F-4816-8B56-5217B1B1BB71}" type="datetimeFigureOut">
              <a:rPr lang="zh-CN" altLang="en-US"/>
              <a:pPr>
                <a:defRPr/>
              </a:pPr>
              <a:t>2023/11/21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3B166BA-C835-4E50-9A97-BAAFA26170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r>
              <a:rPr lang="zh-CN" altLang="en-US"/>
              <a:t>状元成才路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6918152-0F1F-44E4-8F16-B91598B217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43E0743-D2B1-465F-A78E-5C379641F6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0C58090-D12A-48D9-B5E2-2FAACF4A27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r>
              <a:rPr lang="zh-CN" altLang="en-US"/>
              <a:t>状元成才路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EC769F8-7C13-4071-8318-971D6C0AD52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E50D072-AEF3-4B29-9A48-9C57F9FCD215}" type="datetimeFigureOut">
              <a:rPr lang="zh-CN" altLang="en-US"/>
              <a:pPr>
                <a:defRPr/>
              </a:pPr>
              <a:t>2023/11/21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E48189BE-B73A-49FC-B0D0-BA1784097D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B5D1028-0D03-48FC-8E05-7E8DF38ED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2696AAF-6759-4D81-BD39-C79B8AB4B31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r>
              <a:rPr lang="zh-CN" altLang="en-US"/>
              <a:t>状元成才路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2623D84-7D06-44C8-BF50-DBC2696595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9C53A16-DCE8-4AB8-8DA4-54E1EBD392D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A9394682-2FA1-4206-9113-57BDCF10B4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025AEBDF-A795-447A-A89B-2674174064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340" name="页眉占位符 3">
            <a:extLst>
              <a:ext uri="{FF2B5EF4-FFF2-40B4-BE49-F238E27FC236}">
                <a16:creationId xmlns:a16="http://schemas.microsoft.com/office/drawing/2014/main" id="{6F9E38E1-9665-4736-B5D4-BC26FF1318B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状元成才路</a:t>
            </a:r>
          </a:p>
        </p:txBody>
      </p:sp>
      <p:sp>
        <p:nvSpPr>
          <p:cNvPr id="14341" name="页脚占位符 4">
            <a:extLst>
              <a:ext uri="{FF2B5EF4-FFF2-40B4-BE49-F238E27FC236}">
                <a16:creationId xmlns:a16="http://schemas.microsoft.com/office/drawing/2014/main" id="{291176CA-CE5B-4DBF-A127-855FB173795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状元成才路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>
            <a:extLst>
              <a:ext uri="{FF2B5EF4-FFF2-40B4-BE49-F238E27FC236}">
                <a16:creationId xmlns:a16="http://schemas.microsoft.com/office/drawing/2014/main" id="{99803E7F-22CC-40B7-95DC-4761C1BA9F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>
            <a:extLst>
              <a:ext uri="{FF2B5EF4-FFF2-40B4-BE49-F238E27FC236}">
                <a16:creationId xmlns:a16="http://schemas.microsoft.com/office/drawing/2014/main" id="{4C1BD3FD-CEDE-4121-B3A6-5E29D848F7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412" name="页眉占位符 3">
            <a:extLst>
              <a:ext uri="{FF2B5EF4-FFF2-40B4-BE49-F238E27FC236}">
                <a16:creationId xmlns:a16="http://schemas.microsoft.com/office/drawing/2014/main" id="{B7DBB127-5351-483D-84BF-2E9423B50D0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状元成才路</a:t>
            </a:r>
          </a:p>
        </p:txBody>
      </p:sp>
      <p:sp>
        <p:nvSpPr>
          <p:cNvPr id="17413" name="页脚占位符 4">
            <a:extLst>
              <a:ext uri="{FF2B5EF4-FFF2-40B4-BE49-F238E27FC236}">
                <a16:creationId xmlns:a16="http://schemas.microsoft.com/office/drawing/2014/main" id="{7A2FE379-DAC7-4703-98AF-23FAE35A9EC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状元成才路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78AC398-3091-4750-A4F0-3EB72EE830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724BEE8-00AC-4CFE-9688-8094BEC43D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66"/>
          <a:stretch>
            <a:fillRect/>
          </a:stretch>
        </p:blipFill>
        <p:spPr bwMode="auto">
          <a:xfrm>
            <a:off x="-50800" y="0"/>
            <a:ext cx="91567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72BA2A6-80B4-44A9-9E00-D93182DE07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4" b="54546"/>
          <a:stretch>
            <a:fillRect/>
          </a:stretch>
        </p:blipFill>
        <p:spPr bwMode="auto">
          <a:xfrm>
            <a:off x="-12700" y="0"/>
            <a:ext cx="3184525" cy="210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A4C25DA-FA35-4F9C-A8A7-BD0B4D48CE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49" r="757" b="38303"/>
          <a:stretch>
            <a:fillRect/>
          </a:stretch>
        </p:blipFill>
        <p:spPr bwMode="auto">
          <a:xfrm>
            <a:off x="5522913" y="404813"/>
            <a:ext cx="3621087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38A9E18-9DC6-4282-8F78-CF9024C5639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-812800"/>
            <a:ext cx="5883275" cy="640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A889EEF-0031-4B9C-97A5-1FDBEE3F189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900" y="2881313"/>
            <a:ext cx="2894013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5BE0599-5C15-4438-B883-7C9FE49E6BB7}"/>
              </a:ext>
            </a:extLst>
          </p:cNvPr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7">
            <a:extLst>
              <a:ext uri="{FF2B5EF4-FFF2-40B4-BE49-F238E27FC236}">
                <a16:creationId xmlns:a16="http://schemas.microsoft.com/office/drawing/2014/main" id="{6B4ACCC1-61B1-456C-B1CD-D11AB74F6FD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8541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>
            <a:extLst>
              <a:ext uri="{FF2B5EF4-FFF2-40B4-BE49-F238E27FC236}">
                <a16:creationId xmlns:a16="http://schemas.microsoft.com/office/drawing/2014/main" id="{5933DA9C-7BF1-58D3-0D6C-8DEF12616F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425070D4-45CF-5A05-95CD-B8B9BD067AE6}"/>
              </a:ext>
            </a:extLst>
          </p:cNvPr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>
            <a:extLst>
              <a:ext uri="{FF2B5EF4-FFF2-40B4-BE49-F238E27FC236}">
                <a16:creationId xmlns:a16="http://schemas.microsoft.com/office/drawing/2014/main" id="{940DE54F-87E4-4247-B6BD-5F16CAAC09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F39C7130-669C-E116-CCA4-C975B861234A}"/>
              </a:ext>
            </a:extLst>
          </p:cNvPr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94159D6-6146-A311-14C3-BF69C09328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/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072930D-B4D0-C6DD-1FE7-499CAA570C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9" name="图片 27">
            <a:extLst>
              <a:ext uri="{FF2B5EF4-FFF2-40B4-BE49-F238E27FC236}">
                <a16:creationId xmlns:a16="http://schemas.microsoft.com/office/drawing/2014/main" id="{148FA9DC-D4B4-41BC-8EB0-AAA8AA1E1CB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7368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628F80F3-9135-4663-BACE-1029D8C4FB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>
            <a:extLst>
              <a:ext uri="{FF2B5EF4-FFF2-40B4-BE49-F238E27FC236}">
                <a16:creationId xmlns:a16="http://schemas.microsoft.com/office/drawing/2014/main" id="{B697B078-F326-4F17-9262-8917A56D74E6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>
              <a:extLst>
                <a:ext uri="{FF2B5EF4-FFF2-40B4-BE49-F238E27FC236}">
                  <a16:creationId xmlns:a16="http://schemas.microsoft.com/office/drawing/2014/main" id="{28D612B6-35F0-4603-906C-4A6F179A1459}"/>
                </a:ext>
              </a:extLst>
            </p:cNvPr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>
              <a:extLst>
                <a:ext uri="{FF2B5EF4-FFF2-40B4-BE49-F238E27FC236}">
                  <a16:creationId xmlns:a16="http://schemas.microsoft.com/office/drawing/2014/main" id="{DFE77C31-868A-4662-912E-53B68C7A840A}"/>
                </a:ext>
              </a:extLst>
            </p:cNvPr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>
            <a:extLst>
              <a:ext uri="{FF2B5EF4-FFF2-40B4-BE49-F238E27FC236}">
                <a16:creationId xmlns:a16="http://schemas.microsoft.com/office/drawing/2014/main" id="{73B0D9CF-1E59-4863-961A-21801FD487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EE7B452-A8F5-484A-9AF7-0DBC5020CE1C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>
            <a:extLst>
              <a:ext uri="{FF2B5EF4-FFF2-40B4-BE49-F238E27FC236}">
                <a16:creationId xmlns:a16="http://schemas.microsoft.com/office/drawing/2014/main" id="{FB101393-B52E-48B2-AF2A-941CF3794E5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F00CDD1E-9542-4509-BD9E-4A54C37386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4045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C4A512-26C7-457E-9F79-B2DCFE14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DC459B-F5CE-4E5E-AB08-C75EE491E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12D8B1-047A-42E1-A4FD-D6A6EF3D8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0E2BBB6-3DFA-456D-9E59-15B2BFD279A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393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Box 1">
            <a:extLst>
              <a:ext uri="{FF2B5EF4-FFF2-40B4-BE49-F238E27FC236}">
                <a16:creationId xmlns:a16="http://schemas.microsoft.com/office/drawing/2014/main" id="{26A2E5F8-4B24-49D9-8D8E-EDBF82BAA6D0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1711325" y="830263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27" name="TextBox 2">
            <a:extLst>
              <a:ext uri="{FF2B5EF4-FFF2-40B4-BE49-F238E27FC236}">
                <a16:creationId xmlns:a16="http://schemas.microsoft.com/office/drawing/2014/main" id="{D5FA586F-C4EF-4B13-8DFF-784DC616B1A0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4038600" y="830263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28" name="TextBox 3">
            <a:extLst>
              <a:ext uri="{FF2B5EF4-FFF2-40B4-BE49-F238E27FC236}">
                <a16:creationId xmlns:a16="http://schemas.microsoft.com/office/drawing/2014/main" id="{4F52BFF2-9011-458C-98A8-7A5096919D69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6156325" y="622300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29" name="TextBox 4">
            <a:extLst>
              <a:ext uri="{FF2B5EF4-FFF2-40B4-BE49-F238E27FC236}">
                <a16:creationId xmlns:a16="http://schemas.microsoft.com/office/drawing/2014/main" id="{98C47C72-ED8A-484A-8C17-BB620FB73416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2595563" y="1790700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30" name="TextBox 5">
            <a:extLst>
              <a:ext uri="{FF2B5EF4-FFF2-40B4-BE49-F238E27FC236}">
                <a16:creationId xmlns:a16="http://schemas.microsoft.com/office/drawing/2014/main" id="{1936526A-BD41-4F8B-862B-958F663220E7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4038600" y="2230438"/>
            <a:ext cx="1449388" cy="214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31" name="TextBox 6">
            <a:extLst>
              <a:ext uri="{FF2B5EF4-FFF2-40B4-BE49-F238E27FC236}">
                <a16:creationId xmlns:a16="http://schemas.microsoft.com/office/drawing/2014/main" id="{CB8474EE-DFCE-4814-9D34-91D0BEE001C9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5364163" y="1508125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32" name="TextBox 7">
            <a:extLst>
              <a:ext uri="{FF2B5EF4-FFF2-40B4-BE49-F238E27FC236}">
                <a16:creationId xmlns:a16="http://schemas.microsoft.com/office/drawing/2014/main" id="{A0DDF4FB-C8E6-4766-BD6E-9EDD25F79872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1776413" y="3843338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33" name="TextBox 8">
            <a:extLst>
              <a:ext uri="{FF2B5EF4-FFF2-40B4-BE49-F238E27FC236}">
                <a16:creationId xmlns:a16="http://schemas.microsoft.com/office/drawing/2014/main" id="{082FAA17-CFF8-4315-8F88-5E8B53DB9C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4103688" y="3843338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34" name="TextBox 9">
            <a:extLst>
              <a:ext uri="{FF2B5EF4-FFF2-40B4-BE49-F238E27FC236}">
                <a16:creationId xmlns:a16="http://schemas.microsoft.com/office/drawing/2014/main" id="{123AA2C0-1A99-4441-9938-FA0C711E8CF3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6221413" y="3635375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35" name="TextBox 10">
            <a:extLst>
              <a:ext uri="{FF2B5EF4-FFF2-40B4-BE49-F238E27FC236}">
                <a16:creationId xmlns:a16="http://schemas.microsoft.com/office/drawing/2014/main" id="{9AE4F8AC-BA52-4735-B838-F813F7FEC980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2433638" y="3113088"/>
            <a:ext cx="1449387" cy="214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36" name="TextBox 11">
            <a:extLst>
              <a:ext uri="{FF2B5EF4-FFF2-40B4-BE49-F238E27FC236}">
                <a16:creationId xmlns:a16="http://schemas.microsoft.com/office/drawing/2014/main" id="{2B5E8F0F-274D-464D-AB10-C52F1C9B9FFE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4711700" y="3179763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37" name="TextBox 12">
            <a:extLst>
              <a:ext uri="{FF2B5EF4-FFF2-40B4-BE49-F238E27FC236}">
                <a16:creationId xmlns:a16="http://schemas.microsoft.com/office/drawing/2014/main" id="{20EAA214-D12B-4307-957B-8319B76B06C2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6221413" y="2687638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pic>
        <p:nvPicPr>
          <p:cNvPr id="1038" name="图片 49">
            <a:extLst>
              <a:ext uri="{FF2B5EF4-FFF2-40B4-BE49-F238E27FC236}">
                <a16:creationId xmlns:a16="http://schemas.microsoft.com/office/drawing/2014/main" id="{40437EEC-8A41-489A-9BD9-6704EAD958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5" r:id="rId2"/>
    <p:sldLayoutId id="2147483676" r:id="rId3"/>
    <p:sldLayoutId id="2147483677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副标题 6">
            <a:extLst>
              <a:ext uri="{FF2B5EF4-FFF2-40B4-BE49-F238E27FC236}">
                <a16:creationId xmlns:a16="http://schemas.microsoft.com/office/drawing/2014/main" id="{D60EA1CF-2C14-4DAD-BBE2-A71D4DABD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6618" y="1869505"/>
            <a:ext cx="4830763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练习二十三</a:t>
            </a:r>
          </a:p>
        </p:txBody>
      </p:sp>
      <p:sp>
        <p:nvSpPr>
          <p:cNvPr id="9219" name="矩形 3">
            <a:extLst>
              <a:ext uri="{FF2B5EF4-FFF2-40B4-BE49-F238E27FC236}">
                <a16:creationId xmlns:a16="http://schemas.microsoft.com/office/drawing/2014/main" id="{AE8B3F04-1043-4202-94AE-E01F23CACE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4152" y="2643758"/>
            <a:ext cx="393569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（选自教材</a:t>
            </a: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P94-P96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练习二十三）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4CEC613-F0E2-4F21-8E3B-6968E0426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7" y="1951511"/>
            <a:ext cx="7879407" cy="1329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52F0CA1-9FEC-463A-B913-832F35650BAF}"/>
              </a:ext>
            </a:extLst>
          </p:cNvPr>
          <p:cNvSpPr txBox="1"/>
          <p:nvPr/>
        </p:nvSpPr>
        <p:spPr>
          <a:xfrm>
            <a:off x="683568" y="699542"/>
            <a:ext cx="7272436" cy="1152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某小学四年级学生一分钟跳绳成绩如下表（单位：人）。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1808D9D-5E09-4A89-92F5-2C417CF3E041}"/>
              </a:ext>
            </a:extLst>
          </p:cNvPr>
          <p:cNvSpPr txBox="1"/>
          <p:nvPr/>
        </p:nvSpPr>
        <p:spPr>
          <a:xfrm>
            <a:off x="611188" y="3579862"/>
            <a:ext cx="7921625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请根据以上数据绘制复式条形统计图。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1AA54AA-47E9-4445-8B76-389B8B51FCAA}"/>
              </a:ext>
            </a:extLst>
          </p:cNvPr>
          <p:cNvSpPr txBox="1"/>
          <p:nvPr/>
        </p:nvSpPr>
        <p:spPr>
          <a:xfrm>
            <a:off x="755576" y="3003798"/>
            <a:ext cx="76328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zh-CN" altLang="en-US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）成绩在</a:t>
            </a:r>
            <a:r>
              <a:rPr lang="en-US" altLang="zh-CN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121~160</a:t>
            </a:r>
            <a:r>
              <a:rPr lang="zh-CN" altLang="en-US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次的男生和女生各有多少人</a:t>
            </a:r>
            <a:r>
              <a:rPr lang="en-US" altLang="zh-CN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女生成绩在</a:t>
            </a:r>
            <a:r>
              <a:rPr lang="en-US" altLang="zh-CN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135</a:t>
            </a:r>
            <a:r>
              <a:rPr lang="zh-CN" altLang="en-US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次及以上为优秀，女生成绩在</a:t>
            </a:r>
            <a:r>
              <a:rPr lang="en-US" altLang="zh-CN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135~140</a:t>
            </a:r>
            <a:r>
              <a:rPr lang="zh-CN" altLang="en-US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次的有</a:t>
            </a:r>
            <a:r>
              <a:rPr lang="en-US" altLang="zh-CN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人。成绩为优秀的女生有多少人</a:t>
            </a:r>
            <a:r>
              <a:rPr lang="en-US" altLang="zh-CN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just" eaLnBrk="1" hangingPunct="1"/>
            <a:r>
              <a:rPr lang="zh-CN" altLang="en-US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）你还能得到哪些信息</a:t>
            </a:r>
            <a:r>
              <a:rPr lang="en-US" altLang="zh-CN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7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43C62EB-BB7F-4619-B9D1-56C7B31767D4}"/>
              </a:ext>
            </a:extLst>
          </p:cNvPr>
          <p:cNvGrpSpPr/>
          <p:nvPr/>
        </p:nvGrpSpPr>
        <p:grpSpPr>
          <a:xfrm>
            <a:off x="1237512" y="267494"/>
            <a:ext cx="6878488" cy="2664296"/>
            <a:chOff x="1473784" y="179962"/>
            <a:chExt cx="6878488" cy="2664296"/>
          </a:xfrm>
        </p:grpSpPr>
        <p:cxnSp>
          <p:nvCxnSpPr>
            <p:cNvPr id="6" name="直接箭头连接符 5">
              <a:extLst>
                <a:ext uri="{FF2B5EF4-FFF2-40B4-BE49-F238E27FC236}">
                  <a16:creationId xmlns:a16="http://schemas.microsoft.com/office/drawing/2014/main" id="{61004CE2-5DB8-4DD9-A60A-CFCC095B6C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79712" y="339502"/>
              <a:ext cx="0" cy="216024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箭头连接符 6">
              <a:extLst>
                <a:ext uri="{FF2B5EF4-FFF2-40B4-BE49-F238E27FC236}">
                  <a16:creationId xmlns:a16="http://schemas.microsoft.com/office/drawing/2014/main" id="{37DBE617-D2E3-4E36-960C-EAA3607C48F1}"/>
                </a:ext>
              </a:extLst>
            </p:cNvPr>
            <p:cNvCxnSpPr>
              <a:cxnSpLocks/>
            </p:cNvCxnSpPr>
            <p:nvPr/>
          </p:nvCxnSpPr>
          <p:spPr>
            <a:xfrm>
              <a:off x="1979712" y="2499742"/>
              <a:ext cx="5832648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BEEB9470-EA8E-4090-ABB9-F9DCA0FACCDB}"/>
                </a:ext>
              </a:extLst>
            </p:cNvPr>
            <p:cNvCxnSpPr/>
            <p:nvPr/>
          </p:nvCxnSpPr>
          <p:spPr>
            <a:xfrm>
              <a:off x="1979712" y="2067694"/>
              <a:ext cx="7200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0ECA9874-40CA-4609-BA84-89E9DDE06D5F}"/>
                </a:ext>
              </a:extLst>
            </p:cNvPr>
            <p:cNvCxnSpPr>
              <a:cxnSpLocks/>
            </p:cNvCxnSpPr>
            <p:nvPr/>
          </p:nvCxnSpPr>
          <p:spPr>
            <a:xfrm>
              <a:off x="1979712" y="1635646"/>
              <a:ext cx="7200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8D439FF3-964B-42DC-AC7C-CEB48D9E07C8}"/>
                </a:ext>
              </a:extLst>
            </p:cNvPr>
            <p:cNvCxnSpPr>
              <a:cxnSpLocks/>
            </p:cNvCxnSpPr>
            <p:nvPr/>
          </p:nvCxnSpPr>
          <p:spPr>
            <a:xfrm>
              <a:off x="1979712" y="1188358"/>
              <a:ext cx="7200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0F908B37-FA11-4181-93CA-79D2D2C06014}"/>
                </a:ext>
              </a:extLst>
            </p:cNvPr>
            <p:cNvCxnSpPr>
              <a:cxnSpLocks/>
            </p:cNvCxnSpPr>
            <p:nvPr/>
          </p:nvCxnSpPr>
          <p:spPr>
            <a:xfrm>
              <a:off x="1979712" y="742722"/>
              <a:ext cx="7200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CEEDD4C-8019-4554-9E6E-A0955D2208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83768" y="2427734"/>
              <a:ext cx="0" cy="7200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4DB5B5EA-11E8-411B-BFDF-1F4154F172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05507" y="2427734"/>
              <a:ext cx="0" cy="7200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7E0C16C-CFCA-44B5-A8ED-86461CC5AB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25341" y="2427734"/>
              <a:ext cx="0" cy="7200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CC706C8-A303-4C15-9DF0-013A25E540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82355" y="2427734"/>
              <a:ext cx="0" cy="7200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2A79F625-DADB-4FDF-BA1A-47EB0EC4A0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04094" y="2427734"/>
              <a:ext cx="0" cy="7200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1F9133EF-EA87-475A-A9FF-47D57B9650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23928" y="2427734"/>
              <a:ext cx="0" cy="7200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F6E6A687-F214-43F0-B2B4-04A846BDA6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82847" y="2427734"/>
              <a:ext cx="0" cy="7200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702A28CA-6980-4093-AEE5-6113A7A43F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04586" y="2427734"/>
              <a:ext cx="0" cy="7200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3BCDB517-580D-4D12-AEB1-1115AE49CC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24420" y="2427734"/>
              <a:ext cx="0" cy="7200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27B4B7AD-0691-4940-BF72-92A36232B8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55146" y="2427734"/>
              <a:ext cx="0" cy="7200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4A03A6D8-8330-4D14-A066-88728A1A94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76885" y="2427734"/>
              <a:ext cx="0" cy="7200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A729AC7E-9A7F-477E-9889-327E1A1E7D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719" y="2427734"/>
              <a:ext cx="0" cy="7200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5FA83D2B-FDA9-4BA5-9F1E-4A51B0F1F0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38493" y="2427734"/>
              <a:ext cx="0" cy="7200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1B3E902A-69A4-43F0-AE78-AF5425F988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60232" y="2427734"/>
              <a:ext cx="0" cy="7200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7D798DFE-FAC5-40F0-B0E6-64B37BC971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80066" y="2427734"/>
              <a:ext cx="0" cy="7200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6759FD06-9DE9-4EBD-B44F-85564A269FCF}"/>
                </a:ext>
              </a:extLst>
            </p:cNvPr>
            <p:cNvSpPr txBox="1"/>
            <p:nvPr/>
          </p:nvSpPr>
          <p:spPr>
            <a:xfrm>
              <a:off x="2087932" y="2419049"/>
              <a:ext cx="1242981" cy="413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100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及以下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22FD17FC-0E52-4D5F-AF7F-62EFE413C5D8}"/>
                </a:ext>
              </a:extLst>
            </p:cNvPr>
            <p:cNvSpPr txBox="1"/>
            <p:nvPr/>
          </p:nvSpPr>
          <p:spPr>
            <a:xfrm>
              <a:off x="3224096" y="2427734"/>
              <a:ext cx="1214606" cy="416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>
                <a:lnSpc>
                  <a:spcPct val="130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101~120</a:t>
              </a:r>
              <a:endPara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54461BC-8294-42B0-95AC-EBC1279F76E2}"/>
                </a:ext>
              </a:extLst>
            </p:cNvPr>
            <p:cNvSpPr txBox="1"/>
            <p:nvPr/>
          </p:nvSpPr>
          <p:spPr>
            <a:xfrm>
              <a:off x="4232208" y="2427734"/>
              <a:ext cx="1214606" cy="416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>
                <a:lnSpc>
                  <a:spcPct val="130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121~140</a:t>
              </a:r>
              <a:endPara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593A2F00-E086-4528-A597-811EC92E506A}"/>
                </a:ext>
              </a:extLst>
            </p:cNvPr>
            <p:cNvSpPr txBox="1"/>
            <p:nvPr/>
          </p:nvSpPr>
          <p:spPr>
            <a:xfrm>
              <a:off x="5164168" y="2419049"/>
              <a:ext cx="1214606" cy="416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>
                <a:lnSpc>
                  <a:spcPct val="130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141~160</a:t>
              </a:r>
              <a:endPara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2A16FF50-C559-4EAE-8A27-960CC97805DB}"/>
                </a:ext>
              </a:extLst>
            </p:cNvPr>
            <p:cNvSpPr txBox="1"/>
            <p:nvPr/>
          </p:nvSpPr>
          <p:spPr>
            <a:xfrm>
              <a:off x="6177042" y="2419049"/>
              <a:ext cx="1295526" cy="413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161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及以上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4E99B93B-2437-4692-8D7A-AF5B497B99C8}"/>
                </a:ext>
              </a:extLst>
            </p:cNvPr>
            <p:cNvSpPr txBox="1"/>
            <p:nvPr/>
          </p:nvSpPr>
          <p:spPr>
            <a:xfrm>
              <a:off x="1590266" y="2283718"/>
              <a:ext cx="319311" cy="413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>
                <a:lnSpc>
                  <a:spcPct val="130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  <a:endPara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2BFA17E8-6BC4-4B5F-8699-DA3F680DC760}"/>
                </a:ext>
              </a:extLst>
            </p:cNvPr>
            <p:cNvSpPr txBox="1"/>
            <p:nvPr/>
          </p:nvSpPr>
          <p:spPr>
            <a:xfrm>
              <a:off x="1590266" y="1870015"/>
              <a:ext cx="319311" cy="413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>
                <a:lnSpc>
                  <a:spcPct val="130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A721DD38-87E0-4AE0-AD2C-AE0878D0F851}"/>
                </a:ext>
              </a:extLst>
            </p:cNvPr>
            <p:cNvSpPr txBox="1"/>
            <p:nvPr/>
          </p:nvSpPr>
          <p:spPr>
            <a:xfrm>
              <a:off x="1473784" y="1419622"/>
              <a:ext cx="505929" cy="416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>
                <a:lnSpc>
                  <a:spcPct val="130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endPara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86CCCC49-60AA-4F86-AF12-570F02289DB8}"/>
                </a:ext>
              </a:extLst>
            </p:cNvPr>
            <p:cNvSpPr txBox="1"/>
            <p:nvPr/>
          </p:nvSpPr>
          <p:spPr>
            <a:xfrm>
              <a:off x="1473784" y="979812"/>
              <a:ext cx="505929" cy="416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>
                <a:lnSpc>
                  <a:spcPct val="130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</a:t>
              </a:r>
              <a:endPara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D1EF314A-1939-4C95-A63E-2C1B14976E0E}"/>
                </a:ext>
              </a:extLst>
            </p:cNvPr>
            <p:cNvSpPr txBox="1"/>
            <p:nvPr/>
          </p:nvSpPr>
          <p:spPr>
            <a:xfrm>
              <a:off x="1473784" y="537118"/>
              <a:ext cx="505929" cy="416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>
                <a:lnSpc>
                  <a:spcPct val="130000"/>
                </a:lnSpc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</a:t>
              </a:r>
              <a:endPara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D7A2BC36-108B-4CA5-85E9-28EA840605A8}"/>
                </a:ext>
              </a:extLst>
            </p:cNvPr>
            <p:cNvSpPr txBox="1"/>
            <p:nvPr/>
          </p:nvSpPr>
          <p:spPr>
            <a:xfrm>
              <a:off x="1999960" y="179962"/>
              <a:ext cx="1023721" cy="413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>
                <a:lnSpc>
                  <a:spcPct val="130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人数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/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人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6849E0A8-54C0-4278-A84D-3665EA047AA6}"/>
                </a:ext>
              </a:extLst>
            </p:cNvPr>
            <p:cNvSpPr/>
            <p:nvPr/>
          </p:nvSpPr>
          <p:spPr>
            <a:xfrm>
              <a:off x="7139499" y="681724"/>
              <a:ext cx="504056" cy="216024"/>
            </a:xfrm>
            <a:prstGeom prst="rect">
              <a:avLst/>
            </a:prstGeom>
            <a:solidFill>
              <a:srgbClr val="E6FFE6"/>
            </a:solidFill>
            <a:ln w="19050">
              <a:solidFill>
                <a:srgbClr val="00A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5EDFE528-EE12-49A1-82D1-F94BC9603351}"/>
                </a:ext>
              </a:extLst>
            </p:cNvPr>
            <p:cNvSpPr/>
            <p:nvPr/>
          </p:nvSpPr>
          <p:spPr>
            <a:xfrm>
              <a:off x="7139499" y="969756"/>
              <a:ext cx="504056" cy="216024"/>
            </a:xfrm>
            <a:prstGeom prst="rect">
              <a:avLst/>
            </a:prstGeom>
            <a:solidFill>
              <a:srgbClr val="FCD7A1"/>
            </a:solidFill>
            <a:ln w="19050">
              <a:solidFill>
                <a:srgbClr val="00A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zh-CN" altLang="en-US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D88BFED7-C64C-432A-9C1A-A841FE84ECE2}"/>
                </a:ext>
              </a:extLst>
            </p:cNvPr>
            <p:cNvSpPr txBox="1"/>
            <p:nvPr/>
          </p:nvSpPr>
          <p:spPr>
            <a:xfrm>
              <a:off x="7643555" y="535870"/>
              <a:ext cx="708717" cy="413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>
                <a:lnSpc>
                  <a:spcPct val="130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男生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9BF1A89F-84F5-4D1D-981F-CFDD0AEA13C6}"/>
                </a:ext>
              </a:extLst>
            </p:cNvPr>
            <p:cNvSpPr txBox="1"/>
            <p:nvPr/>
          </p:nvSpPr>
          <p:spPr>
            <a:xfrm>
              <a:off x="7643555" y="870916"/>
              <a:ext cx="708717" cy="413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>
                <a:lnSpc>
                  <a:spcPct val="130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女生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7C9C463F-4691-46DB-B4C8-591D52AB0C29}"/>
                </a:ext>
              </a:extLst>
            </p:cNvPr>
            <p:cNvSpPr txBox="1"/>
            <p:nvPr/>
          </p:nvSpPr>
          <p:spPr>
            <a:xfrm>
              <a:off x="7289694" y="2419049"/>
              <a:ext cx="982244" cy="413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>
                <a:lnSpc>
                  <a:spcPct val="130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成绩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/m</a:t>
              </a:r>
              <a:endPara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261EB101-FAD3-34CA-2D1A-EBC4BB690E76}"/>
              </a:ext>
            </a:extLst>
          </p:cNvPr>
          <p:cNvSpPr/>
          <p:nvPr/>
        </p:nvSpPr>
        <p:spPr>
          <a:xfrm>
            <a:off x="2253994" y="2425700"/>
            <a:ext cx="216024" cy="146050"/>
          </a:xfrm>
          <a:prstGeom prst="rect">
            <a:avLst/>
          </a:prstGeom>
          <a:solidFill>
            <a:srgbClr val="E6FFE6"/>
          </a:solidFill>
          <a:ln>
            <a:solidFill>
              <a:srgbClr val="00A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F09A83A-753F-BD68-7CA7-8142769BD8DC}"/>
              </a:ext>
            </a:extLst>
          </p:cNvPr>
          <p:cNvSpPr/>
          <p:nvPr/>
        </p:nvSpPr>
        <p:spPr>
          <a:xfrm>
            <a:off x="2476893" y="2512219"/>
            <a:ext cx="216024" cy="59530"/>
          </a:xfrm>
          <a:prstGeom prst="rect">
            <a:avLst/>
          </a:prstGeom>
          <a:solidFill>
            <a:srgbClr val="FCD7A1"/>
          </a:solidFill>
          <a:ln>
            <a:solidFill>
              <a:srgbClr val="00A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173364CA-AD1C-94C3-23AE-D560083E3FBC}"/>
              </a:ext>
            </a:extLst>
          </p:cNvPr>
          <p:cNvSpPr/>
          <p:nvPr/>
        </p:nvSpPr>
        <p:spPr>
          <a:xfrm>
            <a:off x="3239832" y="1895475"/>
            <a:ext cx="216024" cy="676275"/>
          </a:xfrm>
          <a:prstGeom prst="rect">
            <a:avLst/>
          </a:prstGeom>
          <a:solidFill>
            <a:srgbClr val="E6FFE6"/>
          </a:solidFill>
          <a:ln>
            <a:solidFill>
              <a:srgbClr val="00A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428E5945-552D-A461-A43D-D8AD0B94AFF1}"/>
              </a:ext>
            </a:extLst>
          </p:cNvPr>
          <p:cNvSpPr/>
          <p:nvPr/>
        </p:nvSpPr>
        <p:spPr>
          <a:xfrm>
            <a:off x="3462731" y="2250280"/>
            <a:ext cx="216024" cy="321469"/>
          </a:xfrm>
          <a:prstGeom prst="rect">
            <a:avLst/>
          </a:prstGeom>
          <a:solidFill>
            <a:srgbClr val="FCD7A1"/>
          </a:solidFill>
          <a:ln>
            <a:solidFill>
              <a:srgbClr val="00A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324BC955-1997-2675-EFB7-5BB44C01A61A}"/>
              </a:ext>
            </a:extLst>
          </p:cNvPr>
          <p:cNvSpPr/>
          <p:nvPr/>
        </p:nvSpPr>
        <p:spPr>
          <a:xfrm>
            <a:off x="4255832" y="1021555"/>
            <a:ext cx="216024" cy="1550195"/>
          </a:xfrm>
          <a:prstGeom prst="rect">
            <a:avLst/>
          </a:prstGeom>
          <a:solidFill>
            <a:srgbClr val="E6FFE6"/>
          </a:solidFill>
          <a:ln>
            <a:solidFill>
              <a:srgbClr val="00A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0B85FFF-4E1B-A9C2-EBF7-764798D1F3D2}"/>
              </a:ext>
            </a:extLst>
          </p:cNvPr>
          <p:cNvSpPr/>
          <p:nvPr/>
        </p:nvSpPr>
        <p:spPr>
          <a:xfrm>
            <a:off x="4478731" y="1104899"/>
            <a:ext cx="216024" cy="1466851"/>
          </a:xfrm>
          <a:prstGeom prst="rect">
            <a:avLst/>
          </a:prstGeom>
          <a:solidFill>
            <a:srgbClr val="FCD7A1"/>
          </a:solidFill>
          <a:ln>
            <a:solidFill>
              <a:srgbClr val="00A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413BCC96-1DDD-86E9-752D-0AF1C20123D7}"/>
              </a:ext>
            </a:extLst>
          </p:cNvPr>
          <p:cNvSpPr/>
          <p:nvPr/>
        </p:nvSpPr>
        <p:spPr>
          <a:xfrm>
            <a:off x="5221032" y="1381125"/>
            <a:ext cx="216024" cy="1190626"/>
          </a:xfrm>
          <a:prstGeom prst="rect">
            <a:avLst/>
          </a:prstGeom>
          <a:solidFill>
            <a:srgbClr val="E6FFE6"/>
          </a:solidFill>
          <a:ln>
            <a:solidFill>
              <a:srgbClr val="00A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4A757385-01E7-D88A-F202-6A9429AF1F89}"/>
              </a:ext>
            </a:extLst>
          </p:cNvPr>
          <p:cNvSpPr/>
          <p:nvPr/>
        </p:nvSpPr>
        <p:spPr>
          <a:xfrm>
            <a:off x="5443931" y="1904999"/>
            <a:ext cx="216024" cy="666751"/>
          </a:xfrm>
          <a:prstGeom prst="rect">
            <a:avLst/>
          </a:prstGeom>
          <a:solidFill>
            <a:srgbClr val="FCD7A1"/>
          </a:solidFill>
          <a:ln>
            <a:solidFill>
              <a:srgbClr val="00A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08BE5089-EE9E-4083-6F5D-2E41D712771A}"/>
              </a:ext>
            </a:extLst>
          </p:cNvPr>
          <p:cNvSpPr/>
          <p:nvPr/>
        </p:nvSpPr>
        <p:spPr>
          <a:xfrm>
            <a:off x="6217982" y="2330449"/>
            <a:ext cx="216024" cy="241301"/>
          </a:xfrm>
          <a:prstGeom prst="rect">
            <a:avLst/>
          </a:prstGeom>
          <a:solidFill>
            <a:srgbClr val="E6FFE6"/>
          </a:solidFill>
          <a:ln>
            <a:solidFill>
              <a:srgbClr val="00A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C3732372-0EFE-55A4-ABDA-ADC8556BFA9F}"/>
              </a:ext>
            </a:extLst>
          </p:cNvPr>
          <p:cNvSpPr/>
          <p:nvPr/>
        </p:nvSpPr>
        <p:spPr>
          <a:xfrm>
            <a:off x="6440881" y="1822449"/>
            <a:ext cx="216024" cy="749301"/>
          </a:xfrm>
          <a:prstGeom prst="rect">
            <a:avLst/>
          </a:prstGeom>
          <a:solidFill>
            <a:srgbClr val="FCD7A1"/>
          </a:solidFill>
          <a:ln>
            <a:solidFill>
              <a:srgbClr val="00A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F1839261-191E-46B1-FB8E-96D90FDE4874}"/>
              </a:ext>
            </a:extLst>
          </p:cNvPr>
          <p:cNvSpPr txBox="1"/>
          <p:nvPr/>
        </p:nvSpPr>
        <p:spPr>
          <a:xfrm>
            <a:off x="2217594" y="2052797"/>
            <a:ext cx="319311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BAE1E276-7B50-ABCB-53AE-079175A789CF}"/>
              </a:ext>
            </a:extLst>
          </p:cNvPr>
          <p:cNvSpPr txBox="1"/>
          <p:nvPr/>
        </p:nvSpPr>
        <p:spPr>
          <a:xfrm>
            <a:off x="2458894" y="2135347"/>
            <a:ext cx="319311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B036E997-81A1-5BCD-57AA-B9E995940937}"/>
              </a:ext>
            </a:extLst>
          </p:cNvPr>
          <p:cNvSpPr txBox="1"/>
          <p:nvPr/>
        </p:nvSpPr>
        <p:spPr>
          <a:xfrm>
            <a:off x="3176444" y="1538447"/>
            <a:ext cx="319311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774D87E9-728A-D635-2E3F-EEBEE3A63772}"/>
              </a:ext>
            </a:extLst>
          </p:cNvPr>
          <p:cNvSpPr txBox="1"/>
          <p:nvPr/>
        </p:nvSpPr>
        <p:spPr>
          <a:xfrm>
            <a:off x="3449494" y="1887697"/>
            <a:ext cx="319311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41E294BA-73B4-F928-AEF7-7F9F8121BBFC}"/>
              </a:ext>
            </a:extLst>
          </p:cNvPr>
          <p:cNvSpPr txBox="1"/>
          <p:nvPr/>
        </p:nvSpPr>
        <p:spPr>
          <a:xfrm>
            <a:off x="4408344" y="757397"/>
            <a:ext cx="525606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endParaRPr lang="zh-CN" altLang="en-US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BD58E29B-9ADC-7FC2-5657-260ECE31F98B}"/>
              </a:ext>
            </a:extLst>
          </p:cNvPr>
          <p:cNvSpPr txBox="1"/>
          <p:nvPr/>
        </p:nvSpPr>
        <p:spPr>
          <a:xfrm>
            <a:off x="4154344" y="617697"/>
            <a:ext cx="474806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zh-CN" altLang="en-US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93138673-0CAD-A6F1-525F-FEAD59EF46F0}"/>
              </a:ext>
            </a:extLst>
          </p:cNvPr>
          <p:cNvSpPr txBox="1"/>
          <p:nvPr/>
        </p:nvSpPr>
        <p:spPr>
          <a:xfrm>
            <a:off x="5417994" y="1519397"/>
            <a:ext cx="319311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B742046B-ED2F-4E3B-A92C-59332CF7F21B}"/>
              </a:ext>
            </a:extLst>
          </p:cNvPr>
          <p:cNvSpPr txBox="1"/>
          <p:nvPr/>
        </p:nvSpPr>
        <p:spPr>
          <a:xfrm>
            <a:off x="5125894" y="985997"/>
            <a:ext cx="538306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endParaRPr lang="zh-CN" altLang="en-US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F7973A9D-1CEC-8D9A-3458-A50CA47B4598}"/>
              </a:ext>
            </a:extLst>
          </p:cNvPr>
          <p:cNvSpPr txBox="1"/>
          <p:nvPr/>
        </p:nvSpPr>
        <p:spPr>
          <a:xfrm>
            <a:off x="6433994" y="1449547"/>
            <a:ext cx="319311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E9A2482D-876B-D904-EB44-291E516CC457}"/>
              </a:ext>
            </a:extLst>
          </p:cNvPr>
          <p:cNvSpPr txBox="1"/>
          <p:nvPr/>
        </p:nvSpPr>
        <p:spPr>
          <a:xfrm>
            <a:off x="6167294" y="1963897"/>
            <a:ext cx="319311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1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59CFB4C-7F30-4BA1-A876-315A5E57B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931790"/>
            <a:ext cx="7993063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）成绩在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121~140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的人数最多，成绩在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100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及以下的人数最少。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答案不唯一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</a:p>
        </p:txBody>
      </p:sp>
      <p:sp>
        <p:nvSpPr>
          <p:cNvPr id="12291" name="矩形 2">
            <a:extLst>
              <a:ext uri="{FF2B5EF4-FFF2-40B4-BE49-F238E27FC236}">
                <a16:creationId xmlns:a16="http://schemas.microsoft.com/office/drawing/2014/main" id="{3BAF5554-CEE4-4AB8-9030-00591DF23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27534"/>
            <a:ext cx="7808913" cy="2192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）成绩在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121~160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次的男生有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18+14=32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人，女生有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17+8=25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人。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12+8+9=29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（人）成绩为优秀的女生有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29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C5138B8-FB3E-4FAD-9780-2452E7DC6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55776" y="1059582"/>
            <a:ext cx="5558789" cy="209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369A8C4-A03F-48ED-BCCE-9F12B0A75CFC}"/>
              </a:ext>
            </a:extLst>
          </p:cNvPr>
          <p:cNvSpPr txBox="1"/>
          <p:nvPr/>
        </p:nvSpPr>
        <p:spPr>
          <a:xfrm>
            <a:off x="611560" y="339502"/>
            <a:ext cx="7344816" cy="1152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下面是某地区城镇和农村居民人均住房面积统计图。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A7CEC11-1175-432E-899E-00FDE237C71E}"/>
              </a:ext>
            </a:extLst>
          </p:cNvPr>
          <p:cNvSpPr txBox="1"/>
          <p:nvPr/>
        </p:nvSpPr>
        <p:spPr>
          <a:xfrm>
            <a:off x="611560" y="3003798"/>
            <a:ext cx="7921625" cy="1712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年与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年相比，该地区城镇和农村居民人均住房面积各增加了多少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）你还能得到哪些信息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2FBA877-263A-4C1A-8A6F-7E10EA68D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7664" y="483518"/>
            <a:ext cx="5558789" cy="209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E8C0C7B-E37C-40E7-84E1-371AE4E43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2427734"/>
            <a:ext cx="733901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城镇：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28.2-24.96=3.24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m</a:t>
            </a:r>
            <a:r>
              <a:rPr lang="en-US" altLang="zh-CN" sz="2800" b="1" baseline="30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农村：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32.6-27.64=4.96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m</a:t>
            </a:r>
            <a:r>
              <a:rPr lang="en-US" altLang="zh-CN" sz="2800" b="1" baseline="30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答：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年与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2016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年相比，该地区城镇和农村居民人均住房面积增加了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3.24m</a:t>
            </a:r>
            <a:r>
              <a:rPr lang="en-US" altLang="zh-CN" sz="2800" b="1" baseline="30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4.69m</a:t>
            </a:r>
            <a:r>
              <a:rPr lang="en-US" altLang="zh-CN" sz="2800" b="1" baseline="30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20898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B9DC650-158B-4B54-8A10-37D8472D4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3147814"/>
            <a:ext cx="733901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）无论城市还是农村，人均住房面积在不断扩大，说明人们的生活条件在不断改善。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D247332-447D-4600-B162-8D99812C8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7664" y="483518"/>
            <a:ext cx="5558789" cy="209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71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C872C6F-A96D-4984-B2B7-EEC43C0CC3E0}"/>
              </a:ext>
            </a:extLst>
          </p:cNvPr>
          <p:cNvSpPr txBox="1"/>
          <p:nvPr/>
        </p:nvSpPr>
        <p:spPr>
          <a:xfrm>
            <a:off x="971600" y="555526"/>
            <a:ext cx="6768752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下面是某市人均寿命统计表，请根据表中的数据完成统计图（单位：岁）。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1CC60277-96B9-4C80-88F5-DBAAEA253E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935687"/>
              </p:ext>
            </p:extLst>
          </p:nvPr>
        </p:nvGraphicFramePr>
        <p:xfrm>
          <a:off x="1161600" y="2139702"/>
          <a:ext cx="6820800" cy="16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000">
                  <a:extLst>
                    <a:ext uri="{9D8B030D-6E8A-4147-A177-3AD203B41FA5}">
                      <a16:colId xmlns:a16="http://schemas.microsoft.com/office/drawing/2014/main" val="227521624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95941657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6011335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08967347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347752112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年份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1990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2000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2010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2020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934789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男性平均年龄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341051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女性平均年龄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116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:a16="http://schemas.microsoft.com/office/drawing/2014/main" id="{319A1B72-0614-4485-BA5C-10D5255D0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7494"/>
            <a:ext cx="7340600" cy="4330700"/>
          </a:xfrm>
          <a:custGeom>
            <a:avLst/>
            <a:gdLst>
              <a:gd name="connsiteX0" fmla="*/ 709588 w 7340600"/>
              <a:gd name="connsiteY0" fmla="*/ 3200896 h 4330700"/>
              <a:gd name="connsiteX1" fmla="*/ 709588 w 7340600"/>
              <a:gd name="connsiteY1" fmla="*/ 3560936 h 4330700"/>
              <a:gd name="connsiteX2" fmla="*/ 7334324 w 7340600"/>
              <a:gd name="connsiteY2" fmla="*/ 3560936 h 4330700"/>
              <a:gd name="connsiteX3" fmla="*/ 7334324 w 7340600"/>
              <a:gd name="connsiteY3" fmla="*/ 3200896 h 4330700"/>
              <a:gd name="connsiteX4" fmla="*/ 0 w 7340600"/>
              <a:gd name="connsiteY4" fmla="*/ 0 h 4330700"/>
              <a:gd name="connsiteX5" fmla="*/ 7340600 w 7340600"/>
              <a:gd name="connsiteY5" fmla="*/ 0 h 4330700"/>
              <a:gd name="connsiteX6" fmla="*/ 7340600 w 7340600"/>
              <a:gd name="connsiteY6" fmla="*/ 4330700 h 4330700"/>
              <a:gd name="connsiteX7" fmla="*/ 0 w 7340600"/>
              <a:gd name="connsiteY7" fmla="*/ 4330700 h 433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0600" h="4330700">
                <a:moveTo>
                  <a:pt x="709588" y="3200896"/>
                </a:moveTo>
                <a:lnTo>
                  <a:pt x="709588" y="3560936"/>
                </a:lnTo>
                <a:lnTo>
                  <a:pt x="7334324" y="3560936"/>
                </a:lnTo>
                <a:lnTo>
                  <a:pt x="7334324" y="3200896"/>
                </a:lnTo>
                <a:close/>
                <a:moveTo>
                  <a:pt x="0" y="0"/>
                </a:moveTo>
                <a:lnTo>
                  <a:pt x="7340600" y="0"/>
                </a:lnTo>
                <a:lnTo>
                  <a:pt x="7340600" y="4330700"/>
                </a:lnTo>
                <a:lnTo>
                  <a:pt x="0" y="43307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4BE0F91-3AA5-4604-AC9B-767831F7602C}"/>
              </a:ext>
            </a:extLst>
          </p:cNvPr>
          <p:cNvSpPr/>
          <p:nvPr/>
        </p:nvSpPr>
        <p:spPr>
          <a:xfrm>
            <a:off x="2517949" y="2934494"/>
            <a:ext cx="288925" cy="4873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E500DFB-D205-4E8C-BF95-01EB83F46EB6}"/>
              </a:ext>
            </a:extLst>
          </p:cNvPr>
          <p:cNvSpPr/>
          <p:nvPr/>
        </p:nvSpPr>
        <p:spPr>
          <a:xfrm>
            <a:off x="2800524" y="2099469"/>
            <a:ext cx="287338" cy="131603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C0F2627-512E-4608-AA75-475AE44D6FFF}"/>
              </a:ext>
            </a:extLst>
          </p:cNvPr>
          <p:cNvSpPr/>
          <p:nvPr/>
        </p:nvSpPr>
        <p:spPr>
          <a:xfrm>
            <a:off x="3799062" y="2423319"/>
            <a:ext cx="287337" cy="9985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40D4BF8-2451-4444-9901-11C7EF31DCCD}"/>
              </a:ext>
            </a:extLst>
          </p:cNvPr>
          <p:cNvSpPr/>
          <p:nvPr/>
        </p:nvSpPr>
        <p:spPr>
          <a:xfrm>
            <a:off x="4081637" y="1740694"/>
            <a:ext cx="287337" cy="16748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3E1D476-B0C5-4109-BFBB-2B40AC052755}"/>
              </a:ext>
            </a:extLst>
          </p:cNvPr>
          <p:cNvSpPr/>
          <p:nvPr/>
        </p:nvSpPr>
        <p:spPr>
          <a:xfrm>
            <a:off x="5097637" y="2261394"/>
            <a:ext cx="287337" cy="11604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2CCD564-5E6D-48DD-8AFA-C3FCF9CDCE96}"/>
              </a:ext>
            </a:extLst>
          </p:cNvPr>
          <p:cNvSpPr/>
          <p:nvPr/>
        </p:nvSpPr>
        <p:spPr>
          <a:xfrm>
            <a:off x="5380212" y="1418432"/>
            <a:ext cx="287337" cy="199707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3D711E9-648D-4B25-9786-F0CE4D3D2195}"/>
              </a:ext>
            </a:extLst>
          </p:cNvPr>
          <p:cNvSpPr/>
          <p:nvPr/>
        </p:nvSpPr>
        <p:spPr>
          <a:xfrm>
            <a:off x="6383512" y="1904207"/>
            <a:ext cx="287337" cy="15176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7CBE255-0BED-40F2-8F40-1A11C15DCE97}"/>
              </a:ext>
            </a:extLst>
          </p:cNvPr>
          <p:cNvSpPr/>
          <p:nvPr/>
        </p:nvSpPr>
        <p:spPr>
          <a:xfrm>
            <a:off x="6664499" y="1080294"/>
            <a:ext cx="288925" cy="23352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6EBC49E-AD4B-4713-A106-09F4A1C13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4762" y="2570957"/>
            <a:ext cx="693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71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D18303B-8F36-4115-880A-21770692A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0037" y="1681957"/>
            <a:ext cx="693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76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193D1E0-F282-4B14-AC7E-72B3711327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1112" y="2072482"/>
            <a:ext cx="692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74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A4B23DC-6DE4-4143-A48C-6408F5404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5749" y="1370807"/>
            <a:ext cx="692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78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B9C258A-7FEE-4E9D-BF45-B621F3784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6987" y="1897857"/>
            <a:ext cx="693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6C63026-2189-4147-84B3-486898FB3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9087" y="1034257"/>
            <a:ext cx="692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59226BF-2F4C-41A1-9935-064AE779A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1274" y="1534319"/>
            <a:ext cx="692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77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F8D0A0D-18EF-4476-B355-F4B072742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2899" y="686594"/>
            <a:ext cx="693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7D3DA99F-26AF-4C44-BE56-2E6663D22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228" y="3468390"/>
            <a:ext cx="6066612" cy="3141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C5A2D2B-6603-4528-A7C4-465525146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463" y="2139950"/>
            <a:ext cx="74168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）建议男性减少生活压力，多锻炼身体，以延长寿命。</a:t>
            </a:r>
          </a:p>
        </p:txBody>
      </p:sp>
      <p:sp>
        <p:nvSpPr>
          <p:cNvPr id="18435" name="矩形 2">
            <a:extLst>
              <a:ext uri="{FF2B5EF4-FFF2-40B4-BE49-F238E27FC236}">
                <a16:creationId xmlns:a16="http://schemas.microsoft.com/office/drawing/2014/main" id="{F24B4C35-D13F-423B-ADD1-AF73CEA36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463" y="1347788"/>
            <a:ext cx="61595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）男性的平均寿命比女性短。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2">
            <a:extLst>
              <a:ext uri="{FF2B5EF4-FFF2-40B4-BE49-F238E27FC236}">
                <a16:creationId xmlns:a16="http://schemas.microsoft.com/office/drawing/2014/main" id="{052516F3-3E07-44E6-866C-BADF2C299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2081" y="1707654"/>
            <a:ext cx="6712539" cy="2765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BB6EAC07-7424-4262-B477-2D4DE3DE8578}"/>
              </a:ext>
            </a:extLst>
          </p:cNvPr>
          <p:cNvSpPr txBox="1"/>
          <p:nvPr/>
        </p:nvSpPr>
        <p:spPr>
          <a:xfrm>
            <a:off x="755576" y="627534"/>
            <a:ext cx="7488832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下面是某小学四年级学生体重情况统计图。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AB3522F-F3F4-402D-8F9F-87A31D478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209427"/>
            <a:ext cx="2883741" cy="15193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A51D0C6A-C6CA-4E8A-ACD2-364E74A62701}"/>
              </a:ext>
            </a:extLst>
          </p:cNvPr>
          <p:cNvSpPr txBox="1"/>
          <p:nvPr/>
        </p:nvSpPr>
        <p:spPr>
          <a:xfrm>
            <a:off x="755576" y="339502"/>
            <a:ext cx="5544616" cy="1216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）体重在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37kg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以上的共有多少人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）你还能得到哪些信息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600898D-99EB-4FF0-8A12-A04800CFD5F4}"/>
              </a:ext>
            </a:extLst>
          </p:cNvPr>
          <p:cNvSpPr txBox="1"/>
          <p:nvPr/>
        </p:nvSpPr>
        <p:spPr>
          <a:xfrm>
            <a:off x="755576" y="1491630"/>
            <a:ext cx="4680520" cy="3017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）该校四年级一名男生今年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岁，他的身高在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145 cm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以上，体重在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 kg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以下。根据右面表格的数据，你认为他的身高、体重怎么样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914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1485AB8-AD2D-42BA-AD7C-44348C2A1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" y="3219450"/>
            <a:ext cx="734377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）身高高于正常值，体重低于正常值。</a:t>
            </a:r>
          </a:p>
        </p:txBody>
      </p:sp>
      <p:sp>
        <p:nvSpPr>
          <p:cNvPr id="21507" name="矩形 2">
            <a:extLst>
              <a:ext uri="{FF2B5EF4-FFF2-40B4-BE49-F238E27FC236}">
                <a16:creationId xmlns:a16="http://schemas.microsoft.com/office/drawing/2014/main" id="{82690D88-E276-41E8-B8CB-9A65ECFD5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" y="939800"/>
            <a:ext cx="4267572" cy="605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13+11=24(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95C8731-B817-4F52-A052-BF7D5E94C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" y="1779588"/>
            <a:ext cx="7010400" cy="120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）体重在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33kg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以下的人数比较少。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答案不唯一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1">
            <a:extLst>
              <a:ext uri="{FF2B5EF4-FFF2-40B4-BE49-F238E27FC236}">
                <a16:creationId xmlns:a16="http://schemas.microsoft.com/office/drawing/2014/main" id="{026709F1-4F2A-4D70-BB26-F90DCB967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8" y="1419622"/>
            <a:ext cx="6870858" cy="3005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F40DEAB-9CAB-48B5-AEAF-E0C2BC15E315}"/>
              </a:ext>
            </a:extLst>
          </p:cNvPr>
          <p:cNvSpPr txBox="1"/>
          <p:nvPr/>
        </p:nvSpPr>
        <p:spPr>
          <a:xfrm>
            <a:off x="971600" y="411510"/>
            <a:ext cx="7200800" cy="61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下面是我国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2016-2021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年电话用户数统计图。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">
            <a:extLst>
              <a:ext uri="{FF2B5EF4-FFF2-40B4-BE49-F238E27FC236}">
                <a16:creationId xmlns:a16="http://schemas.microsoft.com/office/drawing/2014/main" id="{30CDFD45-0A18-4A8A-A068-E2DB4C2FF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7949" y="555526"/>
            <a:ext cx="5162177" cy="225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64EF6BF-0D45-43CF-BB26-BEF41C1DDDCE}"/>
              </a:ext>
            </a:extLst>
          </p:cNvPr>
          <p:cNvSpPr txBox="1"/>
          <p:nvPr/>
        </p:nvSpPr>
        <p:spPr>
          <a:xfrm>
            <a:off x="1187624" y="2859782"/>
            <a:ext cx="7200800" cy="168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）哪一年的固定电话用户最多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哪一年的移动电话用户最多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）你还能获得哪些信息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请提出两个问题并解答。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920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BB02008-FD1D-428E-A43A-CE8773BBB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150" y="1687513"/>
            <a:ext cx="8296275" cy="319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）移动电话用户逐年增加，固定电话用户逐年减少，说明人们的生活水平在提高。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①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2017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年移动电话比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2016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年多多少万户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141749-132193=9556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（万户）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②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2021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年固定电话用户比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年少多少万户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18191-18070=121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（万户）</a:t>
            </a:r>
          </a:p>
        </p:txBody>
      </p:sp>
      <p:sp>
        <p:nvSpPr>
          <p:cNvPr id="23555" name="矩形 2">
            <a:extLst>
              <a:ext uri="{FF2B5EF4-FFF2-40B4-BE49-F238E27FC236}">
                <a16:creationId xmlns:a16="http://schemas.microsoft.com/office/drawing/2014/main" id="{F78950E5-834A-4FA1-A7F4-B8A2F2D8E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150" y="612775"/>
            <a:ext cx="8296275" cy="105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2016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年的固定电话用户最多，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2021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年的移动电话用户最多。</a:t>
            </a:r>
            <a:endParaRPr lang="ii-CN" altLang="en-US" sz="2800" b="1" dirty="0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FBCCC1CB-DE90-4AAA-A9B2-541ABCADB44C}"/>
              </a:ext>
            </a:extLst>
          </p:cNvPr>
          <p:cNvSpPr txBox="1"/>
          <p:nvPr/>
        </p:nvSpPr>
        <p:spPr>
          <a:xfrm>
            <a:off x="1043608" y="339502"/>
            <a:ext cx="7200800" cy="576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某小学歌唱比赛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号选手得分情况如下表。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77C9641B-3790-43A2-8FB4-C38C26409B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155778"/>
              </p:ext>
            </p:extLst>
          </p:nvPr>
        </p:nvGraphicFramePr>
        <p:xfrm>
          <a:off x="1691680" y="1131590"/>
          <a:ext cx="6096000" cy="1008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397774658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18737167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8117865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41467432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22918574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18812389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33177294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959073587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评委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67428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分数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681270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3A93370B-FFD2-4EA3-9746-B9E9E26831D8}"/>
              </a:ext>
            </a:extLst>
          </p:cNvPr>
          <p:cNvSpPr/>
          <p:nvPr/>
        </p:nvSpPr>
        <p:spPr>
          <a:xfrm>
            <a:off x="1475656" y="2355726"/>
            <a:ext cx="6192688" cy="1224136"/>
          </a:xfrm>
          <a:prstGeom prst="rect">
            <a:avLst/>
          </a:prstGeom>
          <a:solidFill>
            <a:srgbClr val="DAF3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去掉一个最高分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分，去掉一个最低分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分，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号选手的平均得分是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EC115D5-0453-49EB-B48C-099B00FB231D}"/>
              </a:ext>
            </a:extLst>
          </p:cNvPr>
          <p:cNvSpPr txBox="1"/>
          <p:nvPr/>
        </p:nvSpPr>
        <p:spPr>
          <a:xfrm>
            <a:off x="971600" y="3579862"/>
            <a:ext cx="7200800" cy="113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说一说，计算平均得分时为什么要去掉一个最高分和一个最低分。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">
            <a:extLst>
              <a:ext uri="{FF2B5EF4-FFF2-40B4-BE49-F238E27FC236}">
                <a16:creationId xmlns:a16="http://schemas.microsoft.com/office/drawing/2014/main" id="{423318BF-6F4F-4557-B183-46434D606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915988"/>
            <a:ext cx="8208963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因为平均数表示的是一组数据的总体情况，如果数据中出现一、两个极端数据，那么平均数对于这组数据所起的代表作用会削弱。为了消除这种现象，可将少数极端数据去掉，只计算余下的数据的平均数，并把所得的结果作为全部数据的平均数，所以在评定体育比赛成绩时，常常采用在评分数据中分别去掉一个最高分和一个最低分，再计算其中平均数的办法，以避免极端数据造成的影响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3572</TotalTime>
  <Words>795</Words>
  <Application>Microsoft Office PowerPoint</Application>
  <PresentationFormat>全屏显示(16:9)</PresentationFormat>
  <Paragraphs>107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黑体</vt:lpstr>
      <vt:lpstr>华康少女文字W5(P)</vt:lpstr>
      <vt:lpstr>楷体</vt:lpstr>
      <vt:lpstr>宋体</vt:lpstr>
      <vt:lpstr>Arial</vt:lpstr>
      <vt:lpstr>Calibri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声  明_x000d_
_x000d_
 本文件仅用于个人学习、研究或欣赏，以及其他非商业性或非盈利性用途，但同时应遵守著作权法及其他相关法律的规定，不得侵犯本司及相关权利人的合法权利。_x000d_
 除此以外，将本文件任何内容用于其他用途时，应获得授权，如发现未经授权用于商业或盈利用途将追加侵权者的法律责任。_x000d_
_x000d_
武汉天成贵龙文化传播有限公司</dc:description>
  <cp:lastModifiedBy>litao</cp:lastModifiedBy>
  <cp:revision>270</cp:revision>
  <dcterms:created xsi:type="dcterms:W3CDTF">2016-10-29T08:56:49Z</dcterms:created>
  <dcterms:modified xsi:type="dcterms:W3CDTF">2023-11-21T05:49:47Z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来源">
    <vt:lpwstr>状元成才路系列</vt:lpwstr>
  </property>
</Properties>
</file>