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1"/>
  </p:sldMasterIdLst>
  <p:notesMasterIdLst>
    <p:notesMasterId r:id="rId17"/>
  </p:notesMasterIdLst>
  <p:handoutMasterIdLst>
    <p:handoutMasterId r:id="rId18"/>
  </p:handoutMasterIdLst>
  <p:sldIdLst>
    <p:sldId id="257" r:id="rId2"/>
    <p:sldId id="278" r:id="rId3"/>
    <p:sldId id="365" r:id="rId4"/>
    <p:sldId id="359" r:id="rId5"/>
    <p:sldId id="349" r:id="rId6"/>
    <p:sldId id="347" r:id="rId7"/>
    <p:sldId id="361" r:id="rId8"/>
    <p:sldId id="356" r:id="rId9"/>
    <p:sldId id="357" r:id="rId10"/>
    <p:sldId id="369" r:id="rId11"/>
    <p:sldId id="363" r:id="rId12"/>
    <p:sldId id="364" r:id="rId13"/>
    <p:sldId id="370" r:id="rId14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00FF99"/>
    <a:srgbClr val="FF00FF"/>
    <a:srgbClr val="0000FF"/>
    <a:srgbClr val="AEFF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293" autoAdjust="0"/>
    <p:restoredTop sz="94660"/>
  </p:normalViewPr>
  <p:slideViewPr>
    <p:cSldViewPr showGuides="1">
      <p:cViewPr>
        <p:scale>
          <a:sx n="125" d="100"/>
          <a:sy n="125" d="100"/>
        </p:scale>
        <p:origin x="1422" y="44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84" d="100"/>
          <a:sy n="84" d="100"/>
        </p:scale>
        <p:origin x="3912" y="102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BA8FE624-1E8A-4FF0-9B6C-163A00B61CF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r>
              <a:rPr lang="zh-CN" altLang="en-US"/>
              <a:t>状元成才路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00C12877-37D7-4C49-BB21-5E29B6C8C7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67D74C8B-2EAC-493B-B5D1-890474F1E804}" type="datetimeFigureOut">
              <a:rPr lang="zh-CN" altLang="en-US"/>
              <a:pPr>
                <a:defRPr/>
              </a:pPr>
              <a:t>2023/11/21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3857A511-D302-4BF4-8046-F065FF65BBC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r>
              <a:rPr lang="zh-CN" altLang="en-US"/>
              <a:t>状元成才路</a:t>
            </a: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A243B52B-BD36-4E8E-9E4D-047C3B9AF20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D5A62D8C-B0C5-4F29-83A1-676E0712E98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sldNum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059715FA-66A6-4A62-AF6F-0705094A54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/>
            </a:lvl1pPr>
          </a:lstStyle>
          <a:p>
            <a:pPr>
              <a:defRPr/>
            </a:pPr>
            <a:r>
              <a:rPr lang="zh-CN" altLang="en-US"/>
              <a:t>状元成才路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414834EC-45EE-4EDA-B1BD-2E7C47126C9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C29DB567-9B2C-49BD-A9C2-4459A875B676}" type="datetimeFigureOut">
              <a:rPr lang="zh-CN" altLang="en-US"/>
              <a:pPr>
                <a:defRPr/>
              </a:pPr>
              <a:t>2023/11/21</a:t>
            </a:fld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EE2F15AD-A779-47D8-91F2-2509F29E32C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6A0C32D0-BC77-4875-B2B2-FF8ACAD7EF7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3AADAA71-A85F-4FCB-83BE-F0B64CAF076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/>
            </a:lvl1pPr>
          </a:lstStyle>
          <a:p>
            <a:pPr>
              <a:defRPr/>
            </a:pPr>
            <a:r>
              <a:rPr lang="zh-CN" altLang="en-US"/>
              <a:t>状元成才路</a:t>
            </a:r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2C69AB7-222A-4E69-B34F-B2BD91B58C8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7F48F059-2109-4C33-B290-2F64DE9AF7B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12.png"/><Relationship Id="rId4" Type="http://schemas.openxmlformats.org/officeDocument/2006/relationships/image" Target="../media/image11.jp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14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B78AC398-3091-4750-A4F0-3EB72EE8300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0" y="0"/>
            <a:ext cx="9156700" cy="5151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6724BEE8-00AC-4CFE-9688-8094BEC43DA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66"/>
          <a:stretch>
            <a:fillRect/>
          </a:stretch>
        </p:blipFill>
        <p:spPr bwMode="auto">
          <a:xfrm>
            <a:off x="-50800" y="0"/>
            <a:ext cx="9156700" cy="5151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E72BA2A6-80B4-44A9-9E00-D93182DE079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364" b="54546"/>
          <a:stretch>
            <a:fillRect/>
          </a:stretch>
        </p:blipFill>
        <p:spPr bwMode="auto">
          <a:xfrm>
            <a:off x="-12700" y="0"/>
            <a:ext cx="3184525" cy="2106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DA4C25DA-FA35-4F9C-A8A7-BD0B4D48CEC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849" r="757" b="38303"/>
          <a:stretch>
            <a:fillRect/>
          </a:stretch>
        </p:blipFill>
        <p:spPr bwMode="auto">
          <a:xfrm>
            <a:off x="5522913" y="404813"/>
            <a:ext cx="3621087" cy="316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238A9E18-9DC6-4282-8F78-CF9024C5639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-812800"/>
            <a:ext cx="5883275" cy="640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AA889EEF-0031-4B9C-97A5-1FDBEE3F189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8900" y="2881313"/>
            <a:ext cx="2894013" cy="243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A5BE0599-5C15-4438-B883-7C9FE49E6BB7}"/>
              </a:ext>
            </a:extLst>
          </p:cNvPr>
          <p:cNvSpPr txBox="1"/>
          <p:nvPr userDrawn="1"/>
        </p:nvSpPr>
        <p:spPr>
          <a:xfrm rot="20132266">
            <a:off x="3707449" y="2240696"/>
            <a:ext cx="1729100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11" name="图片 7">
            <a:extLst>
              <a:ext uri="{FF2B5EF4-FFF2-40B4-BE49-F238E27FC236}">
                <a16:creationId xmlns:a16="http://schemas.microsoft.com/office/drawing/2014/main" id="{66ED4A87-4291-4866-AF8B-2896F8B21F92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03087" y="0"/>
            <a:ext cx="1591138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34619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27">
            <a:extLst>
              <a:ext uri="{FF2B5EF4-FFF2-40B4-BE49-F238E27FC236}">
                <a16:creationId xmlns:a16="http://schemas.microsoft.com/office/drawing/2014/main" id="{5F0D3EFC-EFB1-9472-B721-061DD67B12A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9863" y="0"/>
            <a:ext cx="1354137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7FE0DF0C-7A3E-6318-6CD9-BBDBD600AD6C}"/>
              </a:ext>
            </a:extLst>
          </p:cNvPr>
          <p:cNvSpPr txBox="1"/>
          <p:nvPr userDrawn="1"/>
        </p:nvSpPr>
        <p:spPr>
          <a:xfrm rot="19856675">
            <a:off x="2102407" y="2632374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7" name="图片 26">
            <a:extLst>
              <a:ext uri="{FF2B5EF4-FFF2-40B4-BE49-F238E27FC236}">
                <a16:creationId xmlns:a16="http://schemas.microsoft.com/office/drawing/2014/main" id="{6F02A3C9-657C-FBB2-22EF-70F1081D743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: 圆角 7">
            <a:extLst>
              <a:ext uri="{FF2B5EF4-FFF2-40B4-BE49-F238E27FC236}">
                <a16:creationId xmlns:a16="http://schemas.microsoft.com/office/drawing/2014/main" id="{586E6535-F479-DCCD-80C2-0F5C5FB8AE46}"/>
              </a:ext>
            </a:extLst>
          </p:cNvPr>
          <p:cNvSpPr/>
          <p:nvPr userDrawn="1"/>
        </p:nvSpPr>
        <p:spPr>
          <a:xfrm>
            <a:off x="265890" y="603115"/>
            <a:ext cx="8547370" cy="3774381"/>
          </a:xfrm>
          <a:prstGeom prst="roundRect">
            <a:avLst>
              <a:gd name="adj" fmla="val 4509"/>
            </a:avLst>
          </a:prstGeom>
          <a:solidFill>
            <a:schemeClr val="bg1"/>
          </a:solidFill>
          <a:ln w="9525">
            <a:solidFill>
              <a:srgbClr val="FFC000"/>
            </a:solidFill>
          </a:ln>
          <a:effectLst>
            <a:outerShdw blurRad="279400" dist="50800" dir="5160000" algn="l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0CAFE8DF-9FE6-05C7-D6E0-05BCFF41CF4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clrChange>
              <a:clrFrom>
                <a:srgbClr val="EEEDF2"/>
              </a:clrFrom>
              <a:clrTo>
                <a:srgbClr val="EEEDF2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85" t="15893" r="7173" b="18788"/>
          <a:stretch/>
        </p:blipFill>
        <p:spPr>
          <a:xfrm>
            <a:off x="6941127" y="3361832"/>
            <a:ext cx="2292992" cy="1850417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2E136610-084B-46AD-7F0C-F1B907A9380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579" y="203896"/>
            <a:ext cx="3048544" cy="4572817"/>
          </a:xfrm>
          <a:prstGeom prst="rect">
            <a:avLst/>
          </a:prstGeom>
        </p:spPr>
      </p:pic>
      <p:pic>
        <p:nvPicPr>
          <p:cNvPr id="13" name="图片 27">
            <a:extLst>
              <a:ext uri="{FF2B5EF4-FFF2-40B4-BE49-F238E27FC236}">
                <a16:creationId xmlns:a16="http://schemas.microsoft.com/office/drawing/2014/main" id="{1E9A4B4E-993A-31D7-4F38-D5A959523FD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45693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6">
            <a:extLst>
              <a:ext uri="{FF2B5EF4-FFF2-40B4-BE49-F238E27FC236}">
                <a16:creationId xmlns:a16="http://schemas.microsoft.com/office/drawing/2014/main" id="{46B07BF5-9148-4738-BF04-8A04074E4FD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27">
            <a:extLst>
              <a:ext uri="{FF2B5EF4-FFF2-40B4-BE49-F238E27FC236}">
                <a16:creationId xmlns:a16="http://schemas.microsoft.com/office/drawing/2014/main" id="{635C004F-59B7-4AA3-9DC0-C0B68B924FB5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139700" y="142875"/>
            <a:ext cx="8866188" cy="4856163"/>
            <a:chOff x="179512" y="195485"/>
            <a:chExt cx="8866206" cy="4855405"/>
          </a:xfrm>
        </p:grpSpPr>
        <p:sp>
          <p:nvSpPr>
            <p:cNvPr id="4" name="矩形: 圆角 28">
              <a:extLst>
                <a:ext uri="{FF2B5EF4-FFF2-40B4-BE49-F238E27FC236}">
                  <a16:creationId xmlns:a16="http://schemas.microsoft.com/office/drawing/2014/main" id="{DDD5BB07-1C79-41A8-AB0A-8D1DB033186F}"/>
                </a:ext>
              </a:extLst>
            </p:cNvPr>
            <p:cNvSpPr/>
            <p:nvPr userDrawn="1"/>
          </p:nvSpPr>
          <p:spPr>
            <a:xfrm>
              <a:off x="179512" y="195485"/>
              <a:ext cx="8866206" cy="4855405"/>
            </a:xfrm>
            <a:prstGeom prst="roundRect">
              <a:avLst>
                <a:gd name="adj" fmla="val 12594"/>
              </a:avLst>
            </a:prstGeom>
            <a:solidFill>
              <a:schemeClr val="bg1"/>
            </a:solidFill>
            <a:ln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5" name="矩形: 圆角 6">
              <a:extLst>
                <a:ext uri="{FF2B5EF4-FFF2-40B4-BE49-F238E27FC236}">
                  <a16:creationId xmlns:a16="http://schemas.microsoft.com/office/drawing/2014/main" id="{B31DC1F8-31DF-4F82-99FB-BB9F9222A515}"/>
                </a:ext>
              </a:extLst>
            </p:cNvPr>
            <p:cNvSpPr/>
            <p:nvPr userDrawn="1"/>
          </p:nvSpPr>
          <p:spPr>
            <a:xfrm>
              <a:off x="328737" y="308180"/>
              <a:ext cx="8567755" cy="4630014"/>
            </a:xfrm>
            <a:prstGeom prst="roundRect">
              <a:avLst>
                <a:gd name="adj" fmla="val 12872"/>
              </a:avLst>
            </a:prstGeom>
            <a:noFill/>
            <a:ln w="19050">
              <a:solidFill>
                <a:srgbClr val="FFC000"/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white"/>
                </a:solidFill>
              </a:endParaRPr>
            </a:p>
          </p:txBody>
        </p:sp>
      </p:grpSp>
      <p:pic>
        <p:nvPicPr>
          <p:cNvPr id="6" name="图片 34">
            <a:extLst>
              <a:ext uri="{FF2B5EF4-FFF2-40B4-BE49-F238E27FC236}">
                <a16:creationId xmlns:a16="http://schemas.microsoft.com/office/drawing/2014/main" id="{02EB0B07-BCA4-4245-ADA0-A5BE94E00D2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6138" y="4324350"/>
            <a:ext cx="64452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F465BB84-C970-465F-8761-E9B431B96629}"/>
              </a:ext>
            </a:extLst>
          </p:cNvPr>
          <p:cNvSpPr txBox="1"/>
          <p:nvPr userDrawn="1"/>
        </p:nvSpPr>
        <p:spPr>
          <a:xfrm rot="19856675">
            <a:off x="3711020" y="2303191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9" name="图片 57">
            <a:extLst>
              <a:ext uri="{FF2B5EF4-FFF2-40B4-BE49-F238E27FC236}">
                <a16:creationId xmlns:a16="http://schemas.microsoft.com/office/drawing/2014/main" id="{F188D0BD-E2DA-497F-82F3-5C05DA31E27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112" r="27708"/>
          <a:stretch>
            <a:fillRect/>
          </a:stretch>
        </p:blipFill>
        <p:spPr bwMode="auto">
          <a:xfrm>
            <a:off x="0" y="4629150"/>
            <a:ext cx="1952625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27">
            <a:extLst>
              <a:ext uri="{FF2B5EF4-FFF2-40B4-BE49-F238E27FC236}">
                <a16:creationId xmlns:a16="http://schemas.microsoft.com/office/drawing/2014/main" id="{D79DFC51-C8D4-472A-A1BF-183D78A64D4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42307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368A9B8-2DDE-4CC3-97ED-256EA16EE1D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8159FDE-2B49-4979-AC53-D12BE4381E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FE5C64-FD58-4018-BBC4-D8B7212A5C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E81BDE97-774A-4996-9F1C-E4286489610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59032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xtBox 1">
            <a:extLst>
              <a:ext uri="{FF2B5EF4-FFF2-40B4-BE49-F238E27FC236}">
                <a16:creationId xmlns:a16="http://schemas.microsoft.com/office/drawing/2014/main" id="{7476680B-EC30-40E5-859A-CE8B5718B7F4}"/>
              </a:ext>
            </a:extLst>
          </p:cNvPr>
          <p:cNvSpPr txBox="1">
            <a:spLocks noChangeArrowheads="1"/>
          </p:cNvSpPr>
          <p:nvPr userDrawn="1"/>
        </p:nvSpPr>
        <p:spPr bwMode="auto">
          <a:xfrm rot="-1107566">
            <a:off x="1711325" y="830263"/>
            <a:ext cx="1449388" cy="2159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800">
                <a:solidFill>
                  <a:srgbClr val="DDD9C3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状元成才路</a:t>
            </a:r>
          </a:p>
        </p:txBody>
      </p:sp>
      <p:sp>
        <p:nvSpPr>
          <p:cNvPr id="1027" name="TextBox 2">
            <a:extLst>
              <a:ext uri="{FF2B5EF4-FFF2-40B4-BE49-F238E27FC236}">
                <a16:creationId xmlns:a16="http://schemas.microsoft.com/office/drawing/2014/main" id="{2D6D41BB-6564-478E-861A-FCC28A7AF2EC}"/>
              </a:ext>
            </a:extLst>
          </p:cNvPr>
          <p:cNvSpPr txBox="1">
            <a:spLocks noChangeArrowheads="1"/>
          </p:cNvSpPr>
          <p:nvPr userDrawn="1"/>
        </p:nvSpPr>
        <p:spPr bwMode="auto">
          <a:xfrm rot="-1107566">
            <a:off x="4038600" y="830263"/>
            <a:ext cx="1449388" cy="2159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800">
                <a:solidFill>
                  <a:srgbClr val="DDD9C3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状元成才路</a:t>
            </a:r>
          </a:p>
        </p:txBody>
      </p:sp>
      <p:sp>
        <p:nvSpPr>
          <p:cNvPr id="1028" name="TextBox 3">
            <a:extLst>
              <a:ext uri="{FF2B5EF4-FFF2-40B4-BE49-F238E27FC236}">
                <a16:creationId xmlns:a16="http://schemas.microsoft.com/office/drawing/2014/main" id="{B00B9CBC-91F0-4D3A-8E67-A06E54F015C7}"/>
              </a:ext>
            </a:extLst>
          </p:cNvPr>
          <p:cNvSpPr txBox="1">
            <a:spLocks noChangeArrowheads="1"/>
          </p:cNvSpPr>
          <p:nvPr userDrawn="1"/>
        </p:nvSpPr>
        <p:spPr bwMode="auto">
          <a:xfrm rot="-1107566">
            <a:off x="6156325" y="622300"/>
            <a:ext cx="1449388" cy="2159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800">
                <a:solidFill>
                  <a:srgbClr val="DDD9C3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状元成才路</a:t>
            </a:r>
          </a:p>
        </p:txBody>
      </p:sp>
      <p:sp>
        <p:nvSpPr>
          <p:cNvPr id="1029" name="TextBox 4">
            <a:extLst>
              <a:ext uri="{FF2B5EF4-FFF2-40B4-BE49-F238E27FC236}">
                <a16:creationId xmlns:a16="http://schemas.microsoft.com/office/drawing/2014/main" id="{220F04A7-923E-4D9E-A44A-239CE57167B8}"/>
              </a:ext>
            </a:extLst>
          </p:cNvPr>
          <p:cNvSpPr txBox="1">
            <a:spLocks noChangeArrowheads="1"/>
          </p:cNvSpPr>
          <p:nvPr userDrawn="1"/>
        </p:nvSpPr>
        <p:spPr bwMode="auto">
          <a:xfrm rot="-1107566">
            <a:off x="2595563" y="1790700"/>
            <a:ext cx="1449387" cy="2159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800">
                <a:solidFill>
                  <a:srgbClr val="DDD9C3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状元成才路</a:t>
            </a:r>
          </a:p>
        </p:txBody>
      </p:sp>
      <p:sp>
        <p:nvSpPr>
          <p:cNvPr id="1030" name="TextBox 5">
            <a:extLst>
              <a:ext uri="{FF2B5EF4-FFF2-40B4-BE49-F238E27FC236}">
                <a16:creationId xmlns:a16="http://schemas.microsoft.com/office/drawing/2014/main" id="{DA0792E7-7061-41E2-BAC5-782EC71198E5}"/>
              </a:ext>
            </a:extLst>
          </p:cNvPr>
          <p:cNvSpPr txBox="1">
            <a:spLocks noChangeArrowheads="1"/>
          </p:cNvSpPr>
          <p:nvPr userDrawn="1"/>
        </p:nvSpPr>
        <p:spPr bwMode="auto">
          <a:xfrm rot="-1107566">
            <a:off x="4038600" y="2230438"/>
            <a:ext cx="1449388" cy="2143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800">
                <a:solidFill>
                  <a:srgbClr val="DDD9C3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状元成才路</a:t>
            </a:r>
          </a:p>
        </p:txBody>
      </p:sp>
      <p:sp>
        <p:nvSpPr>
          <p:cNvPr id="1031" name="TextBox 6">
            <a:extLst>
              <a:ext uri="{FF2B5EF4-FFF2-40B4-BE49-F238E27FC236}">
                <a16:creationId xmlns:a16="http://schemas.microsoft.com/office/drawing/2014/main" id="{F6808DE3-0187-4D7B-A9F7-02B58B96103E}"/>
              </a:ext>
            </a:extLst>
          </p:cNvPr>
          <p:cNvSpPr txBox="1">
            <a:spLocks noChangeArrowheads="1"/>
          </p:cNvSpPr>
          <p:nvPr userDrawn="1"/>
        </p:nvSpPr>
        <p:spPr bwMode="auto">
          <a:xfrm rot="-1107566">
            <a:off x="5364163" y="1508125"/>
            <a:ext cx="1450975" cy="2159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800">
                <a:solidFill>
                  <a:srgbClr val="DDD9C3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状元成才路</a:t>
            </a:r>
          </a:p>
        </p:txBody>
      </p:sp>
      <p:sp>
        <p:nvSpPr>
          <p:cNvPr id="1032" name="TextBox 7">
            <a:extLst>
              <a:ext uri="{FF2B5EF4-FFF2-40B4-BE49-F238E27FC236}">
                <a16:creationId xmlns:a16="http://schemas.microsoft.com/office/drawing/2014/main" id="{49676BF7-C0DB-43A0-9EB0-BE058D90F183}"/>
              </a:ext>
            </a:extLst>
          </p:cNvPr>
          <p:cNvSpPr txBox="1">
            <a:spLocks noChangeArrowheads="1"/>
          </p:cNvSpPr>
          <p:nvPr userDrawn="1"/>
        </p:nvSpPr>
        <p:spPr bwMode="auto">
          <a:xfrm rot="-1107566">
            <a:off x="1776413" y="3843338"/>
            <a:ext cx="1450975" cy="2159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800">
                <a:solidFill>
                  <a:srgbClr val="DDD9C3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状元成才路</a:t>
            </a:r>
          </a:p>
        </p:txBody>
      </p:sp>
      <p:sp>
        <p:nvSpPr>
          <p:cNvPr id="1033" name="TextBox 8">
            <a:extLst>
              <a:ext uri="{FF2B5EF4-FFF2-40B4-BE49-F238E27FC236}">
                <a16:creationId xmlns:a16="http://schemas.microsoft.com/office/drawing/2014/main" id="{C4D96EF7-370F-4922-896B-70AF11646534}"/>
              </a:ext>
            </a:extLst>
          </p:cNvPr>
          <p:cNvSpPr txBox="1">
            <a:spLocks noChangeArrowheads="1"/>
          </p:cNvSpPr>
          <p:nvPr userDrawn="1"/>
        </p:nvSpPr>
        <p:spPr bwMode="auto">
          <a:xfrm rot="-1107566">
            <a:off x="4103688" y="3843338"/>
            <a:ext cx="1450975" cy="2159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800">
                <a:solidFill>
                  <a:srgbClr val="DDD9C3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状元成才路</a:t>
            </a:r>
          </a:p>
        </p:txBody>
      </p:sp>
      <p:sp>
        <p:nvSpPr>
          <p:cNvPr id="1034" name="TextBox 9">
            <a:extLst>
              <a:ext uri="{FF2B5EF4-FFF2-40B4-BE49-F238E27FC236}">
                <a16:creationId xmlns:a16="http://schemas.microsoft.com/office/drawing/2014/main" id="{ECBB8706-DA9E-4BB8-A174-16AC9DE22A6D}"/>
              </a:ext>
            </a:extLst>
          </p:cNvPr>
          <p:cNvSpPr txBox="1">
            <a:spLocks noChangeArrowheads="1"/>
          </p:cNvSpPr>
          <p:nvPr userDrawn="1"/>
        </p:nvSpPr>
        <p:spPr bwMode="auto">
          <a:xfrm rot="-1107566">
            <a:off x="6221413" y="3635375"/>
            <a:ext cx="1449387" cy="2159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800">
                <a:solidFill>
                  <a:srgbClr val="DDD9C3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状元成才路</a:t>
            </a:r>
          </a:p>
        </p:txBody>
      </p:sp>
      <p:sp>
        <p:nvSpPr>
          <p:cNvPr id="1035" name="TextBox 10">
            <a:extLst>
              <a:ext uri="{FF2B5EF4-FFF2-40B4-BE49-F238E27FC236}">
                <a16:creationId xmlns:a16="http://schemas.microsoft.com/office/drawing/2014/main" id="{C06F6960-9D45-48E8-BAA6-76149DD0E5F3}"/>
              </a:ext>
            </a:extLst>
          </p:cNvPr>
          <p:cNvSpPr txBox="1">
            <a:spLocks noChangeArrowheads="1"/>
          </p:cNvSpPr>
          <p:nvPr userDrawn="1"/>
        </p:nvSpPr>
        <p:spPr bwMode="auto">
          <a:xfrm rot="-1107566">
            <a:off x="2433638" y="3113088"/>
            <a:ext cx="1449387" cy="2143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800">
                <a:solidFill>
                  <a:srgbClr val="DDD9C3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状元成才路</a:t>
            </a:r>
          </a:p>
        </p:txBody>
      </p:sp>
      <p:sp>
        <p:nvSpPr>
          <p:cNvPr id="1036" name="TextBox 11">
            <a:extLst>
              <a:ext uri="{FF2B5EF4-FFF2-40B4-BE49-F238E27FC236}">
                <a16:creationId xmlns:a16="http://schemas.microsoft.com/office/drawing/2014/main" id="{9536D1FE-56CD-40D8-BD70-0ED658573875}"/>
              </a:ext>
            </a:extLst>
          </p:cNvPr>
          <p:cNvSpPr txBox="1">
            <a:spLocks noChangeArrowheads="1"/>
          </p:cNvSpPr>
          <p:nvPr userDrawn="1"/>
        </p:nvSpPr>
        <p:spPr bwMode="auto">
          <a:xfrm rot="-1107566">
            <a:off x="4711700" y="3179763"/>
            <a:ext cx="1450975" cy="2159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800">
                <a:solidFill>
                  <a:srgbClr val="DDD9C3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状元成才路</a:t>
            </a:r>
          </a:p>
        </p:txBody>
      </p:sp>
      <p:sp>
        <p:nvSpPr>
          <p:cNvPr id="1037" name="TextBox 12">
            <a:extLst>
              <a:ext uri="{FF2B5EF4-FFF2-40B4-BE49-F238E27FC236}">
                <a16:creationId xmlns:a16="http://schemas.microsoft.com/office/drawing/2014/main" id="{59D9E98F-E46E-4A9A-B2D7-C5B3F2BBAD41}"/>
              </a:ext>
            </a:extLst>
          </p:cNvPr>
          <p:cNvSpPr txBox="1">
            <a:spLocks noChangeArrowheads="1"/>
          </p:cNvSpPr>
          <p:nvPr userDrawn="1"/>
        </p:nvSpPr>
        <p:spPr bwMode="auto">
          <a:xfrm rot="-1107566">
            <a:off x="6221413" y="2687638"/>
            <a:ext cx="1449387" cy="2159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800">
                <a:solidFill>
                  <a:srgbClr val="DDD9C3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状元成才路</a:t>
            </a:r>
          </a:p>
        </p:txBody>
      </p:sp>
      <p:pic>
        <p:nvPicPr>
          <p:cNvPr id="1038" name="图片 13">
            <a:extLst>
              <a:ext uri="{FF2B5EF4-FFF2-40B4-BE49-F238E27FC236}">
                <a16:creationId xmlns:a16="http://schemas.microsoft.com/office/drawing/2014/main" id="{D1AE6E3E-4EE0-4041-8A00-02F1D40235A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5" r:id="rId2"/>
    <p:sldLayoutId id="2147483676" r:id="rId3"/>
    <p:sldLayoutId id="2147483677" r:id="rId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副标题 6">
            <a:extLst>
              <a:ext uri="{FF2B5EF4-FFF2-40B4-BE49-F238E27FC236}">
                <a16:creationId xmlns:a16="http://schemas.microsoft.com/office/drawing/2014/main" id="{B33E6959-18D6-45E4-82A3-89CB749423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53441" y="1851670"/>
            <a:ext cx="4837113" cy="630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练习二十二</a:t>
            </a:r>
          </a:p>
        </p:txBody>
      </p:sp>
      <p:sp>
        <p:nvSpPr>
          <p:cNvPr id="9219" name="矩形 3">
            <a:extLst>
              <a:ext uri="{FF2B5EF4-FFF2-40B4-BE49-F238E27FC236}">
                <a16:creationId xmlns:a16="http://schemas.microsoft.com/office/drawing/2014/main" id="{A8A1CA22-D198-41A4-979F-32D8FFCE8C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04150" y="2675696"/>
            <a:ext cx="393569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0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（选自教材</a:t>
            </a:r>
            <a:r>
              <a:rPr lang="en-US" altLang="zh-CN" sz="20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P89-P90</a:t>
            </a:r>
            <a:r>
              <a:rPr lang="zh-CN" altLang="en-US" sz="20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练习二十二）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9" name="表格 2">
            <a:extLst>
              <a:ext uri="{FF2B5EF4-FFF2-40B4-BE49-F238E27FC236}">
                <a16:creationId xmlns:a16="http://schemas.microsoft.com/office/drawing/2014/main" id="{B316F818-97D8-2FD5-F773-5F6EAD9FF6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5588947"/>
              </p:ext>
            </p:extLst>
          </p:nvPr>
        </p:nvGraphicFramePr>
        <p:xfrm>
          <a:off x="611560" y="3354415"/>
          <a:ext cx="7992888" cy="120367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42505">
                  <a:extLst>
                    <a:ext uri="{9D8B030D-6E8A-4147-A177-3AD203B41FA5}">
                      <a16:colId xmlns:a16="http://schemas.microsoft.com/office/drawing/2014/main" val="375595135"/>
                    </a:ext>
                  </a:extLst>
                </a:gridCol>
                <a:gridCol w="755161">
                  <a:extLst>
                    <a:ext uri="{9D8B030D-6E8A-4147-A177-3AD203B41FA5}">
                      <a16:colId xmlns:a16="http://schemas.microsoft.com/office/drawing/2014/main" val="3721986078"/>
                    </a:ext>
                  </a:extLst>
                </a:gridCol>
                <a:gridCol w="690530">
                  <a:extLst>
                    <a:ext uri="{9D8B030D-6E8A-4147-A177-3AD203B41FA5}">
                      <a16:colId xmlns:a16="http://schemas.microsoft.com/office/drawing/2014/main" val="2987921613"/>
                    </a:ext>
                  </a:extLst>
                </a:gridCol>
                <a:gridCol w="776847">
                  <a:extLst>
                    <a:ext uri="{9D8B030D-6E8A-4147-A177-3AD203B41FA5}">
                      <a16:colId xmlns:a16="http://schemas.microsoft.com/office/drawing/2014/main" val="1426903719"/>
                    </a:ext>
                  </a:extLst>
                </a:gridCol>
                <a:gridCol w="721661">
                  <a:extLst>
                    <a:ext uri="{9D8B030D-6E8A-4147-A177-3AD203B41FA5}">
                      <a16:colId xmlns:a16="http://schemas.microsoft.com/office/drawing/2014/main" val="1145475017"/>
                    </a:ext>
                  </a:extLst>
                </a:gridCol>
                <a:gridCol w="766329">
                  <a:extLst>
                    <a:ext uri="{9D8B030D-6E8A-4147-A177-3AD203B41FA5}">
                      <a16:colId xmlns:a16="http://schemas.microsoft.com/office/drawing/2014/main" val="312259836"/>
                    </a:ext>
                  </a:extLst>
                </a:gridCol>
                <a:gridCol w="766329">
                  <a:extLst>
                    <a:ext uri="{9D8B030D-6E8A-4147-A177-3AD203B41FA5}">
                      <a16:colId xmlns:a16="http://schemas.microsoft.com/office/drawing/2014/main" val="1849261358"/>
                    </a:ext>
                  </a:extLst>
                </a:gridCol>
                <a:gridCol w="766329">
                  <a:extLst>
                    <a:ext uri="{9D8B030D-6E8A-4147-A177-3AD203B41FA5}">
                      <a16:colId xmlns:a16="http://schemas.microsoft.com/office/drawing/2014/main" val="1132603773"/>
                    </a:ext>
                  </a:extLst>
                </a:gridCol>
                <a:gridCol w="1007197">
                  <a:extLst>
                    <a:ext uri="{9D8B030D-6E8A-4147-A177-3AD203B41FA5}">
                      <a16:colId xmlns:a16="http://schemas.microsoft.com/office/drawing/2014/main" val="823875543"/>
                    </a:ext>
                  </a:extLst>
                </a:gridCol>
              </a:tblGrid>
              <a:tr h="401224">
                <a:tc>
                  <a:txBody>
                    <a:bodyPr/>
                    <a:lstStyle/>
                    <a:p>
                      <a:pPr algn="ctr"/>
                      <a:endParaRPr lang="zh-CN" altLang="en-US" b="1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b="1" dirty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周一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b="1" dirty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周二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b="1" dirty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周三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b="1" dirty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周四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b="1" dirty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周五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b="1" dirty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周六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b="1" dirty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周日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b="1" dirty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平均数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03962961"/>
                  </a:ext>
                </a:extLst>
              </a:tr>
              <a:tr h="401224">
                <a:tc>
                  <a:txBody>
                    <a:bodyPr/>
                    <a:lstStyle/>
                    <a:p>
                      <a:pPr algn="ctr"/>
                      <a:r>
                        <a:rPr lang="zh-CN" altLang="en-US" b="1" dirty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最高气温</a:t>
                      </a:r>
                      <a:r>
                        <a:rPr lang="en-US" altLang="zh-CN" b="1" dirty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/</a:t>
                      </a:r>
                      <a:r>
                        <a:rPr lang="zh-CN" altLang="en-US" b="1" dirty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℃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b="1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b="1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b="1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b="1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b="1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b="1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b="1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b="1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45363390"/>
                  </a:ext>
                </a:extLst>
              </a:tr>
              <a:tr h="401224">
                <a:tc>
                  <a:txBody>
                    <a:bodyPr/>
                    <a:lstStyle/>
                    <a:p>
                      <a:pPr algn="ctr"/>
                      <a:r>
                        <a:rPr lang="zh-CN" altLang="en-US" b="1" dirty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最低气温</a:t>
                      </a:r>
                      <a:r>
                        <a:rPr lang="en-US" altLang="zh-CN" b="1" dirty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/</a:t>
                      </a:r>
                      <a:r>
                        <a:rPr lang="zh-CN" altLang="en-US" b="1" dirty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℃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b="1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b="1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b="1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b="1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b="1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b="1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b="1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b="1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8232042"/>
                  </a:ext>
                </a:extLst>
              </a:tr>
            </a:tbl>
          </a:graphicData>
        </a:graphic>
      </p:graphicFrame>
      <p:pic>
        <p:nvPicPr>
          <p:cNvPr id="60" name="Picture 2">
            <a:extLst>
              <a:ext uri="{FF2B5EF4-FFF2-40B4-BE49-F238E27FC236}">
                <a16:creationId xmlns:a16="http://schemas.microsoft.com/office/drawing/2014/main" id="{0B1171EA-B705-973E-B8A7-C925D9BEA8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197" b="31433"/>
          <a:stretch/>
        </p:blipFill>
        <p:spPr bwMode="auto">
          <a:xfrm>
            <a:off x="5868144" y="555526"/>
            <a:ext cx="2399506" cy="2748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" name="文本框 60">
            <a:extLst>
              <a:ext uri="{FF2B5EF4-FFF2-40B4-BE49-F238E27FC236}">
                <a16:creationId xmlns:a16="http://schemas.microsoft.com/office/drawing/2014/main" id="{0206D229-37BB-EF39-D82D-0FB04318EAE6}"/>
              </a:ext>
            </a:extLst>
          </p:cNvPr>
          <p:cNvSpPr txBox="1"/>
          <p:nvPr/>
        </p:nvSpPr>
        <p:spPr>
          <a:xfrm>
            <a:off x="941016" y="518490"/>
            <a:ext cx="4855120" cy="194399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右面是李红同学记录的一周气温情况，根据记录填写下表并计算。</a:t>
            </a:r>
          </a:p>
        </p:txBody>
      </p:sp>
      <p:sp>
        <p:nvSpPr>
          <p:cNvPr id="62" name="TextBox 3">
            <a:extLst>
              <a:ext uri="{FF2B5EF4-FFF2-40B4-BE49-F238E27FC236}">
                <a16:creationId xmlns:a16="http://schemas.microsoft.com/office/drawing/2014/main" id="{322CA87A-1644-8006-A8C7-62DD0B5236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7768" y="3680898"/>
            <a:ext cx="666750" cy="49686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宋体" panose="02010600030101010101" pitchFamily="2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宋体" panose="02010600030101010101" pitchFamily="2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宋体" panose="02010600030101010101" pitchFamily="2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宋体" panose="02010600030101010101" pitchFamily="2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21</a:t>
            </a:r>
            <a:endParaRPr lang="zh-CN" altLang="en-US" sz="2400" dirty="0">
              <a:solidFill>
                <a:srgbClr val="FF0000"/>
              </a:solidFill>
              <a:latin typeface="Times New Roman" panose="02020603050405020304" pitchFamily="18" charset="0"/>
              <a:ea typeface="楷体_GB2312" panose="0201060903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3" name="TextBox 4">
            <a:extLst>
              <a:ext uri="{FF2B5EF4-FFF2-40B4-BE49-F238E27FC236}">
                <a16:creationId xmlns:a16="http://schemas.microsoft.com/office/drawing/2014/main" id="{BEEC71A2-B282-505B-73AF-0DBCF5EAAC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39170" y="3685768"/>
            <a:ext cx="666750" cy="49686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宋体" panose="02010600030101010101" pitchFamily="2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宋体" panose="02010600030101010101" pitchFamily="2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宋体" panose="02010600030101010101" pitchFamily="2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宋体" panose="02010600030101010101" pitchFamily="2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21</a:t>
            </a:r>
            <a:endParaRPr lang="zh-CN" altLang="en-US" sz="2400" dirty="0">
              <a:solidFill>
                <a:srgbClr val="FF0000"/>
              </a:solidFill>
              <a:latin typeface="Times New Roman" panose="02020603050405020304" pitchFamily="18" charset="0"/>
              <a:ea typeface="楷体_GB2312" panose="0201060903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4" name="TextBox 5">
            <a:extLst>
              <a:ext uri="{FF2B5EF4-FFF2-40B4-BE49-F238E27FC236}">
                <a16:creationId xmlns:a16="http://schemas.microsoft.com/office/drawing/2014/main" id="{688E41A3-5566-909E-4A28-C985307193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9250" y="3675790"/>
            <a:ext cx="666750" cy="495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宋体" panose="02010600030101010101" pitchFamily="2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宋体" panose="02010600030101010101" pitchFamily="2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宋体" panose="02010600030101010101" pitchFamily="2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宋体" panose="02010600030101010101" pitchFamily="2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22</a:t>
            </a:r>
            <a:endParaRPr lang="zh-CN" altLang="en-US" sz="2400" dirty="0">
              <a:solidFill>
                <a:srgbClr val="FF0000"/>
              </a:solidFill>
              <a:latin typeface="Times New Roman" panose="02020603050405020304" pitchFamily="18" charset="0"/>
              <a:ea typeface="楷体_GB2312" panose="0201060903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5" name="TextBox 6">
            <a:extLst>
              <a:ext uri="{FF2B5EF4-FFF2-40B4-BE49-F238E27FC236}">
                <a16:creationId xmlns:a16="http://schemas.microsoft.com/office/drawing/2014/main" id="{1778CB76-3174-65E7-E941-465AD081FB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98008" y="3677378"/>
            <a:ext cx="666750" cy="493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宋体" panose="02010600030101010101" pitchFamily="2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宋体" panose="02010600030101010101" pitchFamily="2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宋体" panose="02010600030101010101" pitchFamily="2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宋体" panose="02010600030101010101" pitchFamily="2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24</a:t>
            </a:r>
            <a:endParaRPr lang="zh-CN" altLang="en-US" sz="2400" dirty="0">
              <a:solidFill>
                <a:srgbClr val="FF0000"/>
              </a:solidFill>
              <a:latin typeface="Times New Roman" panose="02020603050405020304" pitchFamily="18" charset="0"/>
              <a:ea typeface="楷体_GB2312" panose="0201060903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6" name="TextBox 7">
            <a:extLst>
              <a:ext uri="{FF2B5EF4-FFF2-40B4-BE49-F238E27FC236}">
                <a16:creationId xmlns:a16="http://schemas.microsoft.com/office/drawing/2014/main" id="{E743E83C-E140-F75C-392C-7CA118279E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71418" y="3675790"/>
            <a:ext cx="666750" cy="495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宋体" panose="02010600030101010101" pitchFamily="2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宋体" panose="02010600030101010101" pitchFamily="2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宋体" panose="02010600030101010101" pitchFamily="2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宋体" panose="02010600030101010101" pitchFamily="2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22</a:t>
            </a:r>
            <a:endParaRPr lang="zh-CN" altLang="en-US" sz="2400" dirty="0">
              <a:solidFill>
                <a:srgbClr val="FF0000"/>
              </a:solidFill>
              <a:latin typeface="Times New Roman" panose="02020603050405020304" pitchFamily="18" charset="0"/>
              <a:ea typeface="楷体_GB2312" panose="0201060903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7" name="TextBox 8">
            <a:extLst>
              <a:ext uri="{FF2B5EF4-FFF2-40B4-BE49-F238E27FC236}">
                <a16:creationId xmlns:a16="http://schemas.microsoft.com/office/drawing/2014/main" id="{6C573C90-8F30-5F1D-9933-B00DC5C0E0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89910" y="3685768"/>
            <a:ext cx="666750" cy="49686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宋体" panose="02010600030101010101" pitchFamily="2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宋体" panose="02010600030101010101" pitchFamily="2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宋体" panose="02010600030101010101" pitchFamily="2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宋体" panose="02010600030101010101" pitchFamily="2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21</a:t>
            </a:r>
            <a:endParaRPr lang="zh-CN" altLang="en-US" sz="2400" dirty="0">
              <a:solidFill>
                <a:srgbClr val="FF0000"/>
              </a:solidFill>
              <a:latin typeface="Times New Roman" panose="02020603050405020304" pitchFamily="18" charset="0"/>
              <a:ea typeface="楷体_GB2312" panose="0201060903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8" name="TextBox 9">
            <a:extLst>
              <a:ext uri="{FF2B5EF4-FFF2-40B4-BE49-F238E27FC236}">
                <a16:creationId xmlns:a16="http://schemas.microsoft.com/office/drawing/2014/main" id="{54EB44D2-966D-41F5-27FD-BA9E7E1387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83586" y="3677378"/>
            <a:ext cx="666750" cy="493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宋体" panose="02010600030101010101" pitchFamily="2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宋体" panose="02010600030101010101" pitchFamily="2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宋体" panose="02010600030101010101" pitchFamily="2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宋体" panose="02010600030101010101" pitchFamily="2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23</a:t>
            </a:r>
            <a:endParaRPr lang="zh-CN" altLang="en-US" sz="2400" dirty="0">
              <a:solidFill>
                <a:srgbClr val="FF0000"/>
              </a:solidFill>
              <a:latin typeface="Times New Roman" panose="02020603050405020304" pitchFamily="18" charset="0"/>
              <a:ea typeface="楷体_GB2312" panose="0201060903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9" name="TextBox 10">
            <a:extLst>
              <a:ext uri="{FF2B5EF4-FFF2-40B4-BE49-F238E27FC236}">
                <a16:creationId xmlns:a16="http://schemas.microsoft.com/office/drawing/2014/main" id="{BD61F8B0-9E0C-8B7D-2D05-5E51616D2D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66360" y="3677378"/>
            <a:ext cx="666750" cy="493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宋体" panose="02010600030101010101" pitchFamily="2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宋体" panose="02010600030101010101" pitchFamily="2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宋体" panose="02010600030101010101" pitchFamily="2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宋体" panose="02010600030101010101" pitchFamily="2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22</a:t>
            </a:r>
            <a:endParaRPr lang="zh-CN" altLang="en-US" sz="2400" dirty="0">
              <a:solidFill>
                <a:srgbClr val="FF0000"/>
              </a:solidFill>
              <a:latin typeface="Times New Roman" panose="02020603050405020304" pitchFamily="18" charset="0"/>
              <a:ea typeface="楷体_GB2312" panose="0201060903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0" name="TextBox 11">
            <a:extLst>
              <a:ext uri="{FF2B5EF4-FFF2-40B4-BE49-F238E27FC236}">
                <a16:creationId xmlns:a16="http://schemas.microsoft.com/office/drawing/2014/main" id="{087B7324-FAE1-4268-0B70-740893AFFF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7768" y="4087804"/>
            <a:ext cx="666750" cy="495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宋体" panose="02010600030101010101" pitchFamily="2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宋体" panose="02010600030101010101" pitchFamily="2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宋体" panose="02010600030101010101" pitchFamily="2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宋体" panose="02010600030101010101" pitchFamily="2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10</a:t>
            </a:r>
            <a:endParaRPr lang="zh-CN" altLang="en-US" sz="2400" dirty="0">
              <a:solidFill>
                <a:srgbClr val="FF0000"/>
              </a:solidFill>
              <a:latin typeface="Times New Roman" panose="02020603050405020304" pitchFamily="18" charset="0"/>
              <a:ea typeface="楷体_GB2312" panose="0201060903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1" name="TextBox 12">
            <a:extLst>
              <a:ext uri="{FF2B5EF4-FFF2-40B4-BE49-F238E27FC236}">
                <a16:creationId xmlns:a16="http://schemas.microsoft.com/office/drawing/2014/main" id="{DE6B578B-BEFA-37DE-2A3E-A9A86D50F5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39170" y="4092674"/>
            <a:ext cx="666750" cy="495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宋体" panose="02010600030101010101" pitchFamily="2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宋体" panose="02010600030101010101" pitchFamily="2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宋体" panose="02010600030101010101" pitchFamily="2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宋体" panose="02010600030101010101" pitchFamily="2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10</a:t>
            </a:r>
            <a:endParaRPr lang="zh-CN" altLang="en-US" sz="2400" dirty="0">
              <a:solidFill>
                <a:srgbClr val="FF0000"/>
              </a:solidFill>
              <a:latin typeface="Times New Roman" panose="02020603050405020304" pitchFamily="18" charset="0"/>
              <a:ea typeface="楷体_GB2312" panose="0201060903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2" name="TextBox 13">
            <a:extLst>
              <a:ext uri="{FF2B5EF4-FFF2-40B4-BE49-F238E27FC236}">
                <a16:creationId xmlns:a16="http://schemas.microsoft.com/office/drawing/2014/main" id="{06899D7B-C1D9-CB3B-0F6A-0C0B3E1213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41787" y="4092674"/>
            <a:ext cx="666750" cy="495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宋体" panose="02010600030101010101" pitchFamily="2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宋体" panose="02010600030101010101" pitchFamily="2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宋体" panose="02010600030101010101" pitchFamily="2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宋体" panose="02010600030101010101" pitchFamily="2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12</a:t>
            </a:r>
            <a:endParaRPr lang="zh-CN" altLang="en-US" sz="2400" dirty="0">
              <a:solidFill>
                <a:srgbClr val="FF0000"/>
              </a:solidFill>
              <a:latin typeface="Times New Roman" panose="02020603050405020304" pitchFamily="18" charset="0"/>
              <a:ea typeface="楷体_GB2312" panose="0201060903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3" name="TextBox 14">
            <a:extLst>
              <a:ext uri="{FF2B5EF4-FFF2-40B4-BE49-F238E27FC236}">
                <a16:creationId xmlns:a16="http://schemas.microsoft.com/office/drawing/2014/main" id="{5B14F9A7-24E0-1EC6-CDCF-5EDAB9A0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98008" y="4092674"/>
            <a:ext cx="666750" cy="495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宋体" panose="02010600030101010101" pitchFamily="2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宋体" panose="02010600030101010101" pitchFamily="2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宋体" panose="02010600030101010101" pitchFamily="2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宋体" panose="02010600030101010101" pitchFamily="2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12</a:t>
            </a:r>
            <a:endParaRPr lang="zh-CN" altLang="en-US" sz="2400" dirty="0">
              <a:solidFill>
                <a:srgbClr val="FF0000"/>
              </a:solidFill>
              <a:latin typeface="Times New Roman" panose="02020603050405020304" pitchFamily="18" charset="0"/>
              <a:ea typeface="楷体_GB2312" panose="0201060903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4" name="TextBox 15">
            <a:extLst>
              <a:ext uri="{FF2B5EF4-FFF2-40B4-BE49-F238E27FC236}">
                <a16:creationId xmlns:a16="http://schemas.microsoft.com/office/drawing/2014/main" id="{342DC040-636A-36B1-2009-C213FADC6C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49193" y="4092674"/>
            <a:ext cx="666750" cy="495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宋体" panose="02010600030101010101" pitchFamily="2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宋体" panose="02010600030101010101" pitchFamily="2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宋体" panose="02010600030101010101" pitchFamily="2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宋体" panose="02010600030101010101" pitchFamily="2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11</a:t>
            </a:r>
            <a:endParaRPr lang="zh-CN" altLang="en-US" sz="2400" dirty="0">
              <a:solidFill>
                <a:srgbClr val="FF0000"/>
              </a:solidFill>
              <a:latin typeface="Times New Roman" panose="02020603050405020304" pitchFamily="18" charset="0"/>
              <a:ea typeface="楷体_GB2312" panose="0201060903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5" name="TextBox 16">
            <a:extLst>
              <a:ext uri="{FF2B5EF4-FFF2-40B4-BE49-F238E27FC236}">
                <a16:creationId xmlns:a16="http://schemas.microsoft.com/office/drawing/2014/main" id="{8B04512F-056D-7250-F1AE-F05B629617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1498" y="4092674"/>
            <a:ext cx="666750" cy="495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宋体" panose="02010600030101010101" pitchFamily="2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宋体" panose="02010600030101010101" pitchFamily="2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宋体" panose="02010600030101010101" pitchFamily="2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宋体" panose="02010600030101010101" pitchFamily="2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11</a:t>
            </a:r>
            <a:endParaRPr lang="zh-CN" altLang="en-US" sz="2400" dirty="0">
              <a:solidFill>
                <a:srgbClr val="FF0000"/>
              </a:solidFill>
              <a:latin typeface="Times New Roman" panose="02020603050405020304" pitchFamily="18" charset="0"/>
              <a:ea typeface="楷体_GB2312" panose="0201060903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6" name="TextBox 17">
            <a:extLst>
              <a:ext uri="{FF2B5EF4-FFF2-40B4-BE49-F238E27FC236}">
                <a16:creationId xmlns:a16="http://schemas.microsoft.com/office/drawing/2014/main" id="{806B266E-7651-4B84-2337-2F50E42D6F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83586" y="4092674"/>
            <a:ext cx="666750" cy="495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宋体" panose="02010600030101010101" pitchFamily="2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宋体" panose="02010600030101010101" pitchFamily="2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宋体" panose="02010600030101010101" pitchFamily="2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宋体" panose="02010600030101010101" pitchFamily="2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11</a:t>
            </a:r>
            <a:endParaRPr lang="zh-CN" altLang="en-US" sz="2400" dirty="0">
              <a:solidFill>
                <a:srgbClr val="FF0000"/>
              </a:solidFill>
              <a:latin typeface="Times New Roman" panose="02020603050405020304" pitchFamily="18" charset="0"/>
              <a:ea typeface="楷体_GB2312" panose="0201060903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7" name="TextBox 18">
            <a:extLst>
              <a:ext uri="{FF2B5EF4-FFF2-40B4-BE49-F238E27FC236}">
                <a16:creationId xmlns:a16="http://schemas.microsoft.com/office/drawing/2014/main" id="{942BC539-A450-40F4-6FB6-CDB8927DE8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66360" y="4092674"/>
            <a:ext cx="666750" cy="495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宋体" panose="02010600030101010101" pitchFamily="2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宋体" panose="02010600030101010101" pitchFamily="2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宋体" panose="02010600030101010101" pitchFamily="2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宋体" panose="02010600030101010101" pitchFamily="2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11</a:t>
            </a:r>
            <a:endParaRPr lang="zh-CN" altLang="en-US" sz="2400" dirty="0">
              <a:solidFill>
                <a:srgbClr val="FF0000"/>
              </a:solidFill>
              <a:latin typeface="Times New Roman" panose="02020603050405020304" pitchFamily="18" charset="0"/>
              <a:ea typeface="楷体_GB2312" panose="0201060903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  <p:bldP spid="63" grpId="0"/>
      <p:bldP spid="64" grpId="0"/>
      <p:bldP spid="65" grpId="0"/>
      <p:bldP spid="66" grpId="0"/>
      <p:bldP spid="67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7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文本框 1">
            <a:extLst>
              <a:ext uri="{FF2B5EF4-FFF2-40B4-BE49-F238E27FC236}">
                <a16:creationId xmlns:a16="http://schemas.microsoft.com/office/drawing/2014/main" id="{B8C9A5A8-404E-4375-9498-7C494FCB2C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8096" y="1922636"/>
            <a:ext cx="30575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平均最高气温：</a:t>
            </a:r>
          </a:p>
        </p:txBody>
      </p:sp>
      <p:sp>
        <p:nvSpPr>
          <p:cNvPr id="11267" name="文本框 2">
            <a:extLst>
              <a:ext uri="{FF2B5EF4-FFF2-40B4-BE49-F238E27FC236}">
                <a16:creationId xmlns:a16="http://schemas.microsoft.com/office/drawing/2014/main" id="{093C2B0C-E4A1-4203-8867-88615D6443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584" y="2570336"/>
            <a:ext cx="7781925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21+21+22+24+22+21+23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÷7=22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（℃）</a:t>
            </a:r>
          </a:p>
        </p:txBody>
      </p:sp>
      <p:sp>
        <p:nvSpPr>
          <p:cNvPr id="11268" name="文本框 3">
            <a:extLst>
              <a:ext uri="{FF2B5EF4-FFF2-40B4-BE49-F238E27FC236}">
                <a16:creationId xmlns:a16="http://schemas.microsoft.com/office/drawing/2014/main" id="{6C07387F-39E7-44EF-B04B-6DBB2D812A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8096" y="3148186"/>
            <a:ext cx="30686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平均最低气温：</a:t>
            </a:r>
          </a:p>
        </p:txBody>
      </p:sp>
      <p:sp>
        <p:nvSpPr>
          <p:cNvPr id="11269" name="文本框 4">
            <a:extLst>
              <a:ext uri="{FF2B5EF4-FFF2-40B4-BE49-F238E27FC236}">
                <a16:creationId xmlns:a16="http://schemas.microsoft.com/office/drawing/2014/main" id="{FA5194EF-46A9-417E-AC86-8C59DD71EF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584" y="3795886"/>
            <a:ext cx="77819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10+10+12+12+11+11+11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÷7=11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（℃）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52A66FA3-D04C-4ABC-A319-5CA3C2F5E858}"/>
              </a:ext>
            </a:extLst>
          </p:cNvPr>
          <p:cNvSpPr txBox="1"/>
          <p:nvPr/>
        </p:nvSpPr>
        <p:spPr>
          <a:xfrm>
            <a:off x="1115616" y="195486"/>
            <a:ext cx="6480720" cy="14761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记录本地一周的气温，再计算出一周平均最高气温和平均最低气温。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/>
      <p:bldP spid="11267" grpId="0"/>
      <p:bldP spid="11268" grpId="0"/>
      <p:bldP spid="1126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>
            <a:extLst>
              <a:ext uri="{FF2B5EF4-FFF2-40B4-BE49-F238E27FC236}">
                <a16:creationId xmlns:a16="http://schemas.microsoft.com/office/drawing/2014/main" id="{1283DDFC-EED1-4572-85B1-9C642D2A66A3}"/>
              </a:ext>
            </a:extLst>
          </p:cNvPr>
          <p:cNvSpPr txBox="1"/>
          <p:nvPr/>
        </p:nvSpPr>
        <p:spPr>
          <a:xfrm>
            <a:off x="611187" y="627534"/>
            <a:ext cx="7921625" cy="13038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下面是小明同学周一至周五上学所花时间的情况。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AAA760AD-6545-4411-A3DD-B4F4F0FB9243}"/>
              </a:ext>
            </a:extLst>
          </p:cNvPr>
          <p:cNvSpPr txBox="1"/>
          <p:nvPr/>
        </p:nvSpPr>
        <p:spPr>
          <a:xfrm>
            <a:off x="611187" y="3268415"/>
            <a:ext cx="7921625" cy="663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小明平均每天上学要花多少时间？</a:t>
            </a:r>
            <a:endParaRPr lang="en-US" altLang="zh-CN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14" name="Group 61">
            <a:extLst>
              <a:ext uri="{FF2B5EF4-FFF2-40B4-BE49-F238E27FC236}">
                <a16:creationId xmlns:a16="http://schemas.microsoft.com/office/drawing/2014/main" id="{5EE14681-62F6-4C03-AD82-43BEDC272E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1382113"/>
              </p:ext>
            </p:extLst>
          </p:nvPr>
        </p:nvGraphicFramePr>
        <p:xfrm>
          <a:off x="1067592" y="2139702"/>
          <a:ext cx="7008816" cy="960189"/>
        </p:xfrm>
        <a:graphic>
          <a:graphicData uri="http://schemas.openxmlformats.org/drawingml/2006/table">
            <a:tbl>
              <a:tblPr/>
              <a:tblGrid>
                <a:gridCol w="13441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561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48756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星期</a:t>
                      </a:r>
                    </a:p>
                  </a:txBody>
                  <a:tcPr marT="47515" marB="47515" horzOverflow="overflow">
                    <a:lnL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AD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一</a:t>
                      </a:r>
                    </a:p>
                  </a:txBody>
                  <a:tcPr marT="47515" marB="47515" horzOverflow="overflow">
                    <a:lnL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AD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二</a:t>
                      </a:r>
                    </a:p>
                  </a:txBody>
                  <a:tcPr marT="47515" marB="47515" horzOverflow="overflow">
                    <a:lnL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AD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三</a:t>
                      </a:r>
                    </a:p>
                  </a:txBody>
                  <a:tcPr marT="47515" marB="47515" horzOverflow="overflow">
                    <a:lnL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AD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四</a:t>
                      </a:r>
                    </a:p>
                  </a:txBody>
                  <a:tcPr marT="47515" marB="47515" horzOverflow="overflow">
                    <a:lnL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AD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五</a:t>
                      </a:r>
                    </a:p>
                  </a:txBody>
                  <a:tcPr marT="47515" marB="47515" horzOverflow="overflow">
                    <a:lnL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A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0244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时间</a:t>
                      </a: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kumimoji="0" lang="zh-CN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分</a:t>
                      </a:r>
                    </a:p>
                  </a:txBody>
                  <a:tcPr marT="47515" marB="47515" horzOverflow="overflow">
                    <a:lnL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AD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15</a:t>
                      </a:r>
                      <a:endParaRPr kumimoji="0" lang="zh-CN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7515" marB="47515" horzOverflow="overflow">
                    <a:lnL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AD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17</a:t>
                      </a:r>
                      <a:endParaRPr kumimoji="0" lang="zh-CN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7515" marB="47515" horzOverflow="overflow">
                    <a:lnL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AD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14</a:t>
                      </a:r>
                      <a:endParaRPr kumimoji="0" lang="zh-CN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7515" marB="47515" horzOverflow="overflow">
                    <a:lnL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AD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16</a:t>
                      </a:r>
                      <a:endParaRPr kumimoji="0" lang="zh-CN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7515" marB="47515" horzOverflow="overflow">
                    <a:lnL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AD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18</a:t>
                      </a:r>
                      <a:endParaRPr kumimoji="0" lang="zh-CN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7515" marB="47515" horzOverflow="overflow">
                    <a:lnL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A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5" name="文本框 2">
            <a:extLst>
              <a:ext uri="{FF2B5EF4-FFF2-40B4-BE49-F238E27FC236}">
                <a16:creationId xmlns:a16="http://schemas.microsoft.com/office/drawing/2014/main" id="{2F8977F5-D2CD-4D32-B716-173ABE5851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0494" y="4041314"/>
            <a:ext cx="777686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15+17+14+16+18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÷5=16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（分）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21DEA34F-C9AF-41AD-903A-62F0FE7F7293}"/>
              </a:ext>
            </a:extLst>
          </p:cNvPr>
          <p:cNvSpPr txBox="1"/>
          <p:nvPr/>
        </p:nvSpPr>
        <p:spPr>
          <a:xfrm>
            <a:off x="611560" y="630213"/>
            <a:ext cx="8064896" cy="39531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下面的说法正确吗？正确的画“√”，错误的画“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”。</a:t>
            </a:r>
            <a:endParaRPr lang="en-US" altLang="zh-CN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>
              <a:lnSpc>
                <a:spcPct val="13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）王悦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次跳远的总成绩是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10m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，她每次跳远的成绩肯定都是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2m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                                          （     ）</a:t>
            </a:r>
            <a:endParaRPr lang="en-US" altLang="zh-CN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）某小学排球队队员的平均身高是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160cm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，有的队员身高可能超过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160cm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，有的队员身高可能不到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160cm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                     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                       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     ）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69F1DD2D-CCE4-4944-8187-2A00386C22D3}"/>
              </a:ext>
            </a:extLst>
          </p:cNvPr>
          <p:cNvSpPr txBox="1"/>
          <p:nvPr/>
        </p:nvSpPr>
        <p:spPr>
          <a:xfrm>
            <a:off x="7668344" y="2239242"/>
            <a:ext cx="720080" cy="735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2F34B7F6-31ED-4FDE-862D-30A59CE4EE02}"/>
              </a:ext>
            </a:extLst>
          </p:cNvPr>
          <p:cNvSpPr txBox="1"/>
          <p:nvPr/>
        </p:nvSpPr>
        <p:spPr>
          <a:xfrm>
            <a:off x="7740352" y="3867894"/>
            <a:ext cx="720080" cy="735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√</a:t>
            </a:r>
          </a:p>
        </p:txBody>
      </p:sp>
    </p:spTree>
    <p:extLst>
      <p:ext uri="{BB962C8B-B14F-4D97-AF65-F5344CB8AC3E}">
        <p14:creationId xmlns:p14="http://schemas.microsoft.com/office/powerpoint/2010/main" val="3359813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62062625-1736-4D60-B57B-91EEA3A3A796}"/>
              </a:ext>
            </a:extLst>
          </p:cNvPr>
          <p:cNvSpPr txBox="1"/>
          <p:nvPr/>
        </p:nvSpPr>
        <p:spPr>
          <a:xfrm>
            <a:off x="611188" y="915988"/>
            <a:ext cx="7993260" cy="2832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下面的说法正确吗？正确的画“√”，错误的画“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”。</a:t>
            </a:r>
            <a:endParaRPr lang="en-US" altLang="zh-CN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>
              <a:lnSpc>
                <a:spcPct val="13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）小东所在小组同学的平均体重是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36kg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，小刚所在小组同学的平均体重是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34kg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，小东一定比小刚重。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                                                   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     ）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27984BC3-A3ED-42FC-8B96-5617079C5F33}"/>
              </a:ext>
            </a:extLst>
          </p:cNvPr>
          <p:cNvSpPr txBox="1"/>
          <p:nvPr/>
        </p:nvSpPr>
        <p:spPr>
          <a:xfrm>
            <a:off x="7524328" y="3003798"/>
            <a:ext cx="720080" cy="735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9029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21BC360A-EC73-48E7-A816-4882A2E7F8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6838" y="3314700"/>
            <a:ext cx="493395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第一小组：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132÷4=33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（个）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14C37F16-28B5-4931-93D8-0D52780862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6838" y="3816350"/>
            <a:ext cx="493395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第二小组：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155÷5=31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（个）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AA4374E9-613C-4ADA-B5E0-150F25E644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6838" y="4352925"/>
            <a:ext cx="6589712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因为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33</a:t>
            </a: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＞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31</a:t>
            </a: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，所以第一小组的成绩好。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43B27672-66EE-45E4-8F4F-59002446C00F}"/>
              </a:ext>
            </a:extLst>
          </p:cNvPr>
          <p:cNvSpPr txBox="1"/>
          <p:nvPr/>
        </p:nvSpPr>
        <p:spPr>
          <a:xfrm>
            <a:off x="1115617" y="267494"/>
            <a:ext cx="5472608" cy="596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4.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两个小组做仰卧起坐。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09818A4B-FE1D-41A7-BF14-D19F2EFC94F6}"/>
              </a:ext>
            </a:extLst>
          </p:cNvPr>
          <p:cNvSpPr txBox="1"/>
          <p:nvPr/>
        </p:nvSpPr>
        <p:spPr>
          <a:xfrm>
            <a:off x="1259632" y="2715766"/>
            <a:ext cx="5976664" cy="596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哪个小组的成绩好些？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D5B0F97D-E639-4EA2-B6B0-A2D369E7B2E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5567" y="816629"/>
            <a:ext cx="5801979" cy="205962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B8F8AC28-7B09-4B70-9B49-FD99201EEEF9}"/>
              </a:ext>
            </a:extLst>
          </p:cNvPr>
          <p:cNvSpPr txBox="1"/>
          <p:nvPr/>
        </p:nvSpPr>
        <p:spPr>
          <a:xfrm>
            <a:off x="611560" y="771550"/>
            <a:ext cx="7921625" cy="663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1" hangingPunct="1">
              <a:lnSpc>
                <a:spcPct val="13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5.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某小组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名同学的身高和体重情况如下表。</a:t>
            </a:r>
          </a:p>
        </p:txBody>
      </p:sp>
      <p:graphicFrame>
        <p:nvGraphicFramePr>
          <p:cNvPr id="3" name="Group 93">
            <a:extLst>
              <a:ext uri="{FF2B5EF4-FFF2-40B4-BE49-F238E27FC236}">
                <a16:creationId xmlns:a16="http://schemas.microsoft.com/office/drawing/2014/main" id="{C92E2BA8-E56D-48E9-AD9F-B577A30239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7605616"/>
              </p:ext>
            </p:extLst>
          </p:nvPr>
        </p:nvGraphicFramePr>
        <p:xfrm>
          <a:off x="611188" y="1779662"/>
          <a:ext cx="7991475" cy="1271235"/>
        </p:xfrm>
        <a:graphic>
          <a:graphicData uri="http://schemas.openxmlformats.org/drawingml/2006/table">
            <a:tbl>
              <a:tblPr/>
              <a:tblGrid>
                <a:gridCol w="14398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2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9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525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795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795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2068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姓  名</a:t>
                      </a:r>
                    </a:p>
                  </a:txBody>
                  <a:tcPr marL="91442" marR="91442" marT="45727" marB="45727" horzOverflow="overflow">
                    <a:lnL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AD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刘  华</a:t>
                      </a:r>
                    </a:p>
                  </a:txBody>
                  <a:tcPr marL="91442" marR="91442" marT="45727" marB="45727" horzOverflow="overflow">
                    <a:lnL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AD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李  明</a:t>
                      </a:r>
                    </a:p>
                  </a:txBody>
                  <a:tcPr marL="91442" marR="91442" marT="45727" marB="45727" horzOverflow="overflow">
                    <a:lnL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AD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高  风</a:t>
                      </a:r>
                    </a:p>
                  </a:txBody>
                  <a:tcPr marL="91442" marR="91442" marT="45727" marB="45727" horzOverflow="overflow">
                    <a:lnL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AD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陈  莉</a:t>
                      </a:r>
                    </a:p>
                  </a:txBody>
                  <a:tcPr marL="91442" marR="91442" marT="45727" marB="45727" horzOverflow="overflow">
                    <a:lnL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AD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王  兵</a:t>
                      </a:r>
                    </a:p>
                  </a:txBody>
                  <a:tcPr marL="91442" marR="91442" marT="45727" marB="45727" horzOverflow="overflow">
                    <a:lnL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AD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张  丽</a:t>
                      </a:r>
                    </a:p>
                  </a:txBody>
                  <a:tcPr marL="91442" marR="91442" marT="45727" marB="45727" horzOverflow="overflow">
                    <a:lnL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A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068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身高</a:t>
                      </a: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∕cm</a:t>
                      </a:r>
                      <a:endParaRPr kumimoji="0" lang="zh-CN" alt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42" marR="91442" marT="45727" marB="45727" horzOverflow="overflow">
                    <a:lnL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AD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139</a:t>
                      </a:r>
                      <a:endParaRPr kumimoji="0" lang="zh-CN" alt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42" marR="91442" marT="45727" marB="45727" horzOverflow="overflow">
                    <a:lnL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AD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140</a:t>
                      </a:r>
                      <a:endParaRPr kumimoji="0" lang="zh-CN" alt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42" marR="91442" marT="45727" marB="45727" horzOverflow="overflow">
                    <a:lnL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AD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135</a:t>
                      </a:r>
                      <a:endParaRPr kumimoji="0" lang="zh-CN" alt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42" marR="91442" marT="45727" marB="45727" horzOverflow="overflow">
                    <a:lnL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AD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138</a:t>
                      </a:r>
                      <a:endParaRPr kumimoji="0" lang="zh-CN" alt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42" marR="91442" marT="45727" marB="45727" horzOverflow="overflow">
                    <a:lnL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AD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139</a:t>
                      </a:r>
                    </a:p>
                  </a:txBody>
                  <a:tcPr marL="91442" marR="91442" marT="45727" marB="45727" horzOverflow="overflow">
                    <a:lnL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AD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137</a:t>
                      </a:r>
                    </a:p>
                  </a:txBody>
                  <a:tcPr marL="91442" marR="91442" marT="45727" marB="45727" horzOverflow="overflow">
                    <a:lnL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A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068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体重</a:t>
                      </a: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∕kg</a:t>
                      </a:r>
                      <a:endParaRPr kumimoji="0" lang="zh-CN" alt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42" marR="91442" marT="45727" marB="45727" horzOverflow="overflow">
                    <a:lnL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AD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34</a:t>
                      </a:r>
                      <a:endParaRPr kumimoji="0" lang="zh-CN" alt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42" marR="91442" marT="45727" marB="45727" horzOverflow="overflow">
                    <a:lnL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AD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38</a:t>
                      </a:r>
                      <a:endParaRPr kumimoji="0" lang="zh-CN" alt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42" marR="91442" marT="45727" marB="45727" horzOverflow="overflow">
                    <a:lnL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AD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35</a:t>
                      </a:r>
                      <a:endParaRPr kumimoji="0" lang="zh-CN" alt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42" marR="91442" marT="45727" marB="45727" horzOverflow="overflow">
                    <a:lnL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AD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34</a:t>
                      </a:r>
                      <a:endParaRPr kumimoji="0" lang="zh-CN" alt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42" marR="91442" marT="45727" marB="45727" horzOverflow="overflow">
                    <a:lnL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AD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36</a:t>
                      </a:r>
                    </a:p>
                  </a:txBody>
                  <a:tcPr marL="91442" marR="91442" marT="45727" marB="45727" horzOverflow="overflow">
                    <a:lnL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AD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33</a:t>
                      </a:r>
                    </a:p>
                  </a:txBody>
                  <a:tcPr marL="91442" marR="91442" marT="45727" marB="45727" horzOverflow="overflow">
                    <a:lnL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A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文本框 3">
            <a:extLst>
              <a:ext uri="{FF2B5EF4-FFF2-40B4-BE49-F238E27FC236}">
                <a16:creationId xmlns:a16="http://schemas.microsoft.com/office/drawing/2014/main" id="{C88F4095-1EFF-4140-9968-EC425F6D9AEC}"/>
              </a:ext>
            </a:extLst>
          </p:cNvPr>
          <p:cNvSpPr txBox="1"/>
          <p:nvPr/>
        </p:nvSpPr>
        <p:spPr>
          <a:xfrm>
            <a:off x="611187" y="3219822"/>
            <a:ext cx="7921625" cy="13038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请你算出这些同学的平均身高和平均体重各是多少。</a:t>
            </a:r>
          </a:p>
        </p:txBody>
      </p:sp>
    </p:spTree>
    <p:extLst>
      <p:ext uri="{BB962C8B-B14F-4D97-AF65-F5344CB8AC3E}">
        <p14:creationId xmlns:p14="http://schemas.microsoft.com/office/powerpoint/2010/main" val="32012707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">
            <a:extLst>
              <a:ext uri="{FF2B5EF4-FFF2-40B4-BE49-F238E27FC236}">
                <a16:creationId xmlns:a16="http://schemas.microsoft.com/office/drawing/2014/main" id="{5C8CD71D-7D35-4E94-B46E-04F27A609A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949" y="2139702"/>
            <a:ext cx="7776864" cy="626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139</a:t>
            </a:r>
            <a:r>
              <a:rPr lang="zh-CN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140</a:t>
            </a:r>
            <a:r>
              <a:rPr lang="zh-CN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135</a:t>
            </a:r>
            <a:r>
              <a:rPr lang="zh-CN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138</a:t>
            </a:r>
            <a:r>
              <a:rPr lang="zh-CN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139</a:t>
            </a:r>
            <a:r>
              <a:rPr lang="zh-CN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137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÷6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21673450-14A4-44BD-BB40-F482BD8523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511" y="2766412"/>
            <a:ext cx="3889385" cy="626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828÷6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TextBox 10">
            <a:extLst>
              <a:ext uri="{FF2B5EF4-FFF2-40B4-BE49-F238E27FC236}">
                <a16:creationId xmlns:a16="http://schemas.microsoft.com/office/drawing/2014/main" id="{C119904E-B364-4371-A31B-BF4BFDD34E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3393122"/>
            <a:ext cx="3889385" cy="626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138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cm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</a:p>
        </p:txBody>
      </p:sp>
      <p:sp>
        <p:nvSpPr>
          <p:cNvPr id="5" name="TextBox 11">
            <a:extLst>
              <a:ext uri="{FF2B5EF4-FFF2-40B4-BE49-F238E27FC236}">
                <a16:creationId xmlns:a16="http://schemas.microsoft.com/office/drawing/2014/main" id="{49DBD972-F2AD-47B9-87C7-931474BEB6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7664" y="4227934"/>
            <a:ext cx="604867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答：他们的平均身高是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138cm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graphicFrame>
        <p:nvGraphicFramePr>
          <p:cNvPr id="6" name="Group 93">
            <a:extLst>
              <a:ext uri="{FF2B5EF4-FFF2-40B4-BE49-F238E27FC236}">
                <a16:creationId xmlns:a16="http://schemas.microsoft.com/office/drawing/2014/main" id="{3D0E994E-CA49-4ED2-A7FA-54EF71DF7E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0788086"/>
              </p:ext>
            </p:extLst>
          </p:nvPr>
        </p:nvGraphicFramePr>
        <p:xfrm>
          <a:off x="611188" y="843558"/>
          <a:ext cx="7991475" cy="1271235"/>
        </p:xfrm>
        <a:graphic>
          <a:graphicData uri="http://schemas.openxmlformats.org/drawingml/2006/table">
            <a:tbl>
              <a:tblPr/>
              <a:tblGrid>
                <a:gridCol w="14398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2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9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525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795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795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2068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姓  名</a:t>
                      </a:r>
                    </a:p>
                  </a:txBody>
                  <a:tcPr marL="91442" marR="91442" marT="45727" marB="45727" horzOverflow="overflow">
                    <a:lnL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AD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刘  华</a:t>
                      </a:r>
                    </a:p>
                  </a:txBody>
                  <a:tcPr marL="91442" marR="91442" marT="45727" marB="45727" horzOverflow="overflow">
                    <a:lnL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AD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李  明</a:t>
                      </a:r>
                    </a:p>
                  </a:txBody>
                  <a:tcPr marL="91442" marR="91442" marT="45727" marB="45727" horzOverflow="overflow">
                    <a:lnL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AD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高  风</a:t>
                      </a:r>
                    </a:p>
                  </a:txBody>
                  <a:tcPr marL="91442" marR="91442" marT="45727" marB="45727" horzOverflow="overflow">
                    <a:lnL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AD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陈  莉</a:t>
                      </a:r>
                    </a:p>
                  </a:txBody>
                  <a:tcPr marL="91442" marR="91442" marT="45727" marB="45727" horzOverflow="overflow">
                    <a:lnL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AD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王  兵</a:t>
                      </a:r>
                    </a:p>
                  </a:txBody>
                  <a:tcPr marL="91442" marR="91442" marT="45727" marB="45727" horzOverflow="overflow">
                    <a:lnL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AD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张  丽</a:t>
                      </a:r>
                    </a:p>
                  </a:txBody>
                  <a:tcPr marL="91442" marR="91442" marT="45727" marB="45727" horzOverflow="overflow">
                    <a:lnL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A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068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身高</a:t>
                      </a: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∕cm</a:t>
                      </a:r>
                      <a:endParaRPr kumimoji="0" lang="zh-CN" alt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42" marR="91442" marT="45727" marB="45727" horzOverflow="overflow">
                    <a:lnL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AD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139</a:t>
                      </a:r>
                      <a:endParaRPr kumimoji="0" lang="zh-CN" alt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42" marR="91442" marT="45727" marB="45727" horzOverflow="overflow">
                    <a:lnL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AD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140</a:t>
                      </a:r>
                      <a:endParaRPr kumimoji="0" lang="zh-CN" alt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42" marR="91442" marT="45727" marB="45727" horzOverflow="overflow">
                    <a:lnL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AD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135</a:t>
                      </a:r>
                      <a:endParaRPr kumimoji="0" lang="zh-CN" alt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42" marR="91442" marT="45727" marB="45727" horzOverflow="overflow">
                    <a:lnL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AD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138</a:t>
                      </a:r>
                      <a:endParaRPr kumimoji="0" lang="zh-CN" alt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42" marR="91442" marT="45727" marB="45727" horzOverflow="overflow">
                    <a:lnL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AD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139</a:t>
                      </a:r>
                    </a:p>
                  </a:txBody>
                  <a:tcPr marL="91442" marR="91442" marT="45727" marB="45727" horzOverflow="overflow">
                    <a:lnL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AD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137</a:t>
                      </a:r>
                    </a:p>
                  </a:txBody>
                  <a:tcPr marL="91442" marR="91442" marT="45727" marB="45727" horzOverflow="overflow">
                    <a:lnL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A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068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体重</a:t>
                      </a: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∕kg</a:t>
                      </a:r>
                      <a:endParaRPr kumimoji="0" lang="zh-CN" alt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42" marR="91442" marT="45727" marB="45727" horzOverflow="overflow">
                    <a:lnL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AD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34</a:t>
                      </a:r>
                      <a:endParaRPr kumimoji="0" lang="zh-CN" alt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42" marR="91442" marT="45727" marB="45727" horzOverflow="overflow">
                    <a:lnL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AD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38</a:t>
                      </a:r>
                      <a:endParaRPr kumimoji="0" lang="zh-CN" alt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42" marR="91442" marT="45727" marB="45727" horzOverflow="overflow">
                    <a:lnL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AD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35</a:t>
                      </a:r>
                      <a:endParaRPr kumimoji="0" lang="zh-CN" alt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42" marR="91442" marT="45727" marB="45727" horzOverflow="overflow">
                    <a:lnL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AD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34</a:t>
                      </a:r>
                      <a:endParaRPr kumimoji="0" lang="zh-CN" alt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42" marR="91442" marT="45727" marB="45727" horzOverflow="overflow">
                    <a:lnL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AD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36</a:t>
                      </a:r>
                    </a:p>
                  </a:txBody>
                  <a:tcPr marL="91442" marR="91442" marT="45727" marB="45727" horzOverflow="overflow">
                    <a:lnL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AD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33</a:t>
                      </a:r>
                    </a:p>
                  </a:txBody>
                  <a:tcPr marL="91442" marR="91442" marT="45727" marB="45727" horzOverflow="overflow">
                    <a:lnL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A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32958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">
            <a:extLst>
              <a:ext uri="{FF2B5EF4-FFF2-40B4-BE49-F238E27FC236}">
                <a16:creationId xmlns:a16="http://schemas.microsoft.com/office/drawing/2014/main" id="{5C8CD71D-7D35-4E94-B46E-04F27A609A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949" y="2139702"/>
            <a:ext cx="7776864" cy="626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34+38+35+34+36+33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÷6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21673450-14A4-44BD-BB40-F482BD8523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511" y="2766412"/>
            <a:ext cx="3889385" cy="626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210÷6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TextBox 10">
            <a:extLst>
              <a:ext uri="{FF2B5EF4-FFF2-40B4-BE49-F238E27FC236}">
                <a16:creationId xmlns:a16="http://schemas.microsoft.com/office/drawing/2014/main" id="{C119904E-B364-4371-A31B-BF4BFDD34E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3393122"/>
            <a:ext cx="3889385" cy="626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35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kg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</a:p>
        </p:txBody>
      </p:sp>
      <p:sp>
        <p:nvSpPr>
          <p:cNvPr id="5" name="TextBox 11">
            <a:extLst>
              <a:ext uri="{FF2B5EF4-FFF2-40B4-BE49-F238E27FC236}">
                <a16:creationId xmlns:a16="http://schemas.microsoft.com/office/drawing/2014/main" id="{49DBD972-F2AD-47B9-87C7-931474BEB6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7664" y="4227934"/>
            <a:ext cx="604867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答：他们的平均体重是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35kg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graphicFrame>
        <p:nvGraphicFramePr>
          <p:cNvPr id="6" name="Group 93">
            <a:extLst>
              <a:ext uri="{FF2B5EF4-FFF2-40B4-BE49-F238E27FC236}">
                <a16:creationId xmlns:a16="http://schemas.microsoft.com/office/drawing/2014/main" id="{3D0E994E-CA49-4ED2-A7FA-54EF71DF7EDB}"/>
              </a:ext>
            </a:extLst>
          </p:cNvPr>
          <p:cNvGraphicFramePr>
            <a:graphicFrameLocks noGrp="1"/>
          </p:cNvGraphicFramePr>
          <p:nvPr/>
        </p:nvGraphicFramePr>
        <p:xfrm>
          <a:off x="611188" y="868467"/>
          <a:ext cx="7991475" cy="1271235"/>
        </p:xfrm>
        <a:graphic>
          <a:graphicData uri="http://schemas.openxmlformats.org/drawingml/2006/table">
            <a:tbl>
              <a:tblPr/>
              <a:tblGrid>
                <a:gridCol w="14398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2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9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525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795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795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2068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姓  名</a:t>
                      </a:r>
                    </a:p>
                  </a:txBody>
                  <a:tcPr marL="91442" marR="91442" marT="45727" marB="45727" horzOverflow="overflow">
                    <a:lnL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AD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刘  华</a:t>
                      </a:r>
                    </a:p>
                  </a:txBody>
                  <a:tcPr marL="91442" marR="91442" marT="45727" marB="45727" horzOverflow="overflow">
                    <a:lnL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AD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李  明</a:t>
                      </a:r>
                    </a:p>
                  </a:txBody>
                  <a:tcPr marL="91442" marR="91442" marT="45727" marB="45727" horzOverflow="overflow">
                    <a:lnL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AD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高  风</a:t>
                      </a:r>
                    </a:p>
                  </a:txBody>
                  <a:tcPr marL="91442" marR="91442" marT="45727" marB="45727" horzOverflow="overflow">
                    <a:lnL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AD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陈  莉</a:t>
                      </a:r>
                    </a:p>
                  </a:txBody>
                  <a:tcPr marL="91442" marR="91442" marT="45727" marB="45727" horzOverflow="overflow">
                    <a:lnL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AD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王  兵</a:t>
                      </a:r>
                    </a:p>
                  </a:txBody>
                  <a:tcPr marL="91442" marR="91442" marT="45727" marB="45727" horzOverflow="overflow">
                    <a:lnL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AD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张  丽</a:t>
                      </a:r>
                    </a:p>
                  </a:txBody>
                  <a:tcPr marL="91442" marR="91442" marT="45727" marB="45727" horzOverflow="overflow">
                    <a:lnL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A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068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身高</a:t>
                      </a: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∕cm</a:t>
                      </a:r>
                      <a:endParaRPr kumimoji="0" lang="zh-CN" alt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42" marR="91442" marT="45727" marB="45727" horzOverflow="overflow">
                    <a:lnL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AD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139</a:t>
                      </a:r>
                      <a:endParaRPr kumimoji="0" lang="zh-CN" alt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42" marR="91442" marT="45727" marB="45727" horzOverflow="overflow">
                    <a:lnL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AD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140</a:t>
                      </a:r>
                      <a:endParaRPr kumimoji="0" lang="zh-CN" alt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42" marR="91442" marT="45727" marB="45727" horzOverflow="overflow">
                    <a:lnL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AD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135</a:t>
                      </a:r>
                      <a:endParaRPr kumimoji="0" lang="zh-CN" alt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42" marR="91442" marT="45727" marB="45727" horzOverflow="overflow">
                    <a:lnL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AD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138</a:t>
                      </a:r>
                      <a:endParaRPr kumimoji="0" lang="zh-CN" alt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42" marR="91442" marT="45727" marB="45727" horzOverflow="overflow">
                    <a:lnL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AD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139</a:t>
                      </a:r>
                    </a:p>
                  </a:txBody>
                  <a:tcPr marL="91442" marR="91442" marT="45727" marB="45727" horzOverflow="overflow">
                    <a:lnL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AD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137</a:t>
                      </a:r>
                    </a:p>
                  </a:txBody>
                  <a:tcPr marL="91442" marR="91442" marT="45727" marB="45727" horzOverflow="overflow">
                    <a:lnL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A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068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体重</a:t>
                      </a: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∕kg</a:t>
                      </a:r>
                      <a:endParaRPr kumimoji="0" lang="zh-CN" alt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42" marR="91442" marT="45727" marB="45727" horzOverflow="overflow">
                    <a:lnL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AD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34</a:t>
                      </a:r>
                      <a:endParaRPr kumimoji="0" lang="zh-CN" alt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42" marR="91442" marT="45727" marB="45727" horzOverflow="overflow">
                    <a:lnL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AD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38</a:t>
                      </a:r>
                      <a:endParaRPr kumimoji="0" lang="zh-CN" alt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42" marR="91442" marT="45727" marB="45727" horzOverflow="overflow">
                    <a:lnL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AD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35</a:t>
                      </a:r>
                      <a:endParaRPr kumimoji="0" lang="zh-CN" alt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42" marR="91442" marT="45727" marB="45727" horzOverflow="overflow">
                    <a:lnL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AD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34</a:t>
                      </a:r>
                      <a:endParaRPr kumimoji="0" lang="zh-CN" alt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42" marR="91442" marT="45727" marB="45727" horzOverflow="overflow">
                    <a:lnL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AD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36</a:t>
                      </a:r>
                    </a:p>
                  </a:txBody>
                  <a:tcPr marL="91442" marR="91442" marT="45727" marB="45727" horzOverflow="overflow">
                    <a:lnL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AD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33</a:t>
                      </a:r>
                    </a:p>
                  </a:txBody>
                  <a:tcPr marL="91442" marR="91442" marT="45727" marB="45727" horzOverflow="overflow">
                    <a:lnL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39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A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03314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54A6BB96-9F06-4106-BC1C-BDA4235084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07704" y="1347614"/>
            <a:ext cx="5672652" cy="3209579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C383E9D9-059E-432E-B177-69FDD6E48095}"/>
              </a:ext>
            </a:extLst>
          </p:cNvPr>
          <p:cNvSpPr txBox="1"/>
          <p:nvPr/>
        </p:nvSpPr>
        <p:spPr>
          <a:xfrm>
            <a:off x="611188" y="455687"/>
            <a:ext cx="8137276" cy="59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6.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某水果店的草莓最近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天的销售情况如下图。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246F2D76-FF3F-4692-83AA-8B85F96174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5616" y="3579862"/>
            <a:ext cx="662473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8+12+11+9+10+9+11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÷7=10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（千克）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7A24123F-DE86-4F3E-A2CB-96425E14E082}"/>
              </a:ext>
            </a:extLst>
          </p:cNvPr>
          <p:cNvSpPr/>
          <p:nvPr/>
        </p:nvSpPr>
        <p:spPr>
          <a:xfrm>
            <a:off x="611560" y="2931790"/>
            <a:ext cx="79928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）平均每天销售草莓多少千克?</a:t>
            </a:r>
            <a:endParaRPr lang="en-US" altLang="zh-CN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79E74A8D-46AD-43E6-8600-85A25F0B57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27784" y="411510"/>
            <a:ext cx="4261947" cy="241140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4B1C04E5-1BA7-4A0A-A070-A05F87DC2B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672" y="4083918"/>
            <a:ext cx="5545138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可以进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千克草莓。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19FEA494-42B8-4B82-B8E5-7EC3B6135244}"/>
              </a:ext>
            </a:extLst>
          </p:cNvPr>
          <p:cNvSpPr/>
          <p:nvPr/>
        </p:nvSpPr>
        <p:spPr>
          <a:xfrm>
            <a:off x="539552" y="2643758"/>
            <a:ext cx="7992888" cy="13031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）如果你是水果店的进货员，你准备为25日进多少千克草莓?说说你的想法。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3D4985B8-47B2-4613-9864-39BCF58EEA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13057" y="339502"/>
            <a:ext cx="4261947" cy="241140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0705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3423</TotalTime>
  <Words>573</Words>
  <Application>Microsoft Office PowerPoint</Application>
  <PresentationFormat>全屏显示(16:9)</PresentationFormat>
  <Paragraphs>140</Paragraphs>
  <Slides>15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4" baseType="lpstr">
      <vt:lpstr>黑体</vt:lpstr>
      <vt:lpstr>华康少女文字W5(P)</vt:lpstr>
      <vt:lpstr>楷体</vt:lpstr>
      <vt:lpstr>楷体_GB2312</vt:lpstr>
      <vt:lpstr>宋体</vt:lpstr>
      <vt:lpstr>Arial</vt:lpstr>
      <vt:lpstr>Calibri</vt:lpstr>
      <vt:lpstr>Times New Roman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声  明_x000d_
_x000d_
 本文件仅用于个人学习、研究或欣赏，以及其他非商业性或非盈利性用途，但同时应遵守著作权法及其他相关法律的规定，不得侵犯本司及相关权利人的合法权利。_x000d_
 除此以外，将本文件任何内容用于其他用途时，应获得授权，如发现未经授权用于商业或盈利用途将追加侵权者的法律责任。_x000d_
_x000d_
武汉天成贵龙文化传播有限公司</dc:description>
  <cp:lastModifiedBy>litao</cp:lastModifiedBy>
  <cp:revision>257</cp:revision>
  <dcterms:created xsi:type="dcterms:W3CDTF">2016-10-29T08:56:49Z</dcterms:created>
  <dcterms:modified xsi:type="dcterms:W3CDTF">2023-11-21T05:49:14Z</dcterms:modified>
  <cp:category>状元成才路</cp:category>
  <cp:contentStatus>状元成才路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来源">
    <vt:lpwstr>状元成才路系列</vt:lpwstr>
  </property>
</Properties>
</file>