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4"/>
  </p:notesMasterIdLst>
  <p:sldIdLst>
    <p:sldId id="263" r:id="rId2"/>
    <p:sldId id="417" r:id="rId3"/>
    <p:sldId id="378" r:id="rId4"/>
    <p:sldId id="379" r:id="rId5"/>
    <p:sldId id="386" r:id="rId6"/>
    <p:sldId id="387" r:id="rId7"/>
    <p:sldId id="389" r:id="rId8"/>
    <p:sldId id="388" r:id="rId9"/>
    <p:sldId id="418" r:id="rId10"/>
    <p:sldId id="391" r:id="rId11"/>
    <p:sldId id="392" r:id="rId12"/>
    <p:sldId id="393" r:id="rId13"/>
    <p:sldId id="397" r:id="rId14"/>
    <p:sldId id="398" r:id="rId15"/>
    <p:sldId id="399" r:id="rId16"/>
    <p:sldId id="402" r:id="rId17"/>
    <p:sldId id="400" r:id="rId18"/>
    <p:sldId id="264" r:id="rId19"/>
    <p:sldId id="405" r:id="rId20"/>
    <p:sldId id="403" r:id="rId21"/>
    <p:sldId id="404" r:id="rId22"/>
    <p:sldId id="406" r:id="rId23"/>
    <p:sldId id="407" r:id="rId24"/>
    <p:sldId id="408" r:id="rId25"/>
    <p:sldId id="401" r:id="rId26"/>
    <p:sldId id="413" r:id="rId27"/>
    <p:sldId id="414" r:id="rId28"/>
    <p:sldId id="416" r:id="rId29"/>
    <p:sldId id="411" r:id="rId30"/>
    <p:sldId id="412" r:id="rId31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66">
          <p15:clr>
            <a:srgbClr val="A4A3A4"/>
          </p15:clr>
        </p15:guide>
        <p15:guide id="2" orient="horz" pos="694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73">
          <p15:clr>
            <a:srgbClr val="A4A3A4"/>
          </p15:clr>
        </p15:guide>
        <p15:guide id="5" pos="35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64F4C"/>
    <a:srgbClr val="DCDDDD"/>
    <a:srgbClr val="0A0FDC"/>
    <a:srgbClr val="F8F35F"/>
    <a:srgbClr val="986C9E"/>
    <a:srgbClr val="FBE9F0"/>
    <a:srgbClr val="CE76AD"/>
    <a:srgbClr val="E75A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26" autoAdjust="0"/>
    <p:restoredTop sz="93867" autoAdjust="0"/>
  </p:normalViewPr>
  <p:slideViewPr>
    <p:cSldViewPr showGuides="1">
      <p:cViewPr varScale="1">
        <p:scale>
          <a:sx n="72" d="100"/>
          <a:sy n="72" d="100"/>
        </p:scale>
        <p:origin x="84" y="1302"/>
      </p:cViewPr>
      <p:guideLst>
        <p:guide orient="horz" pos="1666"/>
        <p:guide orient="horz" pos="694"/>
        <p:guide orient="horz" pos="2970"/>
        <p:guide pos="173"/>
        <p:guide pos="35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27B7AC8B-3166-4445-8582-73E8699C87A2}" type="datetimeFigureOut">
              <a:rPr lang="zh-CN" altLang="en-US"/>
              <a:t>2023/11/22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C6801670-19AC-48F7-8184-8D4CC986257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4C9256A6-F352-4F09-897C-636F52EF7C63}" type="slidenum">
              <a:rPr lang="zh-CN" altLang="en-US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1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0"/>
            <a:ext cx="91567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66"/>
          <a:stretch>
            <a:fillRect/>
          </a:stretch>
        </p:blipFill>
        <p:spPr bwMode="auto">
          <a:xfrm>
            <a:off x="-50800" y="0"/>
            <a:ext cx="9156700" cy="5151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64" b="54546"/>
          <a:stretch>
            <a:fillRect/>
          </a:stretch>
        </p:blipFill>
        <p:spPr bwMode="auto">
          <a:xfrm>
            <a:off x="-12700" y="0"/>
            <a:ext cx="3184525" cy="210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849" r="757" b="38303"/>
          <a:stretch>
            <a:fillRect/>
          </a:stretch>
        </p:blipFill>
        <p:spPr bwMode="auto">
          <a:xfrm>
            <a:off x="5522913" y="404813"/>
            <a:ext cx="3621087" cy="316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-812800"/>
            <a:ext cx="5883275" cy="6402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8900" y="2881313"/>
            <a:ext cx="2894013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/>
          <p:cNvSpPr txBox="1"/>
          <p:nvPr userDrawn="1"/>
        </p:nvSpPr>
        <p:spPr>
          <a:xfrm rot="20132266">
            <a:off x="3707449" y="2240696"/>
            <a:ext cx="1729100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11" name="图片 7">
            <a:extLst>
              <a:ext uri="{FF2B5EF4-FFF2-40B4-BE49-F238E27FC236}">
                <a16:creationId xmlns:a16="http://schemas.microsoft.com/office/drawing/2014/main" id="{ECBDB3B7-56DB-4D6D-AA93-71638D7AD14E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03087" y="0"/>
            <a:ext cx="1591138" cy="89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2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 userDrawn="1"/>
        </p:nvSpPr>
        <p:spPr>
          <a:xfrm rot="19856675">
            <a:off x="2102407" y="2632374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7" name="图片 26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: 圆角 7"/>
          <p:cNvSpPr/>
          <p:nvPr userDrawn="1"/>
        </p:nvSpPr>
        <p:spPr>
          <a:xfrm>
            <a:off x="265890" y="603115"/>
            <a:ext cx="8547370" cy="3774381"/>
          </a:xfrm>
          <a:prstGeom prst="roundRect">
            <a:avLst>
              <a:gd name="adj" fmla="val 4509"/>
            </a:avLst>
          </a:prstGeom>
          <a:solidFill>
            <a:schemeClr val="bg1"/>
          </a:solidFill>
          <a:ln w="9525">
            <a:solidFill>
              <a:srgbClr val="FFC000"/>
            </a:solidFill>
          </a:ln>
          <a:effectLst>
            <a:outerShdw blurRad="279400" dist="50800" dir="5160000" algn="l" rotWithShape="0">
              <a:prstClr val="black">
                <a:alpha val="5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 userDrawn="1"/>
        </p:nvPicPr>
        <p:blipFill rotWithShape="1">
          <a:blip r:embed="rId5" cstate="print">
            <a:clrChange>
              <a:clrFrom>
                <a:srgbClr val="EEEDF2"/>
              </a:clrFrom>
              <a:clrTo>
                <a:srgbClr val="EEEDF2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85" t="15893" r="7173" b="18788"/>
          <a:stretch>
            <a:fillRect/>
          </a:stretch>
        </p:blipFill>
        <p:spPr>
          <a:xfrm>
            <a:off x="6941127" y="3361832"/>
            <a:ext cx="2292992" cy="185041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79" y="203896"/>
            <a:ext cx="3048544" cy="4572817"/>
          </a:xfrm>
          <a:prstGeom prst="rect">
            <a:avLst/>
          </a:prstGeom>
        </p:spPr>
      </p:pic>
      <p:pic>
        <p:nvPicPr>
          <p:cNvPr id="9" name="图片 27">
            <a:extLst>
              <a:ext uri="{FF2B5EF4-FFF2-40B4-BE49-F238E27FC236}">
                <a16:creationId xmlns:a16="http://schemas.microsoft.com/office/drawing/2014/main" id="{D1F0BC3D-3997-47DF-AC3E-225D68BF4A8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7"/>
          <p:cNvGrpSpPr/>
          <p:nvPr userDrawn="1"/>
        </p:nvGrpSpPr>
        <p:grpSpPr bwMode="auto">
          <a:xfrm>
            <a:off x="139700" y="142875"/>
            <a:ext cx="8866188" cy="4856163"/>
            <a:chOff x="179512" y="195485"/>
            <a:chExt cx="8866206" cy="4855405"/>
          </a:xfrm>
        </p:grpSpPr>
        <p:sp>
          <p:nvSpPr>
            <p:cNvPr id="4" name="矩形: 圆角 28"/>
            <p:cNvSpPr/>
            <p:nvPr userDrawn="1"/>
          </p:nvSpPr>
          <p:spPr>
            <a:xfrm>
              <a:off x="179512" y="195485"/>
              <a:ext cx="8866206" cy="4855405"/>
            </a:xfrm>
            <a:prstGeom prst="roundRect">
              <a:avLst>
                <a:gd name="adj" fmla="val 12594"/>
              </a:avLst>
            </a:prstGeom>
            <a:solidFill>
              <a:schemeClr val="bg1"/>
            </a:solidFill>
            <a:ln>
              <a:noFill/>
            </a:ln>
            <a:effectLst>
              <a:outerShdw blurRad="63500" sx="101000" sy="101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5" name="矩形: 圆角 6"/>
            <p:cNvSpPr/>
            <p:nvPr userDrawn="1"/>
          </p:nvSpPr>
          <p:spPr>
            <a:xfrm>
              <a:off x="328737" y="308180"/>
              <a:ext cx="8567755" cy="4630014"/>
            </a:xfrm>
            <a:prstGeom prst="roundRect">
              <a:avLst>
                <a:gd name="adj" fmla="val 12872"/>
              </a:avLst>
            </a:prstGeom>
            <a:noFill/>
            <a:ln w="19050">
              <a:solidFill>
                <a:srgbClr val="FFC000"/>
              </a:solidFill>
              <a:prstDash val="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pic>
        <p:nvPicPr>
          <p:cNvPr id="6" name="图片 34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138" y="4324350"/>
            <a:ext cx="644525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9" name="图片 5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27">
            <a:extLst>
              <a:ext uri="{FF2B5EF4-FFF2-40B4-BE49-F238E27FC236}">
                <a16:creationId xmlns:a16="http://schemas.microsoft.com/office/drawing/2014/main" id="{CB37E751-03EC-4122-A564-5F010758247C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2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0" y="223838"/>
            <a:ext cx="9144000" cy="46958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文本框 4"/>
          <p:cNvSpPr txBox="1"/>
          <p:nvPr userDrawn="1"/>
        </p:nvSpPr>
        <p:spPr>
          <a:xfrm rot="19856675">
            <a:off x="3711020" y="2303191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5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12" r="27708"/>
          <a:stretch>
            <a:fillRect/>
          </a:stretch>
        </p:blipFill>
        <p:spPr bwMode="auto">
          <a:xfrm>
            <a:off x="0" y="4629150"/>
            <a:ext cx="195262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27">
            <a:extLst>
              <a:ext uri="{FF2B5EF4-FFF2-40B4-BE49-F238E27FC236}">
                <a16:creationId xmlns:a16="http://schemas.microsoft.com/office/drawing/2014/main" id="{58413EC8-39D9-423C-82C3-A05CE5CA6E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 userDrawn="1"/>
        </p:nvSpPr>
        <p:spPr>
          <a:xfrm rot="19856675">
            <a:off x="3710226" y="2303985"/>
            <a:ext cx="1723549" cy="5355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prstClr val="white">
                    <a:lumMod val="75000"/>
                    <a:alpha val="40000"/>
                  </a:prst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27">
            <a:extLst>
              <a:ext uri="{FF2B5EF4-FFF2-40B4-BE49-F238E27FC236}">
                <a16:creationId xmlns:a16="http://schemas.microsoft.com/office/drawing/2014/main" id="{1928583E-C63E-4C8C-AAED-3AF751ACB4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30194" y="0"/>
            <a:ext cx="1273474" cy="719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Box 1"/>
          <p:cNvSpPr txBox="1">
            <a:spLocks noChangeArrowheads="1"/>
          </p:cNvSpPr>
          <p:nvPr userDrawn="1"/>
        </p:nvSpPr>
        <p:spPr bwMode="auto">
          <a:xfrm rot="-1107566">
            <a:off x="1711325" y="830263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1" name="TextBox 2"/>
          <p:cNvSpPr txBox="1">
            <a:spLocks noChangeArrowheads="1"/>
          </p:cNvSpPr>
          <p:nvPr userDrawn="1"/>
        </p:nvSpPr>
        <p:spPr bwMode="auto">
          <a:xfrm rot="-1107566">
            <a:off x="4038600" y="830263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2" name="TextBox 3"/>
          <p:cNvSpPr txBox="1">
            <a:spLocks noChangeArrowheads="1"/>
          </p:cNvSpPr>
          <p:nvPr userDrawn="1"/>
        </p:nvSpPr>
        <p:spPr bwMode="auto">
          <a:xfrm rot="-1107566">
            <a:off x="6156325" y="622300"/>
            <a:ext cx="1449388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3" name="TextBox 4"/>
          <p:cNvSpPr txBox="1">
            <a:spLocks noChangeArrowheads="1"/>
          </p:cNvSpPr>
          <p:nvPr userDrawn="1"/>
        </p:nvSpPr>
        <p:spPr bwMode="auto">
          <a:xfrm rot="-1107566">
            <a:off x="2595563" y="1790700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4" name="TextBox 5"/>
          <p:cNvSpPr txBox="1">
            <a:spLocks noChangeArrowheads="1"/>
          </p:cNvSpPr>
          <p:nvPr userDrawn="1"/>
        </p:nvSpPr>
        <p:spPr bwMode="auto">
          <a:xfrm rot="-1107566">
            <a:off x="4038600" y="2230438"/>
            <a:ext cx="1449388" cy="214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5" name="TextBox 6"/>
          <p:cNvSpPr txBox="1">
            <a:spLocks noChangeArrowheads="1"/>
          </p:cNvSpPr>
          <p:nvPr userDrawn="1"/>
        </p:nvSpPr>
        <p:spPr bwMode="auto">
          <a:xfrm rot="-1107566">
            <a:off x="5364163" y="1508125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6" name="TextBox 7"/>
          <p:cNvSpPr txBox="1">
            <a:spLocks noChangeArrowheads="1"/>
          </p:cNvSpPr>
          <p:nvPr userDrawn="1"/>
        </p:nvSpPr>
        <p:spPr bwMode="auto">
          <a:xfrm rot="-1107566">
            <a:off x="1776413" y="3843338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7" name="TextBox 8"/>
          <p:cNvSpPr txBox="1">
            <a:spLocks noChangeArrowheads="1"/>
          </p:cNvSpPr>
          <p:nvPr userDrawn="1"/>
        </p:nvSpPr>
        <p:spPr bwMode="auto">
          <a:xfrm rot="-1107566">
            <a:off x="4103688" y="3843338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8" name="TextBox 9"/>
          <p:cNvSpPr txBox="1">
            <a:spLocks noChangeArrowheads="1"/>
          </p:cNvSpPr>
          <p:nvPr userDrawn="1"/>
        </p:nvSpPr>
        <p:spPr bwMode="auto">
          <a:xfrm rot="-1107566">
            <a:off x="6221413" y="3635375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59" name="TextBox 10"/>
          <p:cNvSpPr txBox="1">
            <a:spLocks noChangeArrowheads="1"/>
          </p:cNvSpPr>
          <p:nvPr userDrawn="1"/>
        </p:nvSpPr>
        <p:spPr bwMode="auto">
          <a:xfrm rot="-1107566">
            <a:off x="2433638" y="3113088"/>
            <a:ext cx="1449387" cy="2143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60" name="TextBox 11"/>
          <p:cNvSpPr txBox="1">
            <a:spLocks noChangeArrowheads="1"/>
          </p:cNvSpPr>
          <p:nvPr userDrawn="1"/>
        </p:nvSpPr>
        <p:spPr bwMode="auto">
          <a:xfrm rot="-1107566">
            <a:off x="4711700" y="3179763"/>
            <a:ext cx="1450975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sp>
        <p:nvSpPr>
          <p:cNvPr id="2061" name="TextBox 12"/>
          <p:cNvSpPr txBox="1">
            <a:spLocks noChangeArrowheads="1"/>
          </p:cNvSpPr>
          <p:nvPr userDrawn="1"/>
        </p:nvSpPr>
        <p:spPr bwMode="auto">
          <a:xfrm rot="-1107566">
            <a:off x="6221413" y="2687638"/>
            <a:ext cx="1449387" cy="21590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黑体" panose="02010609060101010101" pitchFamily="49" charset="-122"/>
              </a:defRPr>
            </a:lvl9pPr>
          </a:lstStyle>
          <a:p>
            <a:pPr>
              <a:defRPr/>
            </a:pPr>
            <a:r>
              <a:rPr lang="zh-CN" altLang="en-US" sz="800">
                <a:solidFill>
                  <a:srgbClr val="D0CECE"/>
                </a:solidFill>
                <a:latin typeface="华康少女文字W5(P)" pitchFamily="82" charset="-122"/>
                <a:ea typeface="华康少女文字W5(P)" pitchFamily="82" charset="-122"/>
              </a:rPr>
              <a:t>状元成才路</a:t>
            </a:r>
          </a:p>
        </p:txBody>
      </p:sp>
      <p:pic>
        <p:nvPicPr>
          <p:cNvPr id="1038" name="图片 49"/>
          <p:cNvPicPr>
            <a:picLocks noChangeAspect="1" noChangeArrowheads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defTabSz="68580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547664" y="1710813"/>
            <a:ext cx="6048672" cy="107696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 contourW="12700">
              <a:contourClr>
                <a:srgbClr val="FDA343"/>
              </a:contourClr>
            </a:sp3d>
          </a:bodyPr>
          <a:lstStyle/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练     习     课</a:t>
            </a:r>
            <a:endParaRPr lang="en-US" altLang="zh-CN" sz="2800" b="1" dirty="0">
              <a:ln w="6350">
                <a:solidFill>
                  <a:schemeClr val="tx1"/>
                </a:solidFill>
              </a:ln>
              <a:latin typeface="Times New Roman" panose="02020603050405020304" pitchFamily="18" charset="0"/>
              <a:ea typeface="幼圆" panose="02010509060101010101" pitchFamily="49" charset="-122"/>
              <a:cs typeface="Times New Roman" panose="02020603050405020304" pitchFamily="18" charset="0"/>
              <a:sym typeface="+mn-lt"/>
            </a:endParaRPr>
          </a:p>
          <a:p>
            <a:pPr algn="ct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ln w="6350">
                  <a:solidFill>
                    <a:schemeClr val="tx1"/>
                  </a:solidFill>
                </a:ln>
                <a:latin typeface="Times New Roman" panose="02020603050405020304" pitchFamily="18" charset="0"/>
                <a:ea typeface="幼圆" panose="02010509060101010101" pitchFamily="49" charset="-122"/>
                <a:cs typeface="Times New Roman" panose="02020603050405020304" pitchFamily="18" charset="0"/>
                <a:sym typeface="+mn-lt"/>
              </a:rPr>
              <a:t>（平均数与复式条形统计图）</a:t>
            </a:r>
          </a:p>
        </p:txBody>
      </p:sp>
      <p:sp>
        <p:nvSpPr>
          <p:cNvPr id="7171" name="副标题 6"/>
          <p:cNvSpPr txBox="1">
            <a:spLocks noChangeArrowheads="1"/>
          </p:cNvSpPr>
          <p:nvPr/>
        </p:nvSpPr>
        <p:spPr bwMode="auto">
          <a:xfrm>
            <a:off x="3779913" y="2931790"/>
            <a:ext cx="1944216" cy="36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·四年级下册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组合 1"/>
          <p:cNvGrpSpPr/>
          <p:nvPr/>
        </p:nvGrpSpPr>
        <p:grpSpPr bwMode="auto">
          <a:xfrm>
            <a:off x="274638" y="292100"/>
            <a:ext cx="4441825" cy="809625"/>
            <a:chOff x="274383" y="292146"/>
            <a:chExt cx="7264382" cy="809623"/>
          </a:xfrm>
        </p:grpSpPr>
        <p:grpSp>
          <p:nvGrpSpPr>
            <p:cNvPr id="9221" name="组合 48"/>
            <p:cNvGrpSpPr/>
            <p:nvPr/>
          </p:nvGrpSpPr>
          <p:grpSpPr bwMode="auto">
            <a:xfrm>
              <a:off x="806375" y="372368"/>
              <a:ext cx="6732390" cy="648175"/>
              <a:chOff x="1619672" y="1419622"/>
              <a:chExt cx="4320480" cy="648072"/>
            </a:xfrm>
          </p:grpSpPr>
          <p:sp>
            <p:nvSpPr>
              <p:cNvPr id="9" name="圆角矩形 8"/>
              <p:cNvSpPr/>
              <p:nvPr/>
            </p:nvSpPr>
            <p:spPr>
              <a:xfrm>
                <a:off x="1619828" y="1420363"/>
                <a:ext cx="4320324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0" name="圆角矩形 9"/>
              <p:cNvSpPr/>
              <p:nvPr/>
            </p:nvSpPr>
            <p:spPr>
              <a:xfrm>
                <a:off x="1661483" y="1477504"/>
                <a:ext cx="4237015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2" name="文本框 1"/>
          <p:cNvSpPr txBox="1"/>
          <p:nvPr/>
        </p:nvSpPr>
        <p:spPr>
          <a:xfrm>
            <a:off x="1116013" y="395288"/>
            <a:ext cx="2655887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一、谈话导入</a:t>
            </a:r>
          </a:p>
        </p:txBody>
      </p:sp>
      <p:sp>
        <p:nvSpPr>
          <p:cNvPr id="9220" name="矩形 2"/>
          <p:cNvSpPr>
            <a:spLocks noChangeArrowheads="1"/>
          </p:cNvSpPr>
          <p:nvPr/>
        </p:nvSpPr>
        <p:spPr bwMode="auto">
          <a:xfrm>
            <a:off x="576263" y="1905000"/>
            <a:ext cx="7991475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600" b="1">
                <a:latin typeface="黑体" panose="02010609060101010101" pitchFamily="49" charset="-122"/>
                <a:ea typeface="黑体" panose="02010609060101010101" pitchFamily="49" charset="-122"/>
              </a:rPr>
              <a:t>    关于平均数和复式条形统计图，你知道了什么？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1"/>
          <p:cNvGrpSpPr/>
          <p:nvPr/>
        </p:nvGrpSpPr>
        <p:grpSpPr bwMode="auto">
          <a:xfrm>
            <a:off x="274638" y="292100"/>
            <a:ext cx="4441825" cy="809625"/>
            <a:chOff x="274383" y="292146"/>
            <a:chExt cx="7264382" cy="809623"/>
          </a:xfrm>
        </p:grpSpPr>
        <p:grpSp>
          <p:nvGrpSpPr>
            <p:cNvPr id="10248" name="组合 48"/>
            <p:cNvGrpSpPr/>
            <p:nvPr/>
          </p:nvGrpSpPr>
          <p:grpSpPr bwMode="auto">
            <a:xfrm>
              <a:off x="806375" y="372368"/>
              <a:ext cx="6732390" cy="648175"/>
              <a:chOff x="1619672" y="1419622"/>
              <a:chExt cx="4320480" cy="648072"/>
            </a:xfrm>
          </p:grpSpPr>
          <p:sp>
            <p:nvSpPr>
              <p:cNvPr id="12" name="圆角矩形 11"/>
              <p:cNvSpPr/>
              <p:nvPr/>
            </p:nvSpPr>
            <p:spPr>
              <a:xfrm>
                <a:off x="1619828" y="1420363"/>
                <a:ext cx="4320324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3" name="圆角矩形 12"/>
              <p:cNvSpPr/>
              <p:nvPr/>
            </p:nvSpPr>
            <p:spPr>
              <a:xfrm>
                <a:off x="1661483" y="1477504"/>
                <a:ext cx="4237015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8" name="文本框 7"/>
          <p:cNvSpPr txBox="1"/>
          <p:nvPr/>
        </p:nvSpPr>
        <p:spPr>
          <a:xfrm>
            <a:off x="1181100" y="381000"/>
            <a:ext cx="26558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二、基础练习</a:t>
            </a:r>
          </a:p>
        </p:txBody>
      </p:sp>
      <p:sp>
        <p:nvSpPr>
          <p:cNvPr id="10244" name="文本框 2"/>
          <p:cNvSpPr txBox="1">
            <a:spLocks noChangeArrowheads="1"/>
          </p:cNvSpPr>
          <p:nvPr/>
        </p:nvSpPr>
        <p:spPr bwMode="auto">
          <a:xfrm>
            <a:off x="431800" y="1144984"/>
            <a:ext cx="8280400" cy="1808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填空。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）小丽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岁，小红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岁，小兰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岁，小芳和小红同岁，她们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人的平均年龄是（       ）岁。</a:t>
            </a:r>
          </a:p>
        </p:txBody>
      </p:sp>
      <p:sp>
        <p:nvSpPr>
          <p:cNvPr id="10245" name="文本框 3"/>
          <p:cNvSpPr txBox="1">
            <a:spLocks noChangeArrowheads="1"/>
          </p:cNvSpPr>
          <p:nvPr/>
        </p:nvSpPr>
        <p:spPr bwMode="auto">
          <a:xfrm>
            <a:off x="431800" y="3075806"/>
            <a:ext cx="828040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）甲、乙、丙、丁四个数的平均数是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，这四个数的和是（       ）。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7092280" y="2330822"/>
            <a:ext cx="7921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3836988" y="3683818"/>
            <a:ext cx="7921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60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文本框 2"/>
          <p:cNvSpPr txBox="1">
            <a:spLocks noChangeArrowheads="1"/>
          </p:cNvSpPr>
          <p:nvPr/>
        </p:nvSpPr>
        <p:spPr bwMode="auto">
          <a:xfrm>
            <a:off x="431800" y="911225"/>
            <a:ext cx="8280400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班同学的平均身高是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135cm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班同学的平均身高是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140cm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小红在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班，小明在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班，他俩谁更高一些？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31800" y="2747963"/>
            <a:ext cx="8280400" cy="159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不能确定谁更高，因为平均数只能反映两个班级学生身高的总体情况，是一个虚拟的数，不能确定个别对象的身高，所以不能确定谁更高。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文本框 2"/>
          <p:cNvSpPr txBox="1">
            <a:spLocks noChangeArrowheads="1"/>
          </p:cNvSpPr>
          <p:nvPr/>
        </p:nvSpPr>
        <p:spPr bwMode="auto">
          <a:xfrm>
            <a:off x="611560" y="915566"/>
            <a:ext cx="8280400" cy="1817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小丽前四次数学测试的平均成绩是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分，前五次数学测试的平均成绩比前四次少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分。小丽第五次数学测试的成绩是多少？</a:t>
            </a:r>
            <a:endParaRPr lang="zh-CN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2147888" y="2863850"/>
            <a:ext cx="4848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91×5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92×4=87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（分）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259632" y="3795886"/>
            <a:ext cx="748883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答：小丽第五次数学测试的成绩是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851670"/>
            <a:ext cx="3706775" cy="2880320"/>
          </a:xfrm>
          <a:prstGeom prst="rect">
            <a:avLst/>
          </a:prstGeom>
        </p:spPr>
      </p:pic>
      <p:sp>
        <p:nvSpPr>
          <p:cNvPr id="13314" name="文本框 3"/>
          <p:cNvSpPr txBox="1">
            <a:spLocks noChangeArrowheads="1"/>
          </p:cNvSpPr>
          <p:nvPr/>
        </p:nvSpPr>
        <p:spPr bwMode="auto">
          <a:xfrm>
            <a:off x="431800" y="612294"/>
            <a:ext cx="8100640" cy="167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右边是新华小学三、四、五年级学生平均每分钟踢毽子个数的统计图，请根据统计图解决下面的问题。</a:t>
            </a:r>
          </a:p>
        </p:txBody>
      </p:sp>
      <p:sp>
        <p:nvSpPr>
          <p:cNvPr id="13316" name="文本框 6"/>
          <p:cNvSpPr txBox="1">
            <a:spLocks noChangeArrowheads="1"/>
          </p:cNvSpPr>
          <p:nvPr/>
        </p:nvSpPr>
        <p:spPr bwMode="auto">
          <a:xfrm>
            <a:off x="523875" y="2408238"/>
            <a:ext cx="4098925" cy="221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）女生平均每分钟踢的个数最多的是（         ）年级，最少的是（         ）年级。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1187450" y="3425825"/>
            <a:ext cx="6667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</a:t>
            </a: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1997075" y="3971925"/>
            <a:ext cx="666750" cy="604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文本框 1"/>
          <p:cNvSpPr txBox="1">
            <a:spLocks noChangeArrowheads="1"/>
          </p:cNvSpPr>
          <p:nvPr/>
        </p:nvSpPr>
        <p:spPr bwMode="auto">
          <a:xfrm>
            <a:off x="812800" y="654050"/>
            <a:ext cx="751998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）四年级男生平均每分钟踢的个数比女生少（         ） 个。</a:t>
            </a:r>
          </a:p>
        </p:txBody>
      </p:sp>
      <p:sp>
        <p:nvSpPr>
          <p:cNvPr id="14340" name="文本框 3"/>
          <p:cNvSpPr txBox="1">
            <a:spLocks noChangeArrowheads="1"/>
          </p:cNvSpPr>
          <p:nvPr/>
        </p:nvSpPr>
        <p:spPr bwMode="auto">
          <a:xfrm>
            <a:off x="812800" y="2520950"/>
            <a:ext cx="3759200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）你能提出什么数学问题？</a:t>
            </a: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2692400" y="1223963"/>
            <a:ext cx="719138" cy="68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1851670"/>
            <a:ext cx="3706775" cy="2880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971600" y="555526"/>
            <a:ext cx="7200800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下面是某市人均寿命统计表，请根据表中的数据完成统计图（单位：岁）。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161600" y="2499742"/>
          <a:ext cx="6820800" cy="162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年份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1990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2000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2010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2020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男性平均年龄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71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74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75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77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女性平均年龄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76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78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80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E8374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文本框 1"/>
          <p:cNvSpPr txBox="1"/>
          <p:nvPr/>
        </p:nvSpPr>
        <p:spPr>
          <a:xfrm>
            <a:off x="1337945" y="483870"/>
            <a:ext cx="329946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P95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练习二十三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135"/>
          <a:stretch>
            <a:fillRect/>
          </a:stretch>
        </p:blipFill>
        <p:spPr bwMode="auto">
          <a:xfrm>
            <a:off x="1187624" y="267494"/>
            <a:ext cx="7340600" cy="3242188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2517949" y="2934494"/>
            <a:ext cx="288925" cy="4873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800524" y="2099469"/>
            <a:ext cx="287338" cy="131603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3799062" y="2423319"/>
            <a:ext cx="287337" cy="99853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081637" y="1740694"/>
            <a:ext cx="287337" cy="16748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5097637" y="2261394"/>
            <a:ext cx="287337" cy="1160463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5380212" y="1418432"/>
            <a:ext cx="287337" cy="1997075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383512" y="1904207"/>
            <a:ext cx="287337" cy="15176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664499" y="1080294"/>
            <a:ext cx="288925" cy="233521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2414762" y="2570957"/>
            <a:ext cx="693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71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2710037" y="1681957"/>
            <a:ext cx="693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76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3691112" y="2072482"/>
            <a:ext cx="692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74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3965749" y="1370807"/>
            <a:ext cx="692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78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4976987" y="1897857"/>
            <a:ext cx="693737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5269087" y="1034257"/>
            <a:ext cx="6921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80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文本框 16"/>
          <p:cNvSpPr txBox="1">
            <a:spLocks noChangeArrowheads="1"/>
          </p:cNvSpPr>
          <p:nvPr/>
        </p:nvSpPr>
        <p:spPr bwMode="auto">
          <a:xfrm>
            <a:off x="6261274" y="1534319"/>
            <a:ext cx="692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77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562899" y="686594"/>
            <a:ext cx="6937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9" name="图片 18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228" y="3468390"/>
            <a:ext cx="6066612" cy="3141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文本框 3"/>
          <p:cNvSpPr txBox="1">
            <a:spLocks noChangeArrowheads="1"/>
          </p:cNvSpPr>
          <p:nvPr/>
        </p:nvSpPr>
        <p:spPr bwMode="auto">
          <a:xfrm>
            <a:off x="467544" y="3723878"/>
            <a:ext cx="828040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）完成这个统计图后，你有什么感想？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）你对大家有什么建议？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906463" y="2160588"/>
            <a:ext cx="7416800" cy="139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）建议男性减少生活压力，多锻炼身体，以延长寿命。</a:t>
            </a:r>
          </a:p>
        </p:txBody>
      </p:sp>
      <p:sp>
        <p:nvSpPr>
          <p:cNvPr id="17411" name="矩形 2"/>
          <p:cNvSpPr>
            <a:spLocks noChangeArrowheads="1"/>
          </p:cNvSpPr>
          <p:nvPr/>
        </p:nvSpPr>
        <p:spPr bwMode="auto">
          <a:xfrm>
            <a:off x="906463" y="1347788"/>
            <a:ext cx="6159500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40000"/>
              </a:lnSpc>
            </a:pP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）男性的平均寿命比女性短。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1"/>
          <p:cNvGrpSpPr/>
          <p:nvPr/>
        </p:nvGrpSpPr>
        <p:grpSpPr bwMode="auto">
          <a:xfrm>
            <a:off x="274638" y="292100"/>
            <a:ext cx="4441825" cy="809625"/>
            <a:chOff x="274383" y="292146"/>
            <a:chExt cx="7264382" cy="809623"/>
          </a:xfrm>
        </p:grpSpPr>
        <p:grpSp>
          <p:nvGrpSpPr>
            <p:cNvPr id="18438" name="组合 48"/>
            <p:cNvGrpSpPr/>
            <p:nvPr/>
          </p:nvGrpSpPr>
          <p:grpSpPr bwMode="auto">
            <a:xfrm>
              <a:off x="806375" y="372368"/>
              <a:ext cx="6732390" cy="648175"/>
              <a:chOff x="1619672" y="1419622"/>
              <a:chExt cx="4320480" cy="648072"/>
            </a:xfrm>
          </p:grpSpPr>
          <p:sp>
            <p:nvSpPr>
              <p:cNvPr id="10" name="圆角矩形 9"/>
              <p:cNvSpPr/>
              <p:nvPr/>
            </p:nvSpPr>
            <p:spPr>
              <a:xfrm>
                <a:off x="1619828" y="1420363"/>
                <a:ext cx="4320324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1" name="圆角矩形 10"/>
              <p:cNvSpPr/>
              <p:nvPr/>
            </p:nvSpPr>
            <p:spPr>
              <a:xfrm>
                <a:off x="1661483" y="1477504"/>
                <a:ext cx="4237015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9" name="图片 8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2" name="文本框 1"/>
          <p:cNvSpPr txBox="1"/>
          <p:nvPr/>
        </p:nvSpPr>
        <p:spPr>
          <a:xfrm>
            <a:off x="1187450" y="400050"/>
            <a:ext cx="26558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三、综合练习</a:t>
            </a:r>
          </a:p>
        </p:txBody>
      </p:sp>
      <p:sp>
        <p:nvSpPr>
          <p:cNvPr id="18436" name="文本框 3"/>
          <p:cNvSpPr txBox="1">
            <a:spLocks noChangeArrowheads="1"/>
          </p:cNvSpPr>
          <p:nvPr/>
        </p:nvSpPr>
        <p:spPr bwMode="auto">
          <a:xfrm>
            <a:off x="431800" y="1131888"/>
            <a:ext cx="828040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下面是某小学四年级学生体重情况统计图。</a:t>
            </a:r>
          </a:p>
        </p:txBody>
      </p:sp>
      <p:pic>
        <p:nvPicPr>
          <p:cNvPr id="12" name="图片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2081" y="1707654"/>
            <a:ext cx="6712539" cy="2765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793750" y="963930"/>
            <a:ext cx="329946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P95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练习二十三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3"/>
          <p:cNvSpPr txBox="1">
            <a:spLocks noChangeArrowheads="1"/>
          </p:cNvSpPr>
          <p:nvPr/>
        </p:nvSpPr>
        <p:spPr bwMode="auto">
          <a:xfrm>
            <a:off x="431800" y="339477"/>
            <a:ext cx="828040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）体重在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37kg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以上的共有多少人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）你还能得到哪些信息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19477" name="文本框 3"/>
          <p:cNvSpPr txBox="1">
            <a:spLocks noChangeArrowheads="1"/>
          </p:cNvSpPr>
          <p:nvPr/>
        </p:nvSpPr>
        <p:spPr bwMode="auto">
          <a:xfrm>
            <a:off x="431800" y="1425327"/>
            <a:ext cx="5004296" cy="32982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）该校四年级一名男生今年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岁，他的身高在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145 cm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以上，体重在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 kg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以下。根据右面表格的数据，你认为他的身高、体重怎么样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2355726"/>
            <a:ext cx="3172115" cy="167123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952500" y="3219450"/>
            <a:ext cx="7343775" cy="678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）身高高于正常值，体重低于正常值。</a:t>
            </a:r>
          </a:p>
        </p:txBody>
      </p:sp>
      <p:sp>
        <p:nvSpPr>
          <p:cNvPr id="7" name="矩形 2"/>
          <p:cNvSpPr>
            <a:spLocks noChangeArrowheads="1"/>
          </p:cNvSpPr>
          <p:nvPr/>
        </p:nvSpPr>
        <p:spPr bwMode="auto">
          <a:xfrm>
            <a:off x="952500" y="939800"/>
            <a:ext cx="4267572" cy="678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13+11=24(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人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952500" y="1779588"/>
            <a:ext cx="7010400" cy="1368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）体重在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33kg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以下的人数比较少。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(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答案不唯一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899592" y="195486"/>
            <a:ext cx="7200800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下面是我国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2016-2021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年电话用户数统计图。</a:t>
            </a:r>
            <a:endParaRPr lang="en-US" altLang="zh-CN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407920" y="1143635"/>
            <a:ext cx="329946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P96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练习二十三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E39FD2B-2C5A-467C-9BDA-7411C54215F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36988" y="1489029"/>
            <a:ext cx="6870023" cy="319946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187624" y="3116690"/>
            <a:ext cx="7200800" cy="14761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）哪一年的固定电话用户最多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哪一年的移动电话用户最多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3710486-099F-4055-BA49-81B32BDEFF83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2" y="327170"/>
            <a:ext cx="6245476" cy="290860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矩形 2"/>
          <p:cNvSpPr>
            <a:spLocks noChangeArrowheads="1"/>
          </p:cNvSpPr>
          <p:nvPr/>
        </p:nvSpPr>
        <p:spPr bwMode="auto">
          <a:xfrm>
            <a:off x="423863" y="3363838"/>
            <a:ext cx="8296275" cy="1131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年的固定电话用户最多，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年的移动电话用户最多。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8FCA026-13DE-4D88-8B63-D8E0C56F6A9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2" y="327170"/>
            <a:ext cx="6245476" cy="290860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文本框 3"/>
          <p:cNvSpPr txBox="1">
            <a:spLocks noChangeArrowheads="1"/>
          </p:cNvSpPr>
          <p:nvPr/>
        </p:nvSpPr>
        <p:spPr bwMode="auto">
          <a:xfrm>
            <a:off x="431800" y="3291830"/>
            <a:ext cx="8280400" cy="113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）你还能获得哪些信息？请提出两个问题并解答。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1B8C1B9-9453-495A-BB00-EACD9F3A9C2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49262" y="327170"/>
            <a:ext cx="6245476" cy="290860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423863" y="618860"/>
            <a:ext cx="8296275" cy="4172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）移动电话用户逐年增加，固定电话用户逐年减少，说明人们的生活水平在提高。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①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年移动电话比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2016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年多多少万户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141749-132193=9556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（万户）</a:t>
            </a:r>
          </a:p>
          <a:p>
            <a:pPr eaLnBrk="1" hangingPunct="1">
              <a:lnSpc>
                <a:spcPct val="120000"/>
              </a:lnSpc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②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年固定电话用户比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2020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年少多少万户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?</a:t>
            </a:r>
          </a:p>
          <a:p>
            <a:pPr eaLnBrk="1" hangingPunct="1">
              <a:lnSpc>
                <a:spcPct val="120000"/>
              </a:lnSpc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18191-18070=121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（万户）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文本框 1"/>
          <p:cNvSpPr txBox="1">
            <a:spLocks noChangeArrowheads="1"/>
          </p:cNvSpPr>
          <p:nvPr/>
        </p:nvSpPr>
        <p:spPr bwMode="auto">
          <a:xfrm>
            <a:off x="431800" y="898525"/>
            <a:ext cx="8280400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3. 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刘刚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次测试平均成绩是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分（满分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），那么他每次测试的分数不得低于多少分？</a:t>
            </a: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431800" y="2135188"/>
            <a:ext cx="82804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分析：当有</a:t>
            </a:r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次的测试成绩为满分</a:t>
            </a:r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分时，还有</a:t>
            </a:r>
            <a:r>
              <a:rPr lang="en-US" altLang="zh-CN" sz="32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200" b="1" dirty="0">
                <a:solidFill>
                  <a:srgbClr val="0A0FD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次的测试成绩就为可能出现的最低分。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2306638" y="3230563"/>
            <a:ext cx="4530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92×5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100×4=60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(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>
            <a:spLocks noChangeArrowheads="1"/>
          </p:cNvSpPr>
          <p:nvPr/>
        </p:nvSpPr>
        <p:spPr bwMode="auto">
          <a:xfrm>
            <a:off x="973138" y="3833813"/>
            <a:ext cx="71977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答：他每次测试的分数不得低于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文本框 1"/>
          <p:cNvSpPr txBox="1">
            <a:spLocks noChangeArrowheads="1"/>
          </p:cNvSpPr>
          <p:nvPr/>
        </p:nvSpPr>
        <p:spPr bwMode="auto">
          <a:xfrm>
            <a:off x="431800" y="893763"/>
            <a:ext cx="82804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小王爬山锻炼身体，上山时他一共走了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1200m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，每分钟走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30m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，下山时按原路返回，每分钟走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60m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。求小王上、下山的平均速度。</a:t>
            </a:r>
          </a:p>
        </p:txBody>
      </p:sp>
      <p:sp>
        <p:nvSpPr>
          <p:cNvPr id="7" name="圆角矩形标注 5132"/>
          <p:cNvSpPr>
            <a:spLocks noChangeArrowheads="1"/>
          </p:cNvSpPr>
          <p:nvPr/>
        </p:nvSpPr>
        <p:spPr bwMode="auto">
          <a:xfrm>
            <a:off x="1127125" y="2940050"/>
            <a:ext cx="5113338" cy="1192213"/>
          </a:xfrm>
          <a:prstGeom prst="wedgeRoundRectCallout">
            <a:avLst>
              <a:gd name="adj1" fmla="val 58097"/>
              <a:gd name="adj2" fmla="val 18134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分别求出总路程和总时间，即可求出平均速度。</a:t>
            </a:r>
          </a:p>
        </p:txBody>
      </p:sp>
      <p:pic>
        <p:nvPicPr>
          <p:cNvPr id="11" name="图片 1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flipH="1">
            <a:off x="6907678" y="2705100"/>
            <a:ext cx="1210332" cy="183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文本框 8"/>
          <p:cNvSpPr txBox="1">
            <a:spLocks noChangeArrowheads="1"/>
          </p:cNvSpPr>
          <p:nvPr/>
        </p:nvSpPr>
        <p:spPr bwMode="auto">
          <a:xfrm>
            <a:off x="325438" y="1384300"/>
            <a:ext cx="8569325" cy="1735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上山时间为：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1200÷30=40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（分钟）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下山时间为：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1200÷60=20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（分钟）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平均速度为：（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1200+1200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40+20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（米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/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分）</a:t>
            </a:r>
          </a:p>
        </p:txBody>
      </p:sp>
      <p:sp>
        <p:nvSpPr>
          <p:cNvPr id="28675" name="矩形 4"/>
          <p:cNvSpPr>
            <a:spLocks noChangeArrowheads="1"/>
          </p:cNvSpPr>
          <p:nvPr/>
        </p:nvSpPr>
        <p:spPr bwMode="auto">
          <a:xfrm>
            <a:off x="1082675" y="3351213"/>
            <a:ext cx="70548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答：小王上、下山的平均速度为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米每分。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9" name="组合 1"/>
          <p:cNvGrpSpPr/>
          <p:nvPr/>
        </p:nvGrpSpPr>
        <p:grpSpPr bwMode="auto">
          <a:xfrm>
            <a:off x="274638" y="292100"/>
            <a:ext cx="4441825" cy="809625"/>
            <a:chOff x="274383" y="292146"/>
            <a:chExt cx="7264382" cy="809623"/>
          </a:xfrm>
        </p:grpSpPr>
        <p:grpSp>
          <p:nvGrpSpPr>
            <p:cNvPr id="29703" name="组合 48"/>
            <p:cNvGrpSpPr/>
            <p:nvPr/>
          </p:nvGrpSpPr>
          <p:grpSpPr bwMode="auto">
            <a:xfrm>
              <a:off x="806375" y="372368"/>
              <a:ext cx="6732390" cy="648175"/>
              <a:chOff x="1619672" y="1419622"/>
              <a:chExt cx="4320480" cy="648072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1619828" y="1420363"/>
                <a:ext cx="4320324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1661483" y="1477504"/>
                <a:ext cx="4237015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2" name="文本框 1"/>
          <p:cNvSpPr txBox="1"/>
          <p:nvPr/>
        </p:nvSpPr>
        <p:spPr>
          <a:xfrm>
            <a:off x="1171575" y="373063"/>
            <a:ext cx="2655888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四、拓展练习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827584" y="1059329"/>
            <a:ext cx="7200800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某小学歌唱比赛</a:t>
            </a:r>
            <a:r>
              <a:rPr lang="en-US" altLang="zh-CN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号选手得分情况如下表。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5" name="表格 14"/>
          <p:cNvGraphicFramePr>
            <a:graphicFrameLocks noGrp="1"/>
          </p:cNvGraphicFramePr>
          <p:nvPr/>
        </p:nvGraphicFramePr>
        <p:xfrm>
          <a:off x="1907704" y="1707401"/>
          <a:ext cx="6096000" cy="10082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0405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评委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6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7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19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分数</a:t>
                      </a: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92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99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91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93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82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20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矩形 15"/>
          <p:cNvSpPr/>
          <p:nvPr/>
        </p:nvSpPr>
        <p:spPr>
          <a:xfrm>
            <a:off x="1691680" y="2787774"/>
            <a:ext cx="6192688" cy="936104"/>
          </a:xfrm>
          <a:prstGeom prst="rect">
            <a:avLst/>
          </a:prstGeom>
          <a:solidFill>
            <a:srgbClr val="DAF3F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去掉一个最高分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99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分，去掉一个最低分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分，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号选手的平均得分是</a:t>
            </a:r>
            <a:r>
              <a:rPr lang="en-US" altLang="zh-CN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</a:t>
            </a:r>
            <a:r>
              <a:rPr lang="zh-CN" altLang="en-US" sz="2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分。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187624" y="3580368"/>
            <a:ext cx="7200800" cy="113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lnSpc>
                <a:spcPct val="150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说一说，计算平均得分时为什么要去掉一个最高分和一个最低分。</a:t>
            </a:r>
            <a:endParaRPr lang="en-US" altLang="zh-CN" sz="24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22680" y="957580"/>
            <a:ext cx="3299460" cy="370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【选自教材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P96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“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练习二十三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”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0070C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题】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矩形 1"/>
          <p:cNvSpPr>
            <a:spLocks noChangeArrowheads="1"/>
          </p:cNvSpPr>
          <p:nvPr/>
        </p:nvSpPr>
        <p:spPr bwMode="auto">
          <a:xfrm>
            <a:off x="468313" y="954088"/>
            <a:ext cx="8208962" cy="3538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/>
            <a:r>
              <a:rPr lang="zh-CN" altLang="en-US" sz="28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因为平均数表示的是一组数据的总体情况，如果数据中出现一、两个极端数据，那么平均数对于这组数据所起的代表作用会削弱。为了消除这种现象，可将少数极端数据去掉，只计算余下的数据的平均数，并把所得的结果作为全部数据的平均数，所以在评定体育比赛成绩时，常常采用在评分数据中分别去掉一个最高分和一个最低分，再计算其中平均数的办法，以避免极端数据造成的影响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文本框 1"/>
          <p:cNvSpPr txBox="1">
            <a:spLocks noChangeArrowheads="1"/>
          </p:cNvSpPr>
          <p:nvPr/>
        </p:nvSpPr>
        <p:spPr bwMode="auto">
          <a:xfrm>
            <a:off x="431800" y="452438"/>
            <a:ext cx="8280400" cy="1808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有三个数，甲、乙两数的平均数是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，乙、丙两数的平均数是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43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，甲、丙两数的平均数是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，这三个数的平均数是多少？</a:t>
            </a:r>
          </a:p>
        </p:txBody>
      </p:sp>
      <p:grpSp>
        <p:nvGrpSpPr>
          <p:cNvPr id="3" name="组合 10"/>
          <p:cNvGrpSpPr/>
          <p:nvPr/>
        </p:nvGrpSpPr>
        <p:grpSpPr bwMode="auto">
          <a:xfrm>
            <a:off x="1124528" y="3332163"/>
            <a:ext cx="7065385" cy="1492250"/>
            <a:chOff x="1286061" y="3198629"/>
            <a:chExt cx="7065610" cy="1492250"/>
          </a:xfrm>
        </p:grpSpPr>
        <p:pic>
          <p:nvPicPr>
            <p:cNvPr id="31762" name="Picture 3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286061" y="3198629"/>
              <a:ext cx="821158" cy="1492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1763" name="圆角矩形标注 5132"/>
            <p:cNvSpPr>
              <a:spLocks noChangeArrowheads="1"/>
            </p:cNvSpPr>
            <p:nvPr/>
          </p:nvSpPr>
          <p:spPr bwMode="auto">
            <a:xfrm>
              <a:off x="2627784" y="3341909"/>
              <a:ext cx="5723887" cy="1191816"/>
            </a:xfrm>
            <a:prstGeom prst="wedgeRoundRectCallout">
              <a:avLst>
                <a:gd name="adj1" fmla="val -59023"/>
                <a:gd name="adj2" fmla="val -15880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3399FF"/>
              </a:solidFill>
              <a:miter lim="800000"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buFont typeface="Arial" panose="020B0604020202020204" pitchFamily="34" charset="0"/>
                <a:buNone/>
              </a:pPr>
              <a:r>
                <a:rPr lang="zh-CN" altLang="en-US" sz="32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Times New Roman" panose="02020603050405020304" pitchFamily="18" charset="0"/>
                  <a:sym typeface="宋体" panose="02010600030101010101" pitchFamily="2" charset="-122"/>
                </a:rPr>
                <a:t>要求甲、乙、丙三个数的平均数，只需求出这三个数的和。</a:t>
              </a:r>
            </a:p>
          </p:txBody>
        </p:sp>
      </p:grpSp>
      <p:cxnSp>
        <p:nvCxnSpPr>
          <p:cNvPr id="7" name="直接箭头连接符 6"/>
          <p:cNvCxnSpPr/>
          <p:nvPr/>
        </p:nvCxnSpPr>
        <p:spPr>
          <a:xfrm flipH="1">
            <a:off x="3276600" y="1100138"/>
            <a:ext cx="620713" cy="1062037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942975" y="2263775"/>
            <a:ext cx="3563938" cy="4762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甲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乙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=50×2=100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1116013" y="1701800"/>
            <a:ext cx="217487" cy="1177925"/>
          </a:xfrm>
          <a:prstGeom prst="straightConnector1">
            <a:avLst/>
          </a:prstGeom>
          <a:ln w="28575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942975" y="2909888"/>
            <a:ext cx="3563938" cy="4778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乙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丙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=43×2=86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2916238" y="1058863"/>
            <a:ext cx="446405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468313" y="1641475"/>
            <a:ext cx="3959225" cy="0"/>
          </a:xfrm>
          <a:prstGeom prst="line">
            <a:avLst/>
          </a:prstGeom>
          <a:ln w="28575">
            <a:solidFill>
              <a:srgbClr val="0A0FD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4572000" y="1643063"/>
            <a:ext cx="3960813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>
            <a:off x="444500" y="2198688"/>
            <a:ext cx="889000" cy="0"/>
          </a:xfrm>
          <a:prstGeom prst="line">
            <a:avLst/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箭头连接符 22"/>
          <p:cNvCxnSpPr/>
          <p:nvPr/>
        </p:nvCxnSpPr>
        <p:spPr>
          <a:xfrm flipH="1">
            <a:off x="7019925" y="1720850"/>
            <a:ext cx="458788" cy="460375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>
          <a:xfrm>
            <a:off x="4679950" y="2263775"/>
            <a:ext cx="3563938" cy="4762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甲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丙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=45×2=90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3506788" y="3471863"/>
            <a:ext cx="5329237" cy="4778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（甲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乙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+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丙）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=100+86+90=276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279400" y="3446463"/>
            <a:ext cx="32416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把三个式子叠加得：</a:t>
            </a:r>
          </a:p>
        </p:txBody>
      </p:sp>
      <p:sp>
        <p:nvSpPr>
          <p:cNvPr id="29" name="文本框 28"/>
          <p:cNvSpPr txBox="1">
            <a:spLocks noChangeArrowheads="1"/>
          </p:cNvSpPr>
          <p:nvPr/>
        </p:nvSpPr>
        <p:spPr bwMode="auto">
          <a:xfrm>
            <a:off x="619125" y="3925888"/>
            <a:ext cx="65563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所以平均数为：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276÷2÷3=46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827584" y="4453731"/>
            <a:ext cx="6556375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答：这三个数的平均数为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en-US" altLang="zh-CN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25" grpId="0" animBg="1"/>
      <p:bldP spid="27" grpId="0" animBg="1"/>
      <p:bldP spid="28" grpId="0"/>
      <p:bldP spid="29" grpId="0"/>
      <p:bldP spid="3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70" name="组合 1"/>
          <p:cNvGrpSpPr/>
          <p:nvPr/>
        </p:nvGrpSpPr>
        <p:grpSpPr bwMode="auto">
          <a:xfrm>
            <a:off x="274638" y="292100"/>
            <a:ext cx="4441825" cy="809625"/>
            <a:chOff x="274383" y="292146"/>
            <a:chExt cx="7264382" cy="809623"/>
          </a:xfrm>
        </p:grpSpPr>
        <p:grpSp>
          <p:nvGrpSpPr>
            <p:cNvPr id="32774" name="组合 48"/>
            <p:cNvGrpSpPr/>
            <p:nvPr/>
          </p:nvGrpSpPr>
          <p:grpSpPr bwMode="auto">
            <a:xfrm>
              <a:off x="806375" y="372368"/>
              <a:ext cx="6732390" cy="648175"/>
              <a:chOff x="1619672" y="1419622"/>
              <a:chExt cx="4320480" cy="648072"/>
            </a:xfrm>
          </p:grpSpPr>
          <p:sp>
            <p:nvSpPr>
              <p:cNvPr id="11" name="圆角矩形 10"/>
              <p:cNvSpPr/>
              <p:nvPr/>
            </p:nvSpPr>
            <p:spPr>
              <a:xfrm>
                <a:off x="1619828" y="1420363"/>
                <a:ext cx="4320324" cy="647595"/>
              </a:xfrm>
              <a:prstGeom prst="roundRect">
                <a:avLst/>
              </a:prstGeom>
              <a:solidFill>
                <a:srgbClr val="F29D9F"/>
              </a:solidFill>
              <a:ln>
                <a:solidFill>
                  <a:srgbClr val="67053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  <p:sp>
            <p:nvSpPr>
              <p:cNvPr id="12" name="圆角矩形 11"/>
              <p:cNvSpPr/>
              <p:nvPr/>
            </p:nvSpPr>
            <p:spPr>
              <a:xfrm>
                <a:off x="1661483" y="1477504"/>
                <a:ext cx="4237015" cy="533314"/>
              </a:xfrm>
              <a:prstGeom prst="roundRect">
                <a:avLst/>
              </a:prstGeom>
              <a:noFill/>
              <a:ln>
                <a:solidFill>
                  <a:srgbClr val="F9EB97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/>
              </a:p>
            </p:txBody>
          </p:sp>
        </p:grpSp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2" cstate="print"/>
            <a:srcRect l="35000" t="7078" r="29588" b="68409"/>
            <a:stretch>
              <a:fillRect/>
            </a:stretch>
          </p:blipFill>
          <p:spPr bwMode="auto">
            <a:xfrm>
              <a:off x="274383" y="292146"/>
              <a:ext cx="1169415" cy="809623"/>
            </a:xfrm>
            <a:custGeom>
              <a:avLst/>
              <a:gdLst>
                <a:gd name="connsiteX0" fmla="*/ 338149 w 1821442"/>
                <a:gd name="connsiteY0" fmla="*/ 0 h 1260803"/>
                <a:gd name="connsiteX1" fmla="*/ 1821442 w 1821442"/>
                <a:gd name="connsiteY1" fmla="*/ 0 h 1260803"/>
                <a:gd name="connsiteX2" fmla="*/ 1821442 w 1821442"/>
                <a:gd name="connsiteY2" fmla="*/ 90199 h 1260803"/>
                <a:gd name="connsiteX3" fmla="*/ 1777858 w 1821442"/>
                <a:gd name="connsiteY3" fmla="*/ 90199 h 1260803"/>
                <a:gd name="connsiteX4" fmla="*/ 1777858 w 1821442"/>
                <a:gd name="connsiteY4" fmla="*/ 450263 h 1260803"/>
                <a:gd name="connsiteX5" fmla="*/ 1821442 w 1821442"/>
                <a:gd name="connsiteY5" fmla="*/ 450263 h 1260803"/>
                <a:gd name="connsiteX6" fmla="*/ 1821442 w 1821442"/>
                <a:gd name="connsiteY6" fmla="*/ 1064021 h 1260803"/>
                <a:gd name="connsiteX7" fmla="*/ 1489826 w 1821442"/>
                <a:gd name="connsiteY7" fmla="*/ 1064021 h 1260803"/>
                <a:gd name="connsiteX8" fmla="*/ 1489826 w 1821442"/>
                <a:gd name="connsiteY8" fmla="*/ 1260803 h 1260803"/>
                <a:gd name="connsiteX9" fmla="*/ 0 w 1821442"/>
                <a:gd name="connsiteY9" fmla="*/ 1260803 h 1260803"/>
                <a:gd name="connsiteX10" fmla="*/ 0 w 1821442"/>
                <a:gd name="connsiteY10" fmla="*/ 399981 h 1260803"/>
                <a:gd name="connsiteX11" fmla="*/ 226964 w 1821442"/>
                <a:gd name="connsiteY11" fmla="*/ 503146 h 1260803"/>
                <a:gd name="connsiteX12" fmla="*/ 435544 w 1821442"/>
                <a:gd name="connsiteY12" fmla="*/ 44270 h 12608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21442" h="1260803">
                  <a:moveTo>
                    <a:pt x="338149" y="0"/>
                  </a:moveTo>
                  <a:lnTo>
                    <a:pt x="1821442" y="0"/>
                  </a:lnTo>
                  <a:lnTo>
                    <a:pt x="1821442" y="90199"/>
                  </a:lnTo>
                  <a:lnTo>
                    <a:pt x="1777858" y="90199"/>
                  </a:lnTo>
                  <a:lnTo>
                    <a:pt x="1777858" y="450263"/>
                  </a:lnTo>
                  <a:lnTo>
                    <a:pt x="1821442" y="450263"/>
                  </a:lnTo>
                  <a:lnTo>
                    <a:pt x="1821442" y="1064021"/>
                  </a:lnTo>
                  <a:lnTo>
                    <a:pt x="1489826" y="1064021"/>
                  </a:lnTo>
                  <a:lnTo>
                    <a:pt x="1489826" y="1260803"/>
                  </a:lnTo>
                  <a:lnTo>
                    <a:pt x="0" y="1260803"/>
                  </a:lnTo>
                  <a:lnTo>
                    <a:pt x="0" y="399981"/>
                  </a:lnTo>
                  <a:lnTo>
                    <a:pt x="226964" y="503146"/>
                  </a:lnTo>
                  <a:lnTo>
                    <a:pt x="435544" y="44270"/>
                  </a:lnTo>
                  <a:close/>
                </a:path>
              </a:pathLst>
            </a:custGeom>
          </p:spPr>
        </p:pic>
      </p:grpSp>
      <p:sp>
        <p:nvSpPr>
          <p:cNvPr id="2" name="文本框 1"/>
          <p:cNvSpPr txBox="1"/>
          <p:nvPr/>
        </p:nvSpPr>
        <p:spPr>
          <a:xfrm>
            <a:off x="1258888" y="392113"/>
            <a:ext cx="2657475" cy="584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noFill/>
                </a:ln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五、课堂小结</a:t>
            </a:r>
          </a:p>
        </p:txBody>
      </p:sp>
      <p:pic>
        <p:nvPicPr>
          <p:cNvPr id="32772" name="图片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2106" y="1558925"/>
            <a:ext cx="1117600" cy="202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圆角矩形标注 5132"/>
          <p:cNvSpPr>
            <a:spLocks noChangeArrowheads="1"/>
          </p:cNvSpPr>
          <p:nvPr/>
        </p:nvSpPr>
        <p:spPr bwMode="auto">
          <a:xfrm>
            <a:off x="3276600" y="2139950"/>
            <a:ext cx="4319588" cy="646113"/>
          </a:xfrm>
          <a:prstGeom prst="wedgeRoundRectCallout">
            <a:avLst>
              <a:gd name="adj1" fmla="val -58208"/>
              <a:gd name="adj2" fmla="val 32856"/>
              <a:gd name="adj3" fmla="val 16667"/>
            </a:avLst>
          </a:prstGeom>
          <a:solidFill>
            <a:schemeClr val="bg1"/>
          </a:solidFill>
          <a:ln w="19050">
            <a:solidFill>
              <a:srgbClr val="3399FF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buFont typeface="Arial" panose="020B0604020202020204" pitchFamily="34" charset="0"/>
              <a:buNone/>
            </a:pP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本节课你有什么收获？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文本框 1"/>
          <p:cNvSpPr txBox="1">
            <a:spLocks noChangeArrowheads="1"/>
          </p:cNvSpPr>
          <p:nvPr/>
        </p:nvSpPr>
        <p:spPr bwMode="auto">
          <a:xfrm>
            <a:off x="323850" y="958850"/>
            <a:ext cx="8677275" cy="62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四年级同学参加课外兴趣小组的情况如下表。</a:t>
            </a:r>
          </a:p>
        </p:txBody>
      </p:sp>
      <p:pic>
        <p:nvPicPr>
          <p:cNvPr id="33795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1624013"/>
            <a:ext cx="83121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6" name="文本框 7"/>
          <p:cNvSpPr txBox="1">
            <a:spLocks noChangeArrowheads="1"/>
          </p:cNvSpPr>
          <p:nvPr/>
        </p:nvSpPr>
        <p:spPr bwMode="auto">
          <a:xfrm>
            <a:off x="431800" y="4110038"/>
            <a:ext cx="8280400" cy="627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）根据以上数据完成上面的条形统计图。</a:t>
            </a:r>
          </a:p>
        </p:txBody>
      </p:sp>
      <p:sp>
        <p:nvSpPr>
          <p:cNvPr id="15" name="矩形 14"/>
          <p:cNvSpPr/>
          <p:nvPr/>
        </p:nvSpPr>
        <p:spPr>
          <a:xfrm rot="5400000">
            <a:off x="6116637" y="2786063"/>
            <a:ext cx="119063" cy="1703388"/>
          </a:xfrm>
          <a:prstGeom prst="rect">
            <a:avLst/>
          </a:prstGeom>
          <a:solidFill>
            <a:srgbClr val="DCDD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6948488" y="3486150"/>
            <a:ext cx="3825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 rot="5400000">
            <a:off x="5934075" y="2852738"/>
            <a:ext cx="111125" cy="1330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577013" y="3319463"/>
            <a:ext cx="371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 rot="5400000">
            <a:off x="5807869" y="2726531"/>
            <a:ext cx="120650" cy="1087438"/>
          </a:xfrm>
          <a:prstGeom prst="rect">
            <a:avLst/>
          </a:prstGeom>
          <a:solidFill>
            <a:srgbClr val="DCDD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6362700" y="3116263"/>
            <a:ext cx="284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 rot="5400000">
            <a:off x="5694362" y="2727326"/>
            <a:ext cx="111125" cy="850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2" name="文本框 21"/>
          <p:cNvSpPr txBox="1">
            <a:spLocks noChangeArrowheads="1"/>
          </p:cNvSpPr>
          <p:nvPr/>
        </p:nvSpPr>
        <p:spPr bwMode="auto">
          <a:xfrm>
            <a:off x="6127750" y="2951163"/>
            <a:ext cx="284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 rot="5400000">
            <a:off x="6477794" y="1689894"/>
            <a:ext cx="120650" cy="2427288"/>
          </a:xfrm>
          <a:prstGeom prst="rect">
            <a:avLst/>
          </a:prstGeom>
          <a:solidFill>
            <a:srgbClr val="DCDD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4" name="文本框 23"/>
          <p:cNvSpPr txBox="1">
            <a:spLocks noChangeArrowheads="1"/>
          </p:cNvSpPr>
          <p:nvPr/>
        </p:nvSpPr>
        <p:spPr bwMode="auto">
          <a:xfrm>
            <a:off x="7697788" y="2741613"/>
            <a:ext cx="384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 rot="5400000">
            <a:off x="5755481" y="2296319"/>
            <a:ext cx="111125" cy="97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6" name="文本框 25"/>
          <p:cNvSpPr txBox="1">
            <a:spLocks noChangeArrowheads="1"/>
          </p:cNvSpPr>
          <p:nvPr/>
        </p:nvSpPr>
        <p:spPr bwMode="auto">
          <a:xfrm>
            <a:off x="6221413" y="2609850"/>
            <a:ext cx="284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 rot="5400000">
            <a:off x="5449094" y="2353469"/>
            <a:ext cx="120650" cy="369888"/>
          </a:xfrm>
          <a:prstGeom prst="rect">
            <a:avLst/>
          </a:prstGeom>
          <a:solidFill>
            <a:srgbClr val="DCDD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8" name="文本框 27"/>
          <p:cNvSpPr txBox="1">
            <a:spLocks noChangeArrowheads="1"/>
          </p:cNvSpPr>
          <p:nvPr/>
        </p:nvSpPr>
        <p:spPr bwMode="auto">
          <a:xfrm>
            <a:off x="5627688" y="2416175"/>
            <a:ext cx="284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rot="5400000">
            <a:off x="6360318" y="1326357"/>
            <a:ext cx="112713" cy="218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7429500" y="2255838"/>
            <a:ext cx="384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71600" y="431633"/>
            <a:ext cx="2385589" cy="5847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b="1" dirty="0">
                <a:ln w="12700">
                  <a:solidFill>
                    <a:srgbClr val="E75A4F"/>
                  </a:solidFill>
                </a:ln>
                <a:solidFill>
                  <a:srgbClr val="E75A4F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▶备选练习</a:t>
            </a:r>
          </a:p>
        </p:txBody>
      </p:sp>
      <p:grpSp>
        <p:nvGrpSpPr>
          <p:cNvPr id="33814" name="组合 2"/>
          <p:cNvGrpSpPr/>
          <p:nvPr/>
        </p:nvGrpSpPr>
        <p:grpSpPr bwMode="auto">
          <a:xfrm>
            <a:off x="2613025" y="4838700"/>
            <a:ext cx="3917950" cy="307975"/>
            <a:chOff x="2404157" y="4832269"/>
            <a:chExt cx="3917926" cy="307776"/>
          </a:xfrm>
        </p:grpSpPr>
        <p:sp>
          <p:nvSpPr>
            <p:cNvPr id="33" name="圆角矩形 11"/>
            <p:cNvSpPr/>
            <p:nvPr/>
          </p:nvSpPr>
          <p:spPr>
            <a:xfrm>
              <a:off x="2404157" y="4832269"/>
              <a:ext cx="3917926" cy="30619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816" name="矩形 16"/>
            <p:cNvSpPr>
              <a:spLocks noChangeArrowheads="1"/>
            </p:cNvSpPr>
            <p:nvPr/>
          </p:nvSpPr>
          <p:spPr bwMode="auto">
            <a:xfrm>
              <a:off x="2475148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18" grpId="0"/>
      <p:bldP spid="19" grpId="0" animBg="1"/>
      <p:bldP spid="20" grpId="0"/>
      <p:bldP spid="21" grpId="0" animBg="1"/>
      <p:bldP spid="22" grpId="0"/>
      <p:bldP spid="23" grpId="0" animBg="1"/>
      <p:bldP spid="24" grpId="0"/>
      <p:bldP spid="25" grpId="0" animBg="1"/>
      <p:bldP spid="26" grpId="0"/>
      <p:bldP spid="27" grpId="0" animBg="1"/>
      <p:bldP spid="28" grpId="0"/>
      <p:bldP spid="31" grpId="0" animBg="1"/>
      <p:bldP spid="3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文本框 1"/>
          <p:cNvSpPr txBox="1">
            <a:spLocks noChangeArrowheads="1"/>
          </p:cNvSpPr>
          <p:nvPr/>
        </p:nvSpPr>
        <p:spPr bwMode="auto">
          <a:xfrm>
            <a:off x="611188" y="3667125"/>
            <a:ext cx="8280400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925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）四年级学生参加（              ）的人数最多，参加（              ）的人数最少。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4967288" y="3667125"/>
            <a:ext cx="14208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航模组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2741613" y="4267200"/>
            <a:ext cx="14208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书法组</a:t>
            </a:r>
          </a:p>
        </p:txBody>
      </p:sp>
      <p:pic>
        <p:nvPicPr>
          <p:cNvPr id="34821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995363"/>
            <a:ext cx="83121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 rot="5400000">
            <a:off x="6116637" y="2157413"/>
            <a:ext cx="119063" cy="1703388"/>
          </a:xfrm>
          <a:prstGeom prst="rect">
            <a:avLst/>
          </a:prstGeom>
          <a:solidFill>
            <a:srgbClr val="DCDD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823" name="文本框 8"/>
          <p:cNvSpPr txBox="1">
            <a:spLocks noChangeArrowheads="1"/>
          </p:cNvSpPr>
          <p:nvPr/>
        </p:nvSpPr>
        <p:spPr bwMode="auto">
          <a:xfrm>
            <a:off x="6948488" y="2857500"/>
            <a:ext cx="3825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5400000">
            <a:off x="5934075" y="2224088"/>
            <a:ext cx="111125" cy="1330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825" name="文本框 10"/>
          <p:cNvSpPr txBox="1">
            <a:spLocks noChangeArrowheads="1"/>
          </p:cNvSpPr>
          <p:nvPr/>
        </p:nvSpPr>
        <p:spPr bwMode="auto">
          <a:xfrm>
            <a:off x="6577013" y="2690813"/>
            <a:ext cx="371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 rot="5400000">
            <a:off x="5807869" y="2097881"/>
            <a:ext cx="120650" cy="1087438"/>
          </a:xfrm>
          <a:prstGeom prst="rect">
            <a:avLst/>
          </a:prstGeom>
          <a:solidFill>
            <a:srgbClr val="DCDD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827" name="文本框 12"/>
          <p:cNvSpPr txBox="1">
            <a:spLocks noChangeArrowheads="1"/>
          </p:cNvSpPr>
          <p:nvPr/>
        </p:nvSpPr>
        <p:spPr bwMode="auto">
          <a:xfrm>
            <a:off x="6362700" y="2487613"/>
            <a:ext cx="284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 rot="5400000">
            <a:off x="5694362" y="2098676"/>
            <a:ext cx="111125" cy="850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829" name="文本框 14"/>
          <p:cNvSpPr txBox="1">
            <a:spLocks noChangeArrowheads="1"/>
          </p:cNvSpPr>
          <p:nvPr/>
        </p:nvSpPr>
        <p:spPr bwMode="auto">
          <a:xfrm>
            <a:off x="6127750" y="2322513"/>
            <a:ext cx="284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 rot="5400000">
            <a:off x="6477794" y="1061244"/>
            <a:ext cx="120650" cy="2427288"/>
          </a:xfrm>
          <a:prstGeom prst="rect">
            <a:avLst/>
          </a:prstGeom>
          <a:solidFill>
            <a:srgbClr val="DCDD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831" name="文本框 18"/>
          <p:cNvSpPr txBox="1">
            <a:spLocks noChangeArrowheads="1"/>
          </p:cNvSpPr>
          <p:nvPr/>
        </p:nvSpPr>
        <p:spPr bwMode="auto">
          <a:xfrm>
            <a:off x="7697788" y="2112963"/>
            <a:ext cx="384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 rot="5400000">
            <a:off x="5755481" y="1667669"/>
            <a:ext cx="111125" cy="97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833" name="文本框 20"/>
          <p:cNvSpPr txBox="1">
            <a:spLocks noChangeArrowheads="1"/>
          </p:cNvSpPr>
          <p:nvPr/>
        </p:nvSpPr>
        <p:spPr bwMode="auto">
          <a:xfrm>
            <a:off x="6221413" y="1981200"/>
            <a:ext cx="284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 rot="5400000">
            <a:off x="5449094" y="1724819"/>
            <a:ext cx="120650" cy="369888"/>
          </a:xfrm>
          <a:prstGeom prst="rect">
            <a:avLst/>
          </a:prstGeom>
          <a:solidFill>
            <a:srgbClr val="DCDD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835" name="文本框 22"/>
          <p:cNvSpPr txBox="1">
            <a:spLocks noChangeArrowheads="1"/>
          </p:cNvSpPr>
          <p:nvPr/>
        </p:nvSpPr>
        <p:spPr bwMode="auto">
          <a:xfrm>
            <a:off x="5627688" y="1787525"/>
            <a:ext cx="284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 rot="5400000">
            <a:off x="6360318" y="697707"/>
            <a:ext cx="112713" cy="218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4837" name="文本框 24"/>
          <p:cNvSpPr txBox="1">
            <a:spLocks noChangeArrowheads="1"/>
          </p:cNvSpPr>
          <p:nvPr/>
        </p:nvSpPr>
        <p:spPr bwMode="auto">
          <a:xfrm>
            <a:off x="7429500" y="1627188"/>
            <a:ext cx="384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4838" name="组合 2"/>
          <p:cNvGrpSpPr/>
          <p:nvPr/>
        </p:nvGrpSpPr>
        <p:grpSpPr bwMode="auto">
          <a:xfrm>
            <a:off x="2613025" y="4838700"/>
            <a:ext cx="3917950" cy="307975"/>
            <a:chOff x="2404157" y="4832269"/>
            <a:chExt cx="3917926" cy="307776"/>
          </a:xfrm>
        </p:grpSpPr>
        <p:sp>
          <p:nvSpPr>
            <p:cNvPr id="27" name="圆角矩形 11"/>
            <p:cNvSpPr/>
            <p:nvPr/>
          </p:nvSpPr>
          <p:spPr>
            <a:xfrm>
              <a:off x="2404157" y="4832269"/>
              <a:ext cx="3917926" cy="30619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840" name="矩形 16"/>
            <p:cNvSpPr>
              <a:spLocks noChangeArrowheads="1"/>
            </p:cNvSpPr>
            <p:nvPr/>
          </p:nvSpPr>
          <p:spPr bwMode="auto">
            <a:xfrm>
              <a:off x="2475148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图片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" y="995363"/>
            <a:ext cx="8312150" cy="244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 rot="5400000">
            <a:off x="6116637" y="2157413"/>
            <a:ext cx="119063" cy="1703388"/>
          </a:xfrm>
          <a:prstGeom prst="rect">
            <a:avLst/>
          </a:prstGeom>
          <a:solidFill>
            <a:srgbClr val="DCDD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844" name="文本框 8"/>
          <p:cNvSpPr txBox="1">
            <a:spLocks noChangeArrowheads="1"/>
          </p:cNvSpPr>
          <p:nvPr/>
        </p:nvSpPr>
        <p:spPr bwMode="auto">
          <a:xfrm>
            <a:off x="6948488" y="2857500"/>
            <a:ext cx="38258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 rot="5400000">
            <a:off x="5934075" y="2224088"/>
            <a:ext cx="111125" cy="133032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846" name="文本框 10"/>
          <p:cNvSpPr txBox="1">
            <a:spLocks noChangeArrowheads="1"/>
          </p:cNvSpPr>
          <p:nvPr/>
        </p:nvSpPr>
        <p:spPr bwMode="auto">
          <a:xfrm>
            <a:off x="6577013" y="2690813"/>
            <a:ext cx="3714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 rot="5400000">
            <a:off x="5807869" y="2097881"/>
            <a:ext cx="120650" cy="1087438"/>
          </a:xfrm>
          <a:prstGeom prst="rect">
            <a:avLst/>
          </a:prstGeom>
          <a:solidFill>
            <a:srgbClr val="DCDD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848" name="文本框 12"/>
          <p:cNvSpPr txBox="1">
            <a:spLocks noChangeArrowheads="1"/>
          </p:cNvSpPr>
          <p:nvPr/>
        </p:nvSpPr>
        <p:spPr bwMode="auto">
          <a:xfrm>
            <a:off x="6362700" y="2487613"/>
            <a:ext cx="284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 rot="5400000">
            <a:off x="5694362" y="2098676"/>
            <a:ext cx="111125" cy="8509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850" name="文本框 14"/>
          <p:cNvSpPr txBox="1">
            <a:spLocks noChangeArrowheads="1"/>
          </p:cNvSpPr>
          <p:nvPr/>
        </p:nvSpPr>
        <p:spPr bwMode="auto">
          <a:xfrm>
            <a:off x="6127750" y="2322513"/>
            <a:ext cx="2841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 rot="5400000">
            <a:off x="6477794" y="1061244"/>
            <a:ext cx="120650" cy="2427288"/>
          </a:xfrm>
          <a:prstGeom prst="rect">
            <a:avLst/>
          </a:prstGeom>
          <a:solidFill>
            <a:srgbClr val="DCDD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852" name="文本框 18"/>
          <p:cNvSpPr txBox="1">
            <a:spLocks noChangeArrowheads="1"/>
          </p:cNvSpPr>
          <p:nvPr/>
        </p:nvSpPr>
        <p:spPr bwMode="auto">
          <a:xfrm>
            <a:off x="7697788" y="2112963"/>
            <a:ext cx="384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矩形 19"/>
          <p:cNvSpPr/>
          <p:nvPr/>
        </p:nvSpPr>
        <p:spPr>
          <a:xfrm rot="5400000">
            <a:off x="5755481" y="1667669"/>
            <a:ext cx="111125" cy="9731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854" name="文本框 20"/>
          <p:cNvSpPr txBox="1">
            <a:spLocks noChangeArrowheads="1"/>
          </p:cNvSpPr>
          <p:nvPr/>
        </p:nvSpPr>
        <p:spPr bwMode="auto">
          <a:xfrm>
            <a:off x="6221413" y="1981200"/>
            <a:ext cx="284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 rot="5400000">
            <a:off x="5449094" y="1724819"/>
            <a:ext cx="120650" cy="369888"/>
          </a:xfrm>
          <a:prstGeom prst="rect">
            <a:avLst/>
          </a:prstGeom>
          <a:solidFill>
            <a:srgbClr val="DCDDDD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856" name="文本框 22"/>
          <p:cNvSpPr txBox="1">
            <a:spLocks noChangeArrowheads="1"/>
          </p:cNvSpPr>
          <p:nvPr/>
        </p:nvSpPr>
        <p:spPr bwMode="auto">
          <a:xfrm>
            <a:off x="5627688" y="1787525"/>
            <a:ext cx="28416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 rot="5400000">
            <a:off x="6360318" y="697707"/>
            <a:ext cx="112713" cy="21844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5858" name="文本框 24"/>
          <p:cNvSpPr txBox="1">
            <a:spLocks noChangeArrowheads="1"/>
          </p:cNvSpPr>
          <p:nvPr/>
        </p:nvSpPr>
        <p:spPr bwMode="auto">
          <a:xfrm>
            <a:off x="7429500" y="1627188"/>
            <a:ext cx="384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859" name="文本框 1"/>
          <p:cNvSpPr txBox="1">
            <a:spLocks noChangeArrowheads="1"/>
          </p:cNvSpPr>
          <p:nvPr/>
        </p:nvSpPr>
        <p:spPr bwMode="auto">
          <a:xfrm>
            <a:off x="539750" y="3573463"/>
            <a:ext cx="8280400" cy="1217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ts val="1925"/>
              </a:spcBef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）男生中，参加（              ）的人数最多；女生中，参加（              ）的人数最少。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4514850" y="3611563"/>
            <a:ext cx="142081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航模组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3497263" y="4156075"/>
            <a:ext cx="14192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美术组</a:t>
            </a:r>
          </a:p>
        </p:txBody>
      </p:sp>
      <p:grpSp>
        <p:nvGrpSpPr>
          <p:cNvPr id="35862" name="组合 2"/>
          <p:cNvGrpSpPr/>
          <p:nvPr/>
        </p:nvGrpSpPr>
        <p:grpSpPr bwMode="auto">
          <a:xfrm>
            <a:off x="2613025" y="4838700"/>
            <a:ext cx="3917950" cy="307975"/>
            <a:chOff x="2404157" y="4832269"/>
            <a:chExt cx="3917926" cy="307776"/>
          </a:xfrm>
        </p:grpSpPr>
        <p:sp>
          <p:nvSpPr>
            <p:cNvPr id="27" name="圆角矩形 11"/>
            <p:cNvSpPr/>
            <p:nvPr/>
          </p:nvSpPr>
          <p:spPr>
            <a:xfrm>
              <a:off x="2404157" y="4832269"/>
              <a:ext cx="3917926" cy="30619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864" name="矩形 16"/>
            <p:cNvSpPr>
              <a:spLocks noChangeArrowheads="1"/>
            </p:cNvSpPr>
            <p:nvPr/>
          </p:nvSpPr>
          <p:spPr bwMode="auto">
            <a:xfrm>
              <a:off x="2475148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文本框 1"/>
          <p:cNvSpPr txBox="1">
            <a:spLocks noChangeArrowheads="1"/>
          </p:cNvSpPr>
          <p:nvPr/>
        </p:nvSpPr>
        <p:spPr bwMode="auto">
          <a:xfrm>
            <a:off x="431800" y="977900"/>
            <a:ext cx="8280400" cy="1130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小丽参加“百灵鸟”歌唱比赛，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位评委的评分如下表。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/>
        </p:nvGraphicFramePr>
        <p:xfrm>
          <a:off x="684213" y="2206625"/>
          <a:ext cx="7775573" cy="103663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87189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07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0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073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073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807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18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评委</a:t>
                      </a:r>
                    </a:p>
                  </a:txBody>
                  <a:tcPr marL="91425" marR="91425" marT="45734" marB="4573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1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5" marR="91425" marT="45734" marB="4573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2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5" marR="91425" marT="45734" marB="4573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3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5" marR="91425" marT="45734" marB="4573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4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5" marR="91425" marT="45734" marB="4573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5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5" marR="91425" marT="45734" marB="4573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3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评分</a:t>
                      </a:r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CN" altLang="en-US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分</a:t>
                      </a:r>
                    </a:p>
                  </a:txBody>
                  <a:tcPr marL="91425" marR="91425" marT="45734" marB="4573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94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5" marR="91425" marT="45734" marB="4573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97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5" marR="91425" marT="45734" marB="4573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96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5" marR="91425" marT="45734" marB="4573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95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5" marR="91425" marT="45734" marB="45734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b="1" dirty="0">
                          <a:latin typeface="Times New Roman" panose="02020603050405020304" pitchFamily="18" charset="0"/>
                          <a:ea typeface="黑体" panose="02010609060101010101" pitchFamily="49" charset="-122"/>
                          <a:cs typeface="Times New Roman" panose="02020603050405020304" pitchFamily="18" charset="0"/>
                        </a:rPr>
                        <a:t>88</a:t>
                      </a:r>
                      <a:endParaRPr lang="zh-CN" altLang="en-US" sz="2800" b="1" dirty="0"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91425" marR="91425" marT="45734" marB="45734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890" name="文本框 1"/>
          <p:cNvSpPr txBox="1">
            <a:spLocks noChangeArrowheads="1"/>
          </p:cNvSpPr>
          <p:nvPr/>
        </p:nvSpPr>
        <p:spPr bwMode="auto">
          <a:xfrm>
            <a:off x="431800" y="3341688"/>
            <a:ext cx="8280400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）小丽参加比赛的平均成绩是多少分？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1692275" y="4025900"/>
            <a:ext cx="595788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(94+97+96+95+88)÷5=94(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6892" name="组合 2"/>
          <p:cNvGrpSpPr/>
          <p:nvPr/>
        </p:nvGrpSpPr>
        <p:grpSpPr bwMode="auto">
          <a:xfrm>
            <a:off x="2613025" y="4838700"/>
            <a:ext cx="3917950" cy="307975"/>
            <a:chOff x="2404157" y="4832269"/>
            <a:chExt cx="3917926" cy="307776"/>
          </a:xfrm>
        </p:grpSpPr>
        <p:sp>
          <p:nvSpPr>
            <p:cNvPr id="8" name="圆角矩形 11"/>
            <p:cNvSpPr/>
            <p:nvPr/>
          </p:nvSpPr>
          <p:spPr>
            <a:xfrm>
              <a:off x="2404157" y="4832269"/>
              <a:ext cx="3917926" cy="30619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6894" name="矩形 16"/>
            <p:cNvSpPr>
              <a:spLocks noChangeArrowheads="1"/>
            </p:cNvSpPr>
            <p:nvPr/>
          </p:nvSpPr>
          <p:spPr bwMode="auto">
            <a:xfrm>
              <a:off x="2475148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文本框 1"/>
          <p:cNvSpPr txBox="1">
            <a:spLocks noChangeArrowheads="1"/>
          </p:cNvSpPr>
          <p:nvPr/>
        </p:nvSpPr>
        <p:spPr bwMode="auto">
          <a:xfrm>
            <a:off x="431800" y="1058863"/>
            <a:ext cx="8280400" cy="180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hangingPunct="1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</a:rPr>
              <a:t>）如果按“去掉一个最高分，去掉一个最低分后再算平均分”的规则，那么她参加比赛的平均成绩是多少分？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2195513" y="3003550"/>
            <a:ext cx="475297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(94+96+95)÷3=95(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7892" name="组合 2"/>
          <p:cNvGrpSpPr/>
          <p:nvPr/>
        </p:nvGrpSpPr>
        <p:grpSpPr bwMode="auto">
          <a:xfrm>
            <a:off x="2613025" y="4838700"/>
            <a:ext cx="3917950" cy="307975"/>
            <a:chOff x="2404157" y="4832269"/>
            <a:chExt cx="3917926" cy="307776"/>
          </a:xfrm>
        </p:grpSpPr>
        <p:sp>
          <p:nvSpPr>
            <p:cNvPr id="5" name="圆角矩形 11"/>
            <p:cNvSpPr/>
            <p:nvPr/>
          </p:nvSpPr>
          <p:spPr>
            <a:xfrm>
              <a:off x="2404157" y="4832269"/>
              <a:ext cx="3917926" cy="306190"/>
            </a:xfrm>
            <a:prstGeom prst="roundRect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7894" name="矩形 16"/>
            <p:cNvSpPr>
              <a:spLocks noChangeArrowheads="1"/>
            </p:cNvSpPr>
            <p:nvPr/>
          </p:nvSpPr>
          <p:spPr bwMode="auto">
            <a:xfrm>
              <a:off x="2475148" y="4832269"/>
              <a:ext cx="3775944" cy="3077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选自“状元成才路”系列丛书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《</a:t>
              </a:r>
              <a:r>
                <a:rPr lang="zh-CN" altLang="en-US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状元作业本</a:t>
              </a:r>
              <a:r>
                <a:rPr lang="en-US" altLang="zh-CN" sz="1400" b="1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》</a:t>
              </a:r>
              <a:endParaRPr lang="zh-CN" altLang="en-US" sz="1400" b="1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theme/theme1.xml><?xml version="1.0" encoding="utf-8"?>
<a:theme xmlns:a="http://schemas.openxmlformats.org/drawingml/2006/main" name="1_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1446</Words>
  <Application>Microsoft Office PowerPoint</Application>
  <PresentationFormat>全屏显示(16:9)</PresentationFormat>
  <Paragraphs>170</Paragraphs>
  <Slides>32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3" baseType="lpstr">
      <vt:lpstr>等线</vt:lpstr>
      <vt:lpstr>黑体</vt:lpstr>
      <vt:lpstr>华康少女文字W5(P)</vt:lpstr>
      <vt:lpstr>楷体</vt:lpstr>
      <vt:lpstr>宋体</vt:lpstr>
      <vt:lpstr>幼圆</vt:lpstr>
      <vt:lpstr>Arial</vt:lpstr>
      <vt:lpstr>Calibri Light</vt:lpstr>
      <vt:lpstr>Tahoma</vt:lpstr>
      <vt:lpstr>Times New Roman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状元成才路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litao</cp:lastModifiedBy>
  <cp:revision>331</cp:revision>
  <dcterms:created xsi:type="dcterms:W3CDTF">2015-08-27T07:30:00Z</dcterms:created>
  <dcterms:modified xsi:type="dcterms:W3CDTF">2023-11-22T08:30:56Z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