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63" r:id="rId2"/>
    <p:sldId id="378" r:id="rId3"/>
    <p:sldId id="379" r:id="rId4"/>
    <p:sldId id="368" r:id="rId5"/>
    <p:sldId id="389" r:id="rId6"/>
    <p:sldId id="388" r:id="rId7"/>
    <p:sldId id="390" r:id="rId8"/>
    <p:sldId id="391" r:id="rId9"/>
    <p:sldId id="392" r:id="rId10"/>
    <p:sldId id="393" r:id="rId11"/>
    <p:sldId id="399" r:id="rId12"/>
    <p:sldId id="394" r:id="rId13"/>
    <p:sldId id="396" r:id="rId1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75A4F"/>
    <a:srgbClr val="0A0FDC"/>
    <a:srgbClr val="FFFFCC"/>
    <a:srgbClr val="DBD0E6"/>
    <a:srgbClr val="B7CFFF"/>
    <a:srgbClr val="FAFF72"/>
    <a:srgbClr val="CDB78C"/>
    <a:srgbClr val="007B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26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942" y="444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F2B3E7A-0AF1-45A9-8935-9E1F4EE9FD15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10E435F-DF52-4258-965A-AD51026CE620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9334B431-9AAD-4752-B1C4-D2128B605621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11113" y="0"/>
            <a:ext cx="9132887" cy="5143500"/>
            <a:chOff x="10715" y="0"/>
            <a:chExt cx="12181647" cy="6858000"/>
          </a:xfrm>
        </p:grpSpPr>
        <p:sp>
          <p:nvSpPr>
            <p:cNvPr id="3" name="矩形 2"/>
            <p:cNvSpPr/>
            <p:nvPr userDrawn="1"/>
          </p:nvSpPr>
          <p:spPr>
            <a:xfrm>
              <a:off x="10715" y="0"/>
              <a:ext cx="12181647" cy="6858000"/>
            </a:xfrm>
            <a:prstGeom prst="rect">
              <a:avLst/>
            </a:prstGeom>
            <a:solidFill>
              <a:srgbClr val="00356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274"/>
            <a:stretch>
              <a:fillRect/>
            </a:stretch>
          </p:blipFill>
          <p:spPr bwMode="auto">
            <a:xfrm>
              <a:off x="10715" y="0"/>
              <a:ext cx="3875485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15"/>
            <a:stretch>
              <a:fillRect/>
            </a:stretch>
          </p:blipFill>
          <p:spPr bwMode="auto">
            <a:xfrm>
              <a:off x="9906000" y="0"/>
              <a:ext cx="2286362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963" y="0"/>
            <a:ext cx="5253037" cy="351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516313"/>
            <a:ext cx="2382838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7">
            <a:extLst>
              <a:ext uri="{FF2B5EF4-FFF2-40B4-BE49-F238E27FC236}">
                <a16:creationId xmlns:a16="http://schemas.microsoft.com/office/drawing/2014/main" id="{30FF8EBA-B7C5-496F-9888-8E50EA5B5FE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11113" y="0"/>
            <a:ext cx="9132887" cy="5143500"/>
            <a:chOff x="10715" y="0"/>
            <a:chExt cx="12181647" cy="6858000"/>
          </a:xfrm>
        </p:grpSpPr>
        <p:sp>
          <p:nvSpPr>
            <p:cNvPr id="3" name="矩形 2"/>
            <p:cNvSpPr/>
            <p:nvPr userDrawn="1"/>
          </p:nvSpPr>
          <p:spPr>
            <a:xfrm>
              <a:off x="10715" y="0"/>
              <a:ext cx="12181647" cy="6858000"/>
            </a:xfrm>
            <a:prstGeom prst="rect">
              <a:avLst/>
            </a:prstGeom>
            <a:solidFill>
              <a:srgbClr val="00356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274"/>
            <a:stretch>
              <a:fillRect/>
            </a:stretch>
          </p:blipFill>
          <p:spPr bwMode="auto">
            <a:xfrm>
              <a:off x="10715" y="0"/>
              <a:ext cx="3875485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15"/>
            <a:stretch>
              <a:fillRect/>
            </a:stretch>
          </p:blipFill>
          <p:spPr bwMode="auto">
            <a:xfrm>
              <a:off x="9906000" y="0"/>
              <a:ext cx="2286362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17475"/>
            <a:ext cx="9074150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4141788"/>
            <a:ext cx="1466850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7">
            <a:extLst>
              <a:ext uri="{FF2B5EF4-FFF2-40B4-BE49-F238E27FC236}">
                <a16:creationId xmlns:a16="http://schemas.microsoft.com/office/drawing/2014/main" id="{75E1E0D3-A0D9-4790-8BB1-9EC66955104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C94BC02-4345-487C-8E6E-94C2C479916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5518" y="1868278"/>
            <a:ext cx="554461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综合与实践 营养午餐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2124075" y="2859088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/>
          <a:srcRect t="33813"/>
          <a:stretch>
            <a:fillRect/>
          </a:stretch>
        </p:blipFill>
        <p:spPr>
          <a:xfrm>
            <a:off x="-133350" y="50800"/>
            <a:ext cx="5113338" cy="23479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471488" y="300038"/>
            <a:ext cx="389255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创设情境，提出问题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5867400" y="842963"/>
          <a:ext cx="2928938" cy="40147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8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0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47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编号</a:t>
                      </a:r>
                    </a:p>
                  </a:txBody>
                  <a:tcPr marL="80281" marR="80281" marT="40148" marB="40148" anchor="ctr">
                    <a:solidFill>
                      <a:srgbClr val="B7C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菜名</a:t>
                      </a:r>
                    </a:p>
                  </a:txBody>
                  <a:tcPr marL="80281" marR="80281" marT="40148" marB="40148" anchor="ctr">
                    <a:solidFill>
                      <a:srgbClr val="B7C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4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1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80281" marR="80281" marT="40148" marB="40148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100" b="1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炸鸡排</a:t>
                      </a:r>
                    </a:p>
                  </a:txBody>
                  <a:tcPr marL="80281" marR="80281" marT="40148" marB="4014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4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1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80281" marR="80281" marT="40148" marB="40148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100" b="1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西红柿炒鸡蛋</a:t>
                      </a:r>
                    </a:p>
                  </a:txBody>
                  <a:tcPr marL="80281" marR="80281" marT="40148" marB="4014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4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1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80281" marR="80281" marT="40148" marB="40148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100" b="1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香菇油菜</a:t>
                      </a:r>
                    </a:p>
                  </a:txBody>
                  <a:tcPr marL="80281" marR="80281" marT="40148" marB="4014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4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1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80281" marR="80281" marT="40148" marB="40148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糖醋鱼块</a:t>
                      </a:r>
                    </a:p>
                  </a:txBody>
                  <a:tcPr marL="80281" marR="80281" marT="40148" marB="4014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4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1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80281" marR="80281" marT="40148" marB="40148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100" b="1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家常豆腐</a:t>
                      </a:r>
                    </a:p>
                  </a:txBody>
                  <a:tcPr marL="80281" marR="80281" marT="40148" marB="4014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4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1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80281" marR="80281" marT="40148" marB="40148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香菜冬瓜</a:t>
                      </a:r>
                    </a:p>
                  </a:txBody>
                  <a:tcPr marL="80281" marR="80281" marT="40148" marB="4014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14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1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80281" marR="80281" marT="40148" marB="40148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100" b="1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宫保鸡丁</a:t>
                      </a:r>
                    </a:p>
                  </a:txBody>
                  <a:tcPr marL="80281" marR="80281" marT="40148" marB="4014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14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1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80281" marR="80281" marT="40148" marB="40148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100" b="1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土豆炖牛肉</a:t>
                      </a:r>
                    </a:p>
                  </a:txBody>
                  <a:tcPr marL="80281" marR="80281" marT="40148" marB="4014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14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1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1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80281" marR="80281" marT="40148" marB="40148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1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韭菜炒豆芽</a:t>
                      </a:r>
                    </a:p>
                  </a:txBody>
                  <a:tcPr marL="80281" marR="80281" marT="40148" marB="4014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660400" y="1073150"/>
            <a:ext cx="43195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看，这是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某</a:t>
            </a:r>
            <a:r>
              <a: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学校食堂提供的今日午餐的菜谱：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173038" y="2149475"/>
            <a:ext cx="4826000" cy="2592388"/>
            <a:chOff x="172987" y="2149808"/>
            <a:chExt cx="4826745" cy="2592288"/>
          </a:xfrm>
        </p:grpSpPr>
        <p:sp>
          <p:nvSpPr>
            <p:cNvPr id="6" name="思想气泡: 云 5"/>
            <p:cNvSpPr/>
            <p:nvPr/>
          </p:nvSpPr>
          <p:spPr>
            <a:xfrm>
              <a:off x="172987" y="2149808"/>
              <a:ext cx="4826745" cy="2592288"/>
            </a:xfrm>
            <a:prstGeom prst="cloudCallout">
              <a:avLst>
                <a:gd name="adj1" fmla="val -45829"/>
                <a:gd name="adj2" fmla="val 55396"/>
              </a:avLst>
            </a:prstGeom>
            <a:solidFill>
              <a:schemeClr val="bg1"/>
            </a:solidFill>
            <a:ln w="28575">
              <a:solidFill>
                <a:srgbClr val="DBD0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258" name="矩形 2"/>
            <p:cNvSpPr>
              <a:spLocks noChangeArrowheads="1"/>
            </p:cNvSpPr>
            <p:nvPr/>
          </p:nvSpPr>
          <p:spPr bwMode="auto">
            <a:xfrm>
              <a:off x="567110" y="2647477"/>
              <a:ext cx="4320481" cy="16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>
                <a:lnSpc>
                  <a:spcPct val="110000"/>
                </a:lnSpc>
              </a:pPr>
              <a:r>
                <a:rPr lang="zh-CN" altLang="zh-CN" sz="3200" b="1" dirty="0">
                  <a:solidFill>
                    <a:srgbClr val="0A0FD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如果让你选其中的三样菜作为午餐</a:t>
              </a:r>
              <a:r>
                <a:rPr lang="zh-CN" altLang="en-US" sz="3200" b="1" dirty="0">
                  <a:solidFill>
                    <a:srgbClr val="0A0FD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zh-CN" altLang="zh-CN" sz="3200" b="1" dirty="0">
                  <a:solidFill>
                    <a:srgbClr val="0A0FD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你</a:t>
              </a:r>
              <a:r>
                <a:rPr lang="zh-CN" altLang="en-US" sz="3200" b="1" dirty="0">
                  <a:solidFill>
                    <a:srgbClr val="0A0FD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会</a:t>
              </a:r>
              <a:r>
                <a:rPr lang="zh-CN" altLang="zh-CN" sz="3200" b="1" dirty="0">
                  <a:solidFill>
                    <a:srgbClr val="0A0FD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选哪几样</a:t>
              </a:r>
              <a:r>
                <a:rPr lang="zh-CN" altLang="en-US" sz="3200" b="1" dirty="0">
                  <a:solidFill>
                    <a:srgbClr val="0A0FD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？</a:t>
              </a:r>
              <a:r>
                <a:rPr lang="zh-CN" altLang="zh-CN" sz="3200" b="1" dirty="0">
                  <a:solidFill>
                    <a:srgbClr val="0A0FD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为什么</a:t>
              </a:r>
              <a:r>
                <a:rPr lang="zh-CN" altLang="en-US" sz="3200" b="1" dirty="0">
                  <a:solidFill>
                    <a:srgbClr val="0A0FD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？</a:t>
              </a:r>
              <a:endParaRPr lang="zh-CN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00562" y="2959100"/>
            <a:ext cx="1134127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827088" y="727075"/>
            <a:ext cx="6551612" cy="2447925"/>
          </a:xfrm>
          <a:prstGeom prst="wedgeRoundRectCallout">
            <a:avLst>
              <a:gd name="adj1" fmla="val 43384"/>
              <a:gd name="adj2" fmla="val 6698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一份好的午餐，除了满足好吃的要求之外，营养均衡是很重要的。同学们正是长身体的时候，科学的饮食非常重要。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/>
          <a:srcRect t="33813"/>
          <a:stretch>
            <a:fillRect/>
          </a:stretch>
        </p:blipFill>
        <p:spPr>
          <a:xfrm>
            <a:off x="-133350" y="50800"/>
            <a:ext cx="5113338" cy="23479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267" name="文本框 14"/>
          <p:cNvSpPr txBox="1">
            <a:spLocks noChangeArrowheads="1"/>
          </p:cNvSpPr>
          <p:nvPr/>
        </p:nvSpPr>
        <p:spPr bwMode="auto">
          <a:xfrm>
            <a:off x="477838" y="309563"/>
            <a:ext cx="3892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探索交流，解决问题</a:t>
            </a:r>
          </a:p>
        </p:txBody>
      </p:sp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45024" y="774700"/>
            <a:ext cx="1134127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1843088" y="1131888"/>
            <a:ext cx="5013325" cy="1104900"/>
          </a:xfrm>
          <a:prstGeom prst="wedgeRoundRectCallout">
            <a:avLst>
              <a:gd name="adj1" fmla="val 59278"/>
              <a:gd name="adj2" fmla="val -2355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怎样判断一份午餐是否营养均衡比较科学呢？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10"/>
          <p:cNvGrpSpPr/>
          <p:nvPr/>
        </p:nvGrpSpPr>
        <p:grpSpPr bwMode="auto">
          <a:xfrm>
            <a:off x="395288" y="2355910"/>
            <a:ext cx="1117789" cy="1808103"/>
            <a:chOff x="1037" y="507"/>
            <a:chExt cx="2195" cy="3549"/>
          </a:xfrm>
        </p:grpSpPr>
        <p:pic>
          <p:nvPicPr>
            <p:cNvPr id="11275" name="Picture 10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1603" y="507"/>
              <a:ext cx="1226" cy="2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6" name="矩形 12"/>
            <p:cNvSpPr>
              <a:spLocks noChangeArrowheads="1"/>
            </p:cNvSpPr>
            <p:nvPr/>
          </p:nvSpPr>
          <p:spPr bwMode="auto">
            <a:xfrm>
              <a:off x="1037" y="3285"/>
              <a:ext cx="2195" cy="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营养专家</a:t>
              </a:r>
            </a:p>
          </p:txBody>
        </p:sp>
      </p:grpSp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1692275" y="2455863"/>
            <a:ext cx="6840538" cy="1108075"/>
          </a:xfrm>
          <a:prstGeom prst="wedgeRoundRectCallout">
            <a:avLst>
              <a:gd name="adj1" fmla="val -54361"/>
              <a:gd name="adj2" fmla="val 849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岁左右的儿童从每顿午餐中获取的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热量应不低于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2926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千焦，脂肪应不超过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50g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547813" y="3698875"/>
            <a:ext cx="7327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说说你是如何理解</a:t>
            </a:r>
            <a:r>
              <a:rPr lang="zh-CN" altLang="en-US" sz="3200" b="1" noProof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不低于</a:t>
            </a:r>
            <a:r>
              <a:rPr lang="zh-CN" altLang="en-US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和</a:t>
            </a:r>
            <a:r>
              <a:rPr lang="zh-CN" altLang="en-US" sz="3200" b="1" noProof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不超过</a:t>
            </a:r>
            <a:r>
              <a:rPr lang="zh-CN" altLang="en-US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的？</a:t>
            </a:r>
            <a:endParaRPr lang="zh-CN" altLang="en-US" sz="3200" b="1" noProof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5211763" y="4227513"/>
            <a:ext cx="4111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≥</a:t>
            </a: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6846888" y="4227513"/>
            <a:ext cx="4111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t="33813"/>
          <a:stretch>
            <a:fillRect/>
          </a:stretch>
        </p:blipFill>
        <p:spPr>
          <a:xfrm>
            <a:off x="-133350" y="50800"/>
            <a:ext cx="5113338" cy="23479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477838" y="300038"/>
            <a:ext cx="389255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实践应用，统计分析</a:t>
            </a:r>
          </a:p>
        </p:txBody>
      </p:sp>
      <p:graphicFrame>
        <p:nvGraphicFramePr>
          <p:cNvPr id="7" name="Group 498"/>
          <p:cNvGraphicFramePr>
            <a:graphicFrameLocks noGrp="1"/>
          </p:cNvGraphicFramePr>
          <p:nvPr/>
        </p:nvGraphicFramePr>
        <p:xfrm>
          <a:off x="2555776" y="1347614"/>
          <a:ext cx="6068637" cy="3465509"/>
        </p:xfrm>
        <a:graphic>
          <a:graphicData uri="http://schemas.openxmlformats.org/drawingml/2006/table">
            <a:tbl>
              <a:tblPr/>
              <a:tblGrid>
                <a:gridCol w="81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0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3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535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编号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C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菜名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C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热量 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千焦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C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脂肪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 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C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蛋白质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 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C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炸鸡排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1254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西红柿炒鸡蛋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899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香菇油菜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911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糖醋鱼块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2112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家常豆腐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1020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香菜冬瓜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564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宫保鸡丁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1033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土豆炖牛肉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1095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韭菜炒豆芽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497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408" name="矩形 1"/>
          <p:cNvSpPr>
            <a:spLocks noChangeArrowheads="1"/>
          </p:cNvSpPr>
          <p:nvPr/>
        </p:nvSpPr>
        <p:spPr bwMode="auto">
          <a:xfrm>
            <a:off x="2782888" y="808038"/>
            <a:ext cx="5543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小组合作搭配合格的营养午餐</a:t>
            </a:r>
            <a:endParaRPr lang="zh-CN" altLang="en-US" sz="20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4409" name="图片 5" descr="E:\潘菲\模板\笔记素材图\状元笔记的娃娃（8.22日更新\夏才半.png夏才半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640" y="3148132"/>
            <a:ext cx="829901" cy="137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10" name="AutoShape 27"/>
          <p:cNvSpPr>
            <a:spLocks noChangeArrowheads="1"/>
          </p:cNvSpPr>
          <p:nvPr/>
        </p:nvSpPr>
        <p:spPr bwMode="auto">
          <a:xfrm flipH="1">
            <a:off x="251520" y="1275606"/>
            <a:ext cx="2305050" cy="1630363"/>
          </a:xfrm>
          <a:prstGeom prst="wedgeRoundRectCallout">
            <a:avLst>
              <a:gd name="adj1" fmla="val 7314"/>
              <a:gd name="adj2" fmla="val 6671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赶紧动手试试吧！看谁搭配的多。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5"/>
          <p:cNvSpPr>
            <a:spLocks noChangeArrowheads="1"/>
          </p:cNvSpPr>
          <p:nvPr/>
        </p:nvSpPr>
        <p:spPr bwMode="auto">
          <a:xfrm>
            <a:off x="395536" y="352425"/>
            <a:ext cx="7272338" cy="1001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在全班搭配出的所有方案中，每人选出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种喜欢的方案。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4" name="Group 96"/>
          <p:cNvGraphicFramePr>
            <a:graphicFrameLocks noGrp="1"/>
          </p:cNvGraphicFramePr>
          <p:nvPr/>
        </p:nvGraphicFramePr>
        <p:xfrm>
          <a:off x="2459038" y="1635125"/>
          <a:ext cx="6119812" cy="2984503"/>
        </p:xfrm>
        <a:graphic>
          <a:graphicData uri="http://schemas.openxmlformats.org/drawingml/2006/table">
            <a:tbl>
              <a:tblPr/>
              <a:tblGrid>
                <a:gridCol w="931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3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39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39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2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方案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配菜编号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喜爱人数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男生人数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>
                        <a:alpha val="47058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女生人数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>
                        <a:alpha val="4705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3" marR="91433" marT="45710" marB="4571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1-4-8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30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17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E96678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13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1433" marR="91433" marT="45710" marB="4571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1-7-9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27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15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E96678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12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33" marR="91433" marT="45710" marB="4571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1-6-8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25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15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E96678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10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33" marR="91433" marT="45710" marB="4571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3-7-8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20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10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E96678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10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1433" marR="91433" marT="45710" marB="4571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2-5-7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18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7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E96678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11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1433" marR="91433" marT="45710" marB="4571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2-4-8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15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9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E96678"/>
                          </a:solidFill>
                          <a:effectLst/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6</a:t>
                      </a:r>
                    </a:p>
                  </a:txBody>
                  <a:tcPr marL="91433" marR="91433" marT="45710" marB="4571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" name="矩形 7"/>
          <p:cNvSpPr>
            <a:spLocks noChangeArrowheads="1"/>
          </p:cNvSpPr>
          <p:nvPr/>
        </p:nvSpPr>
        <p:spPr bwMode="auto">
          <a:xfrm>
            <a:off x="3276600" y="1139825"/>
            <a:ext cx="4211638" cy="396875"/>
          </a:xfrm>
          <a:prstGeom prst="rect">
            <a:avLst/>
          </a:prstGeom>
          <a:solidFill>
            <a:srgbClr val="E75A4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全班同学最喜爱的</a:t>
            </a:r>
            <a:r>
              <a:rPr lang="en-US" altLang="zh-CN" sz="20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zh-CN" altLang="en-US" sz="20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种搭配方案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067694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488" y="2505075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488" y="2940050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738" y="3352800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738" y="3792538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488" y="4214813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2081213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00" y="2081213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438" y="2081213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038" y="2508250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508250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13" y="2508250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325" y="2940050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940050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13" y="2940050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3352800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813" y="3352800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363" y="3352800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638" y="3792538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0" y="3792538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438" y="3792538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4214813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925" y="4214813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463" y="4214813"/>
            <a:ext cx="7683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 bwMode="auto">
          <a:xfrm>
            <a:off x="539750" y="1635646"/>
            <a:ext cx="1795463" cy="2818221"/>
            <a:chOff x="539552" y="1952572"/>
            <a:chExt cx="1795041" cy="2817489"/>
          </a:xfrm>
        </p:grpSpPr>
        <p:pic>
          <p:nvPicPr>
            <p:cNvPr id="15439" name="图片 39" descr="E:\潘菲\模板\笔记素材图\状元笔记的娃娃（8.22日更新\夏才半2.png夏才半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flipH="1">
              <a:off x="971301" y="3392469"/>
              <a:ext cx="847754" cy="1377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440" name="圆角矩形标注 5132"/>
            <p:cNvSpPr>
              <a:spLocks noChangeArrowheads="1"/>
            </p:cNvSpPr>
            <p:nvPr/>
          </p:nvSpPr>
          <p:spPr bwMode="auto">
            <a:xfrm>
              <a:off x="539552" y="1952572"/>
              <a:ext cx="1795041" cy="1106048"/>
            </a:xfrm>
            <a:prstGeom prst="wedgeRoundRectCallout">
              <a:avLst>
                <a:gd name="adj1" fmla="val -9308"/>
                <a:gd name="adj2" fmla="val 71840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宋体" panose="02010600030101010101" pitchFamily="2" charset="-122"/>
                </a:rPr>
                <a:t>你喜欢哪一种？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8762" y="123825"/>
            <a:ext cx="1134127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1259632" y="267494"/>
            <a:ext cx="5013325" cy="1104900"/>
          </a:xfrm>
          <a:prstGeom prst="wedgeRoundRectCallout">
            <a:avLst>
              <a:gd name="adj1" fmla="val 59278"/>
              <a:gd name="adj2" fmla="val -2355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根据上面的统计表，你能绘制出复式条形统计图吗？</a:t>
            </a:r>
          </a:p>
        </p:txBody>
      </p:sp>
      <p:grpSp>
        <p:nvGrpSpPr>
          <p:cNvPr id="7" name="Group 234"/>
          <p:cNvGrpSpPr/>
          <p:nvPr/>
        </p:nvGrpSpPr>
        <p:grpSpPr bwMode="auto">
          <a:xfrm>
            <a:off x="1476375" y="1491630"/>
            <a:ext cx="6478588" cy="3336925"/>
            <a:chOff x="839" y="1741"/>
            <a:chExt cx="4474" cy="2538"/>
          </a:xfrm>
        </p:grpSpPr>
        <p:grpSp>
          <p:nvGrpSpPr>
            <p:cNvPr id="16401" name="Group 229"/>
            <p:cNvGrpSpPr/>
            <p:nvPr/>
          </p:nvGrpSpPr>
          <p:grpSpPr bwMode="auto">
            <a:xfrm>
              <a:off x="839" y="1741"/>
              <a:ext cx="3724" cy="2538"/>
              <a:chOff x="839" y="1741"/>
              <a:chExt cx="3724" cy="2538"/>
            </a:xfrm>
          </p:grpSpPr>
          <p:pic>
            <p:nvPicPr>
              <p:cNvPr id="16406" name="Picture 11" descr="1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1" y="2251"/>
                <a:ext cx="3003" cy="16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12"/>
              <p:cNvSpPr txBox="1">
                <a:spLocks noChangeArrowheads="1"/>
              </p:cNvSpPr>
              <p:nvPr/>
            </p:nvSpPr>
            <p:spPr bwMode="auto">
              <a:xfrm>
                <a:off x="1113" y="1741"/>
                <a:ext cx="3084" cy="2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r>
                  <a:rPr lang="zh-CN" altLang="en-US" b="1" kern="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全班同学最喜爱的</a:t>
                </a:r>
                <a:r>
                  <a:rPr lang="en-US" altLang="zh-CN" b="1" kern="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6</a:t>
                </a:r>
                <a:r>
                  <a:rPr lang="zh-CN" altLang="en-US" b="1" kern="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种搭配方案统计图</a:t>
                </a:r>
              </a:p>
            </p:txBody>
          </p:sp>
          <p:sp>
            <p:nvSpPr>
              <p:cNvPr id="15" name="TextBox 4"/>
              <p:cNvSpPr txBox="1"/>
              <p:nvPr/>
            </p:nvSpPr>
            <p:spPr>
              <a:xfrm>
                <a:off x="884" y="1875"/>
                <a:ext cx="452" cy="286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kern="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人数</a:t>
                </a:r>
              </a:p>
            </p:txBody>
          </p:sp>
          <p:sp>
            <p:nvSpPr>
              <p:cNvPr id="16" name="TextBox 3"/>
              <p:cNvSpPr txBox="1"/>
              <p:nvPr/>
            </p:nvSpPr>
            <p:spPr>
              <a:xfrm>
                <a:off x="4110" y="3873"/>
                <a:ext cx="453" cy="296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kern="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方案</a:t>
                </a:r>
              </a:p>
            </p:txBody>
          </p:sp>
          <p:grpSp>
            <p:nvGrpSpPr>
              <p:cNvPr id="16410" name="Group 33"/>
              <p:cNvGrpSpPr/>
              <p:nvPr/>
            </p:nvGrpSpPr>
            <p:grpSpPr bwMode="auto">
              <a:xfrm>
                <a:off x="1180" y="3881"/>
                <a:ext cx="2967" cy="398"/>
                <a:chOff x="1180" y="3881"/>
                <a:chExt cx="2967" cy="398"/>
              </a:xfrm>
            </p:grpSpPr>
            <p:sp>
              <p:nvSpPr>
                <p:cNvPr id="29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1180" y="3882"/>
                  <a:ext cx="545" cy="2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 dirty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1-4-8</a:t>
                  </a:r>
                </a:p>
              </p:txBody>
            </p:sp>
            <p:sp>
              <p:nvSpPr>
                <p:cNvPr id="30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1660" y="3882"/>
                  <a:ext cx="499" cy="2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 dirty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1-7-9</a:t>
                  </a:r>
                </a:p>
              </p:txBody>
            </p:sp>
            <p:sp>
              <p:nvSpPr>
                <p:cNvPr id="31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1276" y="4047"/>
                  <a:ext cx="364" cy="2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 dirty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  <p:sp>
              <p:nvSpPr>
                <p:cNvPr id="32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3160" y="3882"/>
                  <a:ext cx="457" cy="2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2-5-7</a:t>
                  </a:r>
                </a:p>
              </p:txBody>
            </p:sp>
            <p:sp>
              <p:nvSpPr>
                <p:cNvPr id="33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2156" y="3882"/>
                  <a:ext cx="502" cy="2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 dirty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1-6-8</a:t>
                  </a:r>
                </a:p>
              </p:txBody>
            </p:sp>
            <p:sp>
              <p:nvSpPr>
                <p:cNvPr id="34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2282" y="4047"/>
                  <a:ext cx="365" cy="2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  <p:sp>
              <p:nvSpPr>
                <p:cNvPr id="35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2661" y="3881"/>
                  <a:ext cx="454" cy="2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3-7-8</a:t>
                  </a:r>
                </a:p>
              </p:txBody>
            </p:sp>
            <p:sp>
              <p:nvSpPr>
                <p:cNvPr id="36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2784" y="4047"/>
                  <a:ext cx="365" cy="2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  <p:sp>
              <p:nvSpPr>
                <p:cNvPr id="37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1797" y="4047"/>
                  <a:ext cx="363" cy="2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38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3297" y="4047"/>
                  <a:ext cx="366" cy="2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</a:p>
              </p:txBody>
            </p:sp>
            <p:sp>
              <p:nvSpPr>
                <p:cNvPr id="39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3651" y="3882"/>
                  <a:ext cx="502" cy="2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 dirty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2-4-8</a:t>
                  </a:r>
                </a:p>
              </p:txBody>
            </p:sp>
            <p:sp>
              <p:nvSpPr>
                <p:cNvPr id="40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3765" y="4047"/>
                  <a:ext cx="365" cy="2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 dirty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</a:t>
                  </a:r>
                </a:p>
              </p:txBody>
            </p:sp>
          </p:grpSp>
          <p:grpSp>
            <p:nvGrpSpPr>
              <p:cNvPr id="16411" name="Group 132"/>
              <p:cNvGrpSpPr/>
              <p:nvPr/>
            </p:nvGrpSpPr>
            <p:grpSpPr bwMode="auto">
              <a:xfrm>
                <a:off x="839" y="2131"/>
                <a:ext cx="392" cy="1927"/>
                <a:chOff x="839" y="2131"/>
                <a:chExt cx="392" cy="1927"/>
              </a:xfrm>
            </p:grpSpPr>
            <p:sp>
              <p:nvSpPr>
                <p:cNvPr id="19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901" y="3826"/>
                  <a:ext cx="216" cy="2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</a:p>
              </p:txBody>
            </p:sp>
            <p:sp>
              <p:nvSpPr>
                <p:cNvPr id="20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900" y="3615"/>
                  <a:ext cx="216" cy="23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  <p:sp>
              <p:nvSpPr>
                <p:cNvPr id="21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903" y="3430"/>
                  <a:ext cx="219" cy="23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  <p:sp>
              <p:nvSpPr>
                <p:cNvPr id="22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903" y="3233"/>
                  <a:ext cx="219" cy="23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</a:t>
                  </a:r>
                </a:p>
              </p:txBody>
            </p:sp>
            <p:sp>
              <p:nvSpPr>
                <p:cNvPr id="23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903" y="3063"/>
                  <a:ext cx="219" cy="23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8</a:t>
                  </a:r>
                </a:p>
              </p:txBody>
            </p:sp>
            <p:sp>
              <p:nvSpPr>
                <p:cNvPr id="24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841" y="2875"/>
                  <a:ext cx="339" cy="2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</a:t>
                  </a:r>
                </a:p>
              </p:txBody>
            </p:sp>
            <p:sp>
              <p:nvSpPr>
                <p:cNvPr id="25" name="Text Box 74"/>
                <p:cNvSpPr txBox="1">
                  <a:spLocks noChangeArrowheads="1"/>
                </p:cNvSpPr>
                <p:nvPr/>
              </p:nvSpPr>
              <p:spPr bwMode="auto">
                <a:xfrm>
                  <a:off x="841" y="2696"/>
                  <a:ext cx="339" cy="2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</a:t>
                  </a:r>
                </a:p>
              </p:txBody>
            </p:sp>
            <p:sp>
              <p:nvSpPr>
                <p:cNvPr id="26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839" y="2515"/>
                  <a:ext cx="392" cy="2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14</a:t>
                  </a:r>
                </a:p>
              </p:txBody>
            </p:sp>
            <p:sp>
              <p:nvSpPr>
                <p:cNvPr id="27" name="Text Box 76"/>
                <p:cNvSpPr txBox="1">
                  <a:spLocks noChangeArrowheads="1"/>
                </p:cNvSpPr>
                <p:nvPr/>
              </p:nvSpPr>
              <p:spPr bwMode="auto">
                <a:xfrm>
                  <a:off x="839" y="2327"/>
                  <a:ext cx="341" cy="2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16</a:t>
                  </a:r>
                </a:p>
              </p:txBody>
            </p:sp>
            <p:sp>
              <p:nvSpPr>
                <p:cNvPr id="28" name="Text Box 77"/>
                <p:cNvSpPr txBox="1">
                  <a:spLocks noChangeArrowheads="1"/>
                </p:cNvSpPr>
                <p:nvPr/>
              </p:nvSpPr>
              <p:spPr bwMode="auto">
                <a:xfrm>
                  <a:off x="839" y="2131"/>
                  <a:ext cx="341" cy="2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1400" b="1" ker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18</a:t>
                  </a:r>
                </a:p>
              </p:txBody>
            </p:sp>
          </p:grpSp>
        </p:grpSp>
        <p:grpSp>
          <p:nvGrpSpPr>
            <p:cNvPr id="16402" name="Group 230"/>
            <p:cNvGrpSpPr/>
            <p:nvPr/>
          </p:nvGrpSpPr>
          <p:grpSpPr bwMode="auto">
            <a:xfrm>
              <a:off x="4367" y="2138"/>
              <a:ext cx="946" cy="455"/>
              <a:chOff x="4367" y="2138"/>
              <a:chExt cx="946" cy="455"/>
            </a:xfrm>
          </p:grpSpPr>
          <p:sp>
            <p:nvSpPr>
              <p:cNvPr id="10" name="Text Box 231"/>
              <p:cNvSpPr txBox="1">
                <a:spLocks noChangeArrowheads="1"/>
              </p:cNvSpPr>
              <p:nvPr/>
            </p:nvSpPr>
            <p:spPr bwMode="auto">
              <a:xfrm>
                <a:off x="4406" y="2340"/>
                <a:ext cx="764" cy="2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auto" hangingPunct="1">
                  <a:spcBef>
                    <a:spcPct val="500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r>
                  <a:rPr lang="zh-CN" altLang="en-US" sz="1600" b="1" kern="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女生人数</a:t>
                </a:r>
              </a:p>
            </p:txBody>
          </p:sp>
          <p:sp>
            <p:nvSpPr>
              <p:cNvPr id="11" name="Text Box 232"/>
              <p:cNvSpPr txBox="1">
                <a:spLocks noChangeArrowheads="1"/>
              </p:cNvSpPr>
              <p:nvPr/>
            </p:nvSpPr>
            <p:spPr bwMode="auto">
              <a:xfrm>
                <a:off x="4406" y="2138"/>
                <a:ext cx="907" cy="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auto" hangingPunct="1">
                  <a:spcBef>
                    <a:spcPct val="500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r>
                  <a:rPr lang="zh-CN" altLang="en-US" sz="1600" b="1" kern="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男生人数</a:t>
                </a:r>
              </a:p>
            </p:txBody>
          </p:sp>
          <p:pic>
            <p:nvPicPr>
              <p:cNvPr id="16405" name="Picture 233" descr="未标题-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4367" y="2238"/>
                <a:ext cx="68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1" name="Rectangle 235"/>
          <p:cNvSpPr>
            <a:spLocks noChangeArrowheads="1"/>
          </p:cNvSpPr>
          <p:nvPr/>
        </p:nvSpPr>
        <p:spPr bwMode="auto">
          <a:xfrm>
            <a:off x="2039938" y="2301255"/>
            <a:ext cx="230187" cy="2035175"/>
          </a:xfrm>
          <a:prstGeom prst="rect">
            <a:avLst/>
          </a:pr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2" name="Rectangle 236"/>
          <p:cNvSpPr>
            <a:spLocks noChangeArrowheads="1"/>
          </p:cNvSpPr>
          <p:nvPr/>
        </p:nvSpPr>
        <p:spPr bwMode="auto">
          <a:xfrm>
            <a:off x="2260600" y="2750518"/>
            <a:ext cx="228600" cy="1585912"/>
          </a:xfrm>
          <a:prstGeom prst="rect">
            <a:avLst/>
          </a:prstGeom>
          <a:solidFill>
            <a:srgbClr val="C050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3" name="Rectangle 237"/>
          <p:cNvSpPr>
            <a:spLocks noChangeArrowheads="1"/>
          </p:cNvSpPr>
          <p:nvPr/>
        </p:nvSpPr>
        <p:spPr bwMode="auto">
          <a:xfrm>
            <a:off x="2744788" y="2509218"/>
            <a:ext cx="230187" cy="1827212"/>
          </a:xfrm>
          <a:prstGeom prst="rect">
            <a:avLst/>
          </a:pr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" name="Rectangle 238"/>
          <p:cNvSpPr>
            <a:spLocks noChangeArrowheads="1"/>
          </p:cNvSpPr>
          <p:nvPr/>
        </p:nvSpPr>
        <p:spPr bwMode="auto">
          <a:xfrm>
            <a:off x="2960688" y="2901330"/>
            <a:ext cx="230187" cy="1439863"/>
          </a:xfrm>
          <a:prstGeom prst="rect">
            <a:avLst/>
          </a:prstGeom>
          <a:solidFill>
            <a:srgbClr val="C050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5" name="Rectangle 241"/>
          <p:cNvSpPr>
            <a:spLocks noChangeArrowheads="1"/>
          </p:cNvSpPr>
          <p:nvPr/>
        </p:nvSpPr>
        <p:spPr bwMode="auto">
          <a:xfrm>
            <a:off x="3467100" y="2509218"/>
            <a:ext cx="231775" cy="1827212"/>
          </a:xfrm>
          <a:prstGeom prst="rect">
            <a:avLst/>
          </a:pr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6" name="Rectangle 240"/>
          <p:cNvSpPr>
            <a:spLocks noChangeArrowheads="1"/>
          </p:cNvSpPr>
          <p:nvPr/>
        </p:nvSpPr>
        <p:spPr bwMode="auto">
          <a:xfrm>
            <a:off x="3687763" y="3117230"/>
            <a:ext cx="231775" cy="1223963"/>
          </a:xfrm>
          <a:prstGeom prst="rect">
            <a:avLst/>
          </a:prstGeom>
          <a:solidFill>
            <a:srgbClr val="C050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7" name="Rectangle 246"/>
          <p:cNvSpPr>
            <a:spLocks noChangeArrowheads="1"/>
          </p:cNvSpPr>
          <p:nvPr/>
        </p:nvSpPr>
        <p:spPr bwMode="auto">
          <a:xfrm>
            <a:off x="4186238" y="3112468"/>
            <a:ext cx="230187" cy="1223962"/>
          </a:xfrm>
          <a:prstGeom prst="rect">
            <a:avLst/>
          </a:pr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8" name="Rectangle 247"/>
          <p:cNvSpPr>
            <a:spLocks noChangeArrowheads="1"/>
          </p:cNvSpPr>
          <p:nvPr/>
        </p:nvSpPr>
        <p:spPr bwMode="auto">
          <a:xfrm>
            <a:off x="4408488" y="3117230"/>
            <a:ext cx="230187" cy="1223963"/>
          </a:xfrm>
          <a:prstGeom prst="rect">
            <a:avLst/>
          </a:prstGeom>
          <a:solidFill>
            <a:srgbClr val="C050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9" name="Rectangle 248"/>
          <p:cNvSpPr>
            <a:spLocks noChangeArrowheads="1"/>
          </p:cNvSpPr>
          <p:nvPr/>
        </p:nvSpPr>
        <p:spPr bwMode="auto">
          <a:xfrm>
            <a:off x="4902200" y="3491880"/>
            <a:ext cx="230188" cy="846138"/>
          </a:xfrm>
          <a:prstGeom prst="rect">
            <a:avLst/>
          </a:pr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0" name="Rectangle 249"/>
          <p:cNvSpPr>
            <a:spLocks noChangeArrowheads="1"/>
          </p:cNvSpPr>
          <p:nvPr/>
        </p:nvSpPr>
        <p:spPr bwMode="auto">
          <a:xfrm>
            <a:off x="5132388" y="3004518"/>
            <a:ext cx="230187" cy="1331912"/>
          </a:xfrm>
          <a:prstGeom prst="rect">
            <a:avLst/>
          </a:prstGeom>
          <a:solidFill>
            <a:srgbClr val="C050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1" name="Rectangle 250"/>
          <p:cNvSpPr>
            <a:spLocks noChangeArrowheads="1"/>
          </p:cNvSpPr>
          <p:nvPr/>
        </p:nvSpPr>
        <p:spPr bwMode="auto">
          <a:xfrm>
            <a:off x="5600700" y="3261693"/>
            <a:ext cx="228600" cy="1079500"/>
          </a:xfrm>
          <a:prstGeom prst="rect">
            <a:avLst/>
          </a:pr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2" name="Rectangle 252"/>
          <p:cNvSpPr>
            <a:spLocks noChangeArrowheads="1"/>
          </p:cNvSpPr>
          <p:nvPr/>
        </p:nvSpPr>
        <p:spPr bwMode="auto">
          <a:xfrm>
            <a:off x="5819775" y="3612530"/>
            <a:ext cx="230188" cy="730250"/>
          </a:xfrm>
          <a:prstGeom prst="rect">
            <a:avLst/>
          </a:prstGeom>
          <a:solidFill>
            <a:srgbClr val="C050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65263"/>
            <a:ext cx="688975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547664" y="915566"/>
            <a:ext cx="6725617" cy="3581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人体不仅仅需要热量和脂肪，还需要一种非常重要的物质，那就是蛋白质。蛋白质可以使我们具有抵抗力，少生病。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10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岁左右的儿童蛋白质的摄取量为每日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75g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8130" y="76200"/>
            <a:ext cx="114664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2484438" y="266700"/>
            <a:ext cx="3194050" cy="1206500"/>
          </a:xfrm>
          <a:prstGeom prst="wedgeRoundRectCallout">
            <a:avLst>
              <a:gd name="adj1" fmla="val 58644"/>
              <a:gd name="adj2" fmla="val -2355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哪一种搭配所含的蛋白质最多？</a:t>
            </a:r>
          </a:p>
        </p:txBody>
      </p:sp>
      <p:graphicFrame>
        <p:nvGraphicFramePr>
          <p:cNvPr id="16" name="Group 175"/>
          <p:cNvGraphicFramePr>
            <a:graphicFrameLocks noGrp="1"/>
          </p:cNvGraphicFramePr>
          <p:nvPr/>
        </p:nvGraphicFramePr>
        <p:xfrm>
          <a:off x="231775" y="1581150"/>
          <a:ext cx="3878263" cy="2652871"/>
        </p:xfrm>
        <a:graphic>
          <a:graphicData uri="http://schemas.openxmlformats.org/drawingml/2006/table">
            <a:tbl>
              <a:tblPr/>
              <a:tblGrid>
                <a:gridCol w="541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70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93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39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编号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C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菜名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C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热量 </a:t>
                      </a: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千焦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C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脂肪 </a:t>
                      </a:r>
                      <a:r>
                        <a:rPr kumimoji="0" lang="en-US" alt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 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C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蛋白质 </a:t>
                      </a:r>
                      <a:r>
                        <a:rPr kumimoji="0" lang="en-US" alt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 g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C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5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炸鸡排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1254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5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西红柿炒鸡蛋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899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51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香菇油菜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911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5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糖醋鱼块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2112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5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家常豆腐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1020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5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香菜冬瓜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564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5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宫保鸡丁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1033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5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土豆炖牛肉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1095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5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韭菜炒豆芽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497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7" name="矩形 7"/>
          <p:cNvSpPr/>
          <p:nvPr/>
        </p:nvSpPr>
        <p:spPr>
          <a:xfrm>
            <a:off x="3245098" y="1563638"/>
            <a:ext cx="858838" cy="2663891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b="0">
                <a:solidFill>
                  <a:srgbClr val="1C1C1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b="0">
                <a:solidFill>
                  <a:srgbClr val="1C1C1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0">
                <a:solidFill>
                  <a:srgbClr val="1C1C1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0">
                <a:solidFill>
                  <a:srgbClr val="1C1C1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 b="0">
                <a:solidFill>
                  <a:srgbClr val="1C1C1C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en-US" sz="2000" b="1" noProof="1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3260725" y="1824170"/>
            <a:ext cx="849313" cy="252412"/>
          </a:xfrm>
          <a:prstGeom prst="rect">
            <a:avLst/>
          </a:prstGeom>
          <a:solidFill>
            <a:srgbClr val="C0000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2000" b="1">
              <a:solidFill>
                <a:srgbClr val="000000"/>
              </a:solidFill>
              <a:latin typeface="楷体_GB2312" panose="02010609030101010101" pitchFamily="49" charset="-122"/>
              <a:ea typeface="宋体" panose="02010600030101010101" pitchFamily="2" charset="-122"/>
            </a:endParaRPr>
          </a:p>
        </p:txBody>
      </p:sp>
      <p:sp>
        <p:nvSpPr>
          <p:cNvPr id="19" name="矩形 8"/>
          <p:cNvSpPr>
            <a:spLocks noChangeArrowheads="1"/>
          </p:cNvSpPr>
          <p:nvPr/>
        </p:nvSpPr>
        <p:spPr bwMode="auto">
          <a:xfrm>
            <a:off x="3260725" y="2715766"/>
            <a:ext cx="849313" cy="252412"/>
          </a:xfrm>
          <a:prstGeom prst="rect">
            <a:avLst/>
          </a:prstGeom>
          <a:solidFill>
            <a:srgbClr val="C0000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2000" b="1">
              <a:solidFill>
                <a:srgbClr val="000000"/>
              </a:solidFill>
              <a:latin typeface="楷体_GB2312" panose="02010609030101010101" pitchFamily="49" charset="-122"/>
              <a:ea typeface="宋体" panose="02010600030101010101" pitchFamily="2" charset="-122"/>
            </a:endParaRPr>
          </a:p>
        </p:txBody>
      </p:sp>
      <p:sp>
        <p:nvSpPr>
          <p:cNvPr id="20" name="矩形 8"/>
          <p:cNvSpPr>
            <a:spLocks noChangeArrowheads="1"/>
          </p:cNvSpPr>
          <p:nvPr/>
        </p:nvSpPr>
        <p:spPr bwMode="auto">
          <a:xfrm>
            <a:off x="3260725" y="3723878"/>
            <a:ext cx="849313" cy="252413"/>
          </a:xfrm>
          <a:prstGeom prst="rect">
            <a:avLst/>
          </a:prstGeom>
          <a:solidFill>
            <a:srgbClr val="C00000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2000" b="1">
              <a:solidFill>
                <a:srgbClr val="000000"/>
              </a:solidFill>
              <a:latin typeface="楷体_GB2312" panose="02010609030101010101" pitchFamily="49" charset="-122"/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240213" y="1716088"/>
            <a:ext cx="4656137" cy="2913062"/>
            <a:chOff x="4240213" y="1716088"/>
            <a:chExt cx="4656137" cy="2913062"/>
          </a:xfrm>
        </p:grpSpPr>
        <p:grpSp>
          <p:nvGrpSpPr>
            <p:cNvPr id="18436" name="组合 5"/>
            <p:cNvGrpSpPr/>
            <p:nvPr/>
          </p:nvGrpSpPr>
          <p:grpSpPr bwMode="auto">
            <a:xfrm>
              <a:off x="4240213" y="1716088"/>
              <a:ext cx="4656137" cy="2913062"/>
              <a:chOff x="4457776" y="2924943"/>
              <a:chExt cx="4866752" cy="3037494"/>
            </a:xfrm>
          </p:grpSpPr>
          <p:pic>
            <p:nvPicPr>
              <p:cNvPr id="18510" name="Picture 231" descr="1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456" y="5673824"/>
                <a:ext cx="261937" cy="133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511" name="Picture 236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57776" y="2924943"/>
                <a:ext cx="4192236" cy="30374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8512" name="组合 4"/>
              <p:cNvGrpSpPr/>
              <p:nvPr/>
            </p:nvGrpSpPr>
            <p:grpSpPr bwMode="auto">
              <a:xfrm>
                <a:off x="8171450" y="3422000"/>
                <a:ext cx="1153078" cy="594106"/>
                <a:chOff x="7752797" y="3380210"/>
                <a:chExt cx="1153078" cy="594106"/>
              </a:xfrm>
            </p:grpSpPr>
            <p:sp>
              <p:nvSpPr>
                <p:cNvPr id="18513" name="Text Box 231"/>
                <p:cNvSpPr txBox="1">
                  <a:spLocks noChangeArrowheads="1"/>
                </p:cNvSpPr>
                <p:nvPr/>
              </p:nvSpPr>
              <p:spPr bwMode="auto">
                <a:xfrm>
                  <a:off x="7814710" y="3688185"/>
                  <a:ext cx="1091165" cy="2861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 typeface="Arial" panose="020B0604020202020204" pitchFamily="34" charset="0"/>
                    <a:buNone/>
                  </a:pPr>
                  <a:r>
                    <a:rPr lang="zh-CN" altLang="en-US" sz="1200" b="1">
                      <a:solidFill>
                        <a:srgbClr val="000000"/>
                      </a:solidFill>
                      <a:latin typeface="楷体_GB2312" panose="02010609030101010101" pitchFamily="49" charset="-122"/>
                      <a:ea typeface="宋体" panose="02010600030101010101" pitchFamily="2" charset="-122"/>
                    </a:rPr>
                    <a:t>女生人数</a:t>
                  </a:r>
                </a:p>
              </p:txBody>
            </p:sp>
            <p:sp>
              <p:nvSpPr>
                <p:cNvPr id="18514" name="Text Box 232"/>
                <p:cNvSpPr txBox="1">
                  <a:spLocks noChangeArrowheads="1"/>
                </p:cNvSpPr>
                <p:nvPr/>
              </p:nvSpPr>
              <p:spPr bwMode="auto">
                <a:xfrm>
                  <a:off x="7814711" y="3380210"/>
                  <a:ext cx="1062590" cy="2895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 typeface="Arial" panose="020B0604020202020204" pitchFamily="34" charset="0"/>
                    <a:buNone/>
                  </a:pPr>
                  <a:r>
                    <a:rPr lang="zh-CN" altLang="en-US" sz="1200" b="1">
                      <a:solidFill>
                        <a:srgbClr val="000000"/>
                      </a:solidFill>
                      <a:latin typeface="楷体_GB2312" panose="02010609030101010101" pitchFamily="49" charset="-122"/>
                      <a:ea typeface="宋体" panose="02010600030101010101" pitchFamily="2" charset="-122"/>
                    </a:rPr>
                    <a:t>男生人数</a:t>
                  </a:r>
                </a:p>
              </p:txBody>
            </p:sp>
            <p:pic>
              <p:nvPicPr>
                <p:cNvPr id="18515" name="Picture 233" descr="未标题-3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V="1">
                  <a:off x="7752797" y="3470698"/>
                  <a:ext cx="107950" cy="414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22" name="Text Box 34"/>
            <p:cNvSpPr txBox="1">
              <a:spLocks noChangeArrowheads="1"/>
            </p:cNvSpPr>
            <p:nvPr/>
          </p:nvSpPr>
          <p:spPr bwMode="auto">
            <a:xfrm>
              <a:off x="4578875" y="4262309"/>
              <a:ext cx="56918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1200" b="1" kern="0" dirty="0">
                  <a:solidFill>
                    <a:prstClr val="black"/>
                  </a:solidFill>
                  <a:highlight>
                    <a:srgbClr val="FFFFFF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1-4-8</a:t>
              </a:r>
            </a:p>
          </p:txBody>
        </p:sp>
      </p:grpSp>
      <p:sp>
        <p:nvSpPr>
          <p:cNvPr id="21" name="矩形 20"/>
          <p:cNvSpPr/>
          <p:nvPr/>
        </p:nvSpPr>
        <p:spPr>
          <a:xfrm>
            <a:off x="4572000" y="4227934"/>
            <a:ext cx="727868" cy="8309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4000" b="1" spc="50" dirty="0">
                <a:ln w="11430"/>
                <a:solidFill>
                  <a:srgbClr val="CC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bldLvl="0" animBg="1"/>
      <p:bldP spid="17" grpId="0" bldLvl="0" animBg="1"/>
      <p:bldP spid="18" grpId="0" bldLvl="0" animBg="1"/>
      <p:bldP spid="19" grpId="0" bldLvl="0" animBg="1"/>
      <p:bldP spid="2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22"/>
          <p:cNvGrpSpPr/>
          <p:nvPr/>
        </p:nvGrpSpPr>
        <p:grpSpPr bwMode="auto">
          <a:xfrm>
            <a:off x="467683" y="373063"/>
            <a:ext cx="8281030" cy="1982152"/>
            <a:chOff x="2319" y="334"/>
            <a:chExt cx="13040" cy="3122"/>
          </a:xfrm>
        </p:grpSpPr>
        <p:pic>
          <p:nvPicPr>
            <p:cNvPr id="19465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2319" y="621"/>
              <a:ext cx="2031" cy="2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6" name="AutoShape 27"/>
            <p:cNvSpPr>
              <a:spLocks noChangeArrowheads="1"/>
            </p:cNvSpPr>
            <p:nvPr/>
          </p:nvSpPr>
          <p:spPr bwMode="auto">
            <a:xfrm>
              <a:off x="4472" y="334"/>
              <a:ext cx="10887" cy="1989"/>
            </a:xfrm>
            <a:prstGeom prst="wedgeRoundRectCallout">
              <a:avLst>
                <a:gd name="adj1" fmla="val -57736"/>
                <a:gd name="adj2" fmla="val 2090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zh-CN" altLang="zh-CN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如果要为运动员、胖子、偏瘦的人推荐营养午餐</a:t>
              </a: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宋体" panose="02010600030101010101" pitchFamily="2" charset="-122"/>
                </a:rPr>
                <a:t>，你有什么好的建议？</a:t>
              </a:r>
            </a:p>
          </p:txBody>
        </p:sp>
      </p:grpSp>
      <p:grpSp>
        <p:nvGrpSpPr>
          <p:cNvPr id="11" name="组合 10"/>
          <p:cNvGrpSpPr/>
          <p:nvPr/>
        </p:nvGrpSpPr>
        <p:grpSpPr bwMode="auto">
          <a:xfrm>
            <a:off x="1403787" y="1779662"/>
            <a:ext cx="6552589" cy="1505899"/>
            <a:chOff x="1475645" y="1807688"/>
            <a:chExt cx="6552636" cy="1505790"/>
          </a:xfrm>
        </p:grpSpPr>
        <p:pic>
          <p:nvPicPr>
            <p:cNvPr id="19463" name="图片 9" descr="E:\潘菲\模板\笔记素材图\状元笔记的娃娃（8.22日更新\夏路半2.png夏路半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75645" y="1807688"/>
              <a:ext cx="1260484" cy="1505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4" name="AutoShape 27"/>
            <p:cNvSpPr>
              <a:spLocks noChangeArrowheads="1"/>
            </p:cNvSpPr>
            <p:nvPr/>
          </p:nvSpPr>
          <p:spPr bwMode="auto">
            <a:xfrm>
              <a:off x="2987824" y="1926003"/>
              <a:ext cx="5040457" cy="1196975"/>
            </a:xfrm>
            <a:prstGeom prst="wedgeRoundRectCallout">
              <a:avLst>
                <a:gd name="adj1" fmla="val -56176"/>
                <a:gd name="adj2" fmla="val 1432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在日常饮食中要克服偏食、挑食、厌食的不良习惯。</a:t>
              </a: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1116013" y="3076124"/>
            <a:ext cx="7292592" cy="1666240"/>
            <a:chOff x="1115616" y="3075836"/>
            <a:chExt cx="7293718" cy="1666522"/>
          </a:xfrm>
        </p:grpSpPr>
        <p:sp>
          <p:nvSpPr>
            <p:cNvPr id="19461" name="AutoShape 27"/>
            <p:cNvSpPr>
              <a:spLocks noChangeArrowheads="1"/>
            </p:cNvSpPr>
            <p:nvPr/>
          </p:nvSpPr>
          <p:spPr bwMode="auto">
            <a:xfrm>
              <a:off x="1115616" y="3403691"/>
              <a:ext cx="5763469" cy="1243205"/>
            </a:xfrm>
            <a:prstGeom prst="wedgeRoundRectCallout">
              <a:avLst>
                <a:gd name="adj1" fmla="val 56250"/>
                <a:gd name="adj2" fmla="val 1933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 indent="-3429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1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在选择食物时，不能只想着好吃，也要进行合理的搭配。</a:t>
              </a:r>
            </a:p>
          </p:txBody>
        </p:sp>
        <p:pic>
          <p:nvPicPr>
            <p:cNvPr id="19462" name="图片 16" descr="E:\潘菲\模板\笔记素材图\状元笔记的娃娃（8.22日更新\夏菲半.png夏菲半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flipH="1">
              <a:off x="7308863" y="3075836"/>
              <a:ext cx="1100471" cy="1666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/>
          <a:srcRect t="33813"/>
          <a:stretch>
            <a:fillRect/>
          </a:stretch>
        </p:blipFill>
        <p:spPr>
          <a:xfrm>
            <a:off x="-133350" y="50800"/>
            <a:ext cx="8234363" cy="23479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684213" y="304800"/>
            <a:ext cx="677545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探究延伸，为特殊人群搭配营养午餐</a:t>
            </a:r>
          </a:p>
        </p:txBody>
      </p:sp>
      <p:sp>
        <p:nvSpPr>
          <p:cNvPr id="6" name="文本框 1"/>
          <p:cNvSpPr txBox="1">
            <a:spLocks noChangeArrowheads="1"/>
          </p:cNvSpPr>
          <p:nvPr/>
        </p:nvSpPr>
        <p:spPr bwMode="auto">
          <a:xfrm>
            <a:off x="636588" y="1220788"/>
            <a:ext cx="7872412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根据教科书中所列每份菜中热量、脂肪、蛋白质的含量情况，</a:t>
            </a:r>
            <a:r>
              <a: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为这三种人群各搭配一份适合他们各自身体特点的午餐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运动员：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胖子：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瘦子：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t="33813"/>
          <a:stretch>
            <a:fillRect/>
          </a:stretch>
        </p:blipFill>
        <p:spPr>
          <a:xfrm>
            <a:off x="-133350" y="50800"/>
            <a:ext cx="5113338" cy="23479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250825" y="282575"/>
            <a:ext cx="4511675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总结提升</a:t>
            </a:r>
            <a:r>
              <a:rPr lang="en-US" altLang="zh-CN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,</a:t>
            </a: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布置实践作业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843808" y="1275606"/>
            <a:ext cx="3456384" cy="70788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r>
              <a:rPr lang="zh-CN" altLang="en-US" sz="4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健康饮食习惯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115616" y="2067694"/>
            <a:ext cx="68865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3200" b="1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不挑食。</a:t>
            </a:r>
            <a:endParaRPr lang="en-US" altLang="zh-CN" sz="3200" b="1">
              <a:solidFill>
                <a:srgbClr val="7030A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3200" b="1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不偏食。</a:t>
            </a:r>
            <a:endParaRPr lang="en-US" altLang="zh-CN" sz="3200" b="1">
              <a:solidFill>
                <a:srgbClr val="7030A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3200" b="1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一日三餐，荤素搭配，营养均衡。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623888" y="561975"/>
            <a:ext cx="7056437" cy="2679700"/>
          </a:xfrm>
          <a:prstGeom prst="wedgeRoundRectCallout">
            <a:avLst>
              <a:gd name="adj1" fmla="val 43384"/>
              <a:gd name="adj2" fmla="val 6698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课后，请大家把今天学习的知识应用于生活中，调查爸爸妈妈和其他家人喜欢的菜肴，上网了解成人所需的营养标准，为家庭设计营养、健康的午餐方案，以数学日记的形式，写出自己的认识和感受。</a:t>
            </a:r>
          </a:p>
        </p:txBody>
      </p:sp>
      <p:pic>
        <p:nvPicPr>
          <p:cNvPr id="3" name="图片 2" descr="E:\潘菲\模板\笔记素材图\状元笔记的娃娃（8.22日更新\夏状半.png夏状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236614" y="2859782"/>
            <a:ext cx="1380490" cy="1797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709</Words>
  <Application>Microsoft Office PowerPoint</Application>
  <PresentationFormat>全屏显示(16:9)</PresentationFormat>
  <Paragraphs>224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等线</vt:lpstr>
      <vt:lpstr>等线 Light</vt:lpstr>
      <vt:lpstr>黑体</vt:lpstr>
      <vt:lpstr>楷体</vt:lpstr>
      <vt:lpstr>楷体_GB2312</vt:lpstr>
      <vt:lpstr>宋体</vt:lpstr>
      <vt:lpstr>幼圆</vt:lpstr>
      <vt:lpstr>Arial</vt:lpstr>
      <vt:lpstr>Times New Roman</vt:lpstr>
      <vt:lpstr>Wingdings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316</cp:revision>
  <dcterms:created xsi:type="dcterms:W3CDTF">2015-08-27T07:30:00Z</dcterms:created>
  <dcterms:modified xsi:type="dcterms:W3CDTF">2023-11-21T05:47:33Z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