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sldIdLst>
    <p:sldId id="256" r:id="rId3"/>
    <p:sldId id="257" r:id="rId4"/>
    <p:sldId id="282" r:id="rId5"/>
    <p:sldId id="367" r:id="rId6"/>
    <p:sldId id="265" r:id="rId7"/>
    <p:sldId id="368" r:id="rId8"/>
    <p:sldId id="369" r:id="rId9"/>
    <p:sldId id="370" r:id="rId10"/>
    <p:sldId id="284" r:id="rId11"/>
    <p:sldId id="371" r:id="rId12"/>
    <p:sldId id="286" r:id="rId13"/>
    <p:sldId id="287" r:id="rId14"/>
    <p:sldId id="372" r:id="rId15"/>
    <p:sldId id="373" r:id="rId16"/>
    <p:sldId id="374" r:id="rId17"/>
    <p:sldId id="375" r:id="rId18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64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78" y="13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6"/>
          <a:stretch>
            <a:fillRect/>
          </a:stretch>
        </p:blipFill>
        <p:spPr bwMode="auto">
          <a:xfrm>
            <a:off x="-508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2700" y="0"/>
            <a:ext cx="3184525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5522913" y="404813"/>
            <a:ext cx="36210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-812800"/>
            <a:ext cx="5883275" cy="64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2881313"/>
            <a:ext cx="2894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27">
            <a:extLst>
              <a:ext uri="{FF2B5EF4-FFF2-40B4-BE49-F238E27FC236}">
                <a16:creationId xmlns:a16="http://schemas.microsoft.com/office/drawing/2014/main" id="{6800260F-C062-4FF7-A773-80E00F43699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9" name="图片 27">
            <a:extLst>
              <a:ext uri="{FF2B5EF4-FFF2-40B4-BE49-F238E27FC236}">
                <a16:creationId xmlns:a16="http://schemas.microsoft.com/office/drawing/2014/main" id="{E2B89666-4FDB-49A9-A78B-0961D2096DC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725D5925-87E8-4DC2-B857-6E34F0E2CD3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D48FBCE-370E-4879-841B-7B521BED8C5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7C7CD-3ABF-4DC9-8C52-B8C4ABBEF1FD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B9A79-D4D6-4FE8-A846-D9ACC24212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1715C-5C80-4B27-8825-A8D0D355CAC2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61D80-9B47-4919-9FE7-C80407080A1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71DA3-F647-4102-AFDA-294E8AF772AD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D14D4-E017-4262-BBD0-7985BC7DA31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68135-5A05-4232-9645-CAE7627AF581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A0177-F850-4FBF-8E5C-B211700217F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85760-2C31-40B5-B778-D6B4D90BC374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F603A-2576-4DCF-9988-E5A32C93792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6D57E-BF0B-4C75-92FE-F00C6830561A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55E25-A613-4674-BEAD-8BB0D34050D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AC227-F7E1-4076-9F87-8B9470F3AA05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8C2F0-9213-4E2A-9299-635C7484B56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DEE9A-9440-4925-B16A-BC9350A5B5F9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DFF10-DEE0-45D5-926C-F6B7A9F94F4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0DA84-3F56-483C-8256-E7B9EA14E4C8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3DD07-93E2-4AC7-92AD-886A214466B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E90B1-819C-443A-AE99-720C9D9E5D39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06591-4E13-4305-AB56-1B7FDF4CF3B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C60F6-E43B-4FB8-8DC6-C76517AC2F3F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097BE-9D26-4F54-8F05-929F503BDFF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Box 1"/>
          <p:cNvSpPr txBox="1">
            <a:spLocks noChangeArrowheads="1"/>
          </p:cNvSpPr>
          <p:nvPr userDrawn="1"/>
        </p:nvSpPr>
        <p:spPr bwMode="auto">
          <a:xfrm rot="-1107566">
            <a:off x="1711325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27" name="TextBox 2"/>
          <p:cNvSpPr txBox="1">
            <a:spLocks noChangeArrowheads="1"/>
          </p:cNvSpPr>
          <p:nvPr userDrawn="1"/>
        </p:nvSpPr>
        <p:spPr bwMode="auto">
          <a:xfrm rot="-1107566">
            <a:off x="4038600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28" name="TextBox 3"/>
          <p:cNvSpPr txBox="1">
            <a:spLocks noChangeArrowheads="1"/>
          </p:cNvSpPr>
          <p:nvPr userDrawn="1"/>
        </p:nvSpPr>
        <p:spPr bwMode="auto">
          <a:xfrm rot="-1107566">
            <a:off x="6156325" y="622300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29" name="TextBox 4"/>
          <p:cNvSpPr txBox="1">
            <a:spLocks noChangeArrowheads="1"/>
          </p:cNvSpPr>
          <p:nvPr userDrawn="1"/>
        </p:nvSpPr>
        <p:spPr bwMode="auto">
          <a:xfrm rot="-1107566">
            <a:off x="2595563" y="1790700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0" name="TextBox 5"/>
          <p:cNvSpPr txBox="1">
            <a:spLocks noChangeArrowheads="1"/>
          </p:cNvSpPr>
          <p:nvPr userDrawn="1"/>
        </p:nvSpPr>
        <p:spPr bwMode="auto">
          <a:xfrm rot="-1107566">
            <a:off x="4038600" y="2230438"/>
            <a:ext cx="1449388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1" name="TextBox 6"/>
          <p:cNvSpPr txBox="1">
            <a:spLocks noChangeArrowheads="1"/>
          </p:cNvSpPr>
          <p:nvPr userDrawn="1"/>
        </p:nvSpPr>
        <p:spPr bwMode="auto">
          <a:xfrm rot="-1107566">
            <a:off x="5364163" y="1508125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2" name="TextBox 7"/>
          <p:cNvSpPr txBox="1">
            <a:spLocks noChangeArrowheads="1"/>
          </p:cNvSpPr>
          <p:nvPr userDrawn="1"/>
        </p:nvSpPr>
        <p:spPr bwMode="auto">
          <a:xfrm rot="-1107566">
            <a:off x="1776413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3" name="TextBox 8"/>
          <p:cNvSpPr txBox="1">
            <a:spLocks noChangeArrowheads="1"/>
          </p:cNvSpPr>
          <p:nvPr userDrawn="1"/>
        </p:nvSpPr>
        <p:spPr bwMode="auto">
          <a:xfrm rot="-1107566">
            <a:off x="4103688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4" name="TextBox 9"/>
          <p:cNvSpPr txBox="1">
            <a:spLocks noChangeArrowheads="1"/>
          </p:cNvSpPr>
          <p:nvPr userDrawn="1"/>
        </p:nvSpPr>
        <p:spPr bwMode="auto">
          <a:xfrm rot="-1107566">
            <a:off x="6221413" y="3635375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5" name="TextBox 10"/>
          <p:cNvSpPr txBox="1">
            <a:spLocks noChangeArrowheads="1"/>
          </p:cNvSpPr>
          <p:nvPr userDrawn="1"/>
        </p:nvSpPr>
        <p:spPr bwMode="auto">
          <a:xfrm rot="-1107566">
            <a:off x="2433638" y="3113088"/>
            <a:ext cx="1449387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6" name="TextBox 11"/>
          <p:cNvSpPr txBox="1">
            <a:spLocks noChangeArrowheads="1"/>
          </p:cNvSpPr>
          <p:nvPr userDrawn="1"/>
        </p:nvSpPr>
        <p:spPr bwMode="auto">
          <a:xfrm rot="-1107566">
            <a:off x="4711700" y="3179763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1037" name="TextBox 12"/>
          <p:cNvSpPr txBox="1">
            <a:spLocks noChangeArrowheads="1"/>
          </p:cNvSpPr>
          <p:nvPr userDrawn="1"/>
        </p:nvSpPr>
        <p:spPr bwMode="auto">
          <a:xfrm rot="-1107566">
            <a:off x="6221413" y="2687638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pic>
        <p:nvPicPr>
          <p:cNvPr id="1038" name="图片 1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21867B-D8DB-429C-91F7-96F41F26A67B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856346A-D608-4FB0-9488-5BD12F113695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5"/>
          <p:cNvSpPr txBox="1">
            <a:spLocks noChangeArrowheads="1"/>
          </p:cNvSpPr>
          <p:nvPr/>
        </p:nvSpPr>
        <p:spPr bwMode="auto">
          <a:xfrm>
            <a:off x="2099469" y="1665968"/>
            <a:ext cx="4945062" cy="898525"/>
          </a:xfrm>
          <a:prstGeom prst="rect">
            <a:avLst/>
          </a:prstGeom>
          <a:noFill/>
        </p:spPr>
        <p:txBody>
          <a:bodyPr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000" b="1" dirty="0">
                <a:ea typeface="+mn-ea"/>
              </a:rPr>
              <a:t>练习二十四</a:t>
            </a:r>
          </a:p>
        </p:txBody>
      </p:sp>
      <p:sp>
        <p:nvSpPr>
          <p:cNvPr id="8195" name="矩形 3"/>
          <p:cNvSpPr>
            <a:spLocks noChangeArrowheads="1"/>
          </p:cNvSpPr>
          <p:nvPr/>
        </p:nvSpPr>
        <p:spPr bwMode="auto">
          <a:xfrm>
            <a:off x="2475706" y="2676074"/>
            <a:ext cx="4192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</a:rPr>
              <a:t>P101-P102</a:t>
            </a:r>
            <a:r>
              <a:rPr lang="zh-CN" altLang="en-US" sz="2000" b="1" dirty="0">
                <a:latin typeface="Times New Roman" panose="02020603050405020304" pitchFamily="18" charset="0"/>
              </a:rPr>
              <a:t>练习二十四）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843808" y="1275606"/>
            <a:ext cx="5761037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盒子里有大、小两种钢珠共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颗，共重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266g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。已知大钢珠每颗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，小钢珠每颗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。盒中大、小钢珠各有多少颗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20"/>
          <p:cNvSpPr txBox="1">
            <a:spLocks noChangeArrowheads="1"/>
          </p:cNvSpPr>
          <p:nvPr/>
        </p:nvSpPr>
        <p:spPr bwMode="auto">
          <a:xfrm>
            <a:off x="467296" y="1276350"/>
            <a:ext cx="773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1851670"/>
            <a:ext cx="2273971" cy="15913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2"/>
          <p:cNvSpPr txBox="1">
            <a:spLocks noChangeArrowheads="1"/>
          </p:cNvSpPr>
          <p:nvPr/>
        </p:nvSpPr>
        <p:spPr bwMode="auto">
          <a:xfrm>
            <a:off x="1593850" y="857584"/>
            <a:ext cx="5954900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假设全是大钢珠，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30×11=330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（克）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330-266=64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（克）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小钢珠：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64÷(11-7)=16(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颗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大钢珠：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30-16=14(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颗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571542" y="3626185"/>
            <a:ext cx="71994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答：盒中的大钢珠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颗，小钢珠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0"/>
          <p:cNvSpPr txBox="1">
            <a:spLocks noChangeArrowheads="1"/>
          </p:cNvSpPr>
          <p:nvPr/>
        </p:nvSpPr>
        <p:spPr bwMode="auto">
          <a:xfrm>
            <a:off x="862409" y="287383"/>
            <a:ext cx="6696744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有龟和鹤共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只，龟的腿和鹤的腿共有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条。龟、鹤各有几只？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62046" y="1744919"/>
            <a:ext cx="7596153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假设全是鹤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龟的只数：（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）÷（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4-2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鹤的只数：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16=24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答：龟有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只，鹤有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591447" y="1440600"/>
            <a:ext cx="5075428" cy="324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假设全租大船，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8×6=48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（人）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48-38=10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（人）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小船：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10÷(6-4)=5(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条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大船：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8-5=3(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条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答：租了大船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条、小船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条。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0"/>
          <p:cNvSpPr txBox="1">
            <a:spLocks noChangeArrowheads="1"/>
          </p:cNvSpPr>
          <p:nvPr/>
        </p:nvSpPr>
        <p:spPr bwMode="auto">
          <a:xfrm>
            <a:off x="611560" y="158122"/>
            <a:ext cx="7344816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人，租了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条船，每条船都坐满了。大、小船各租了几条？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52056" y="1118652"/>
            <a:ext cx="3513079" cy="3513079"/>
            <a:chOff x="5364088" y="1491630"/>
            <a:chExt cx="3513079" cy="351307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4088" y="1491630"/>
              <a:ext cx="3513079" cy="351307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6084168" y="2473920"/>
              <a:ext cx="23042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大船限乘</a:t>
              </a:r>
              <a:r>
                <a:rPr lang="en-US" altLang="zh-CN" sz="28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  <a:endPara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小船限乘</a:t>
              </a:r>
              <a:r>
                <a:rPr lang="en-US" altLang="zh-CN" sz="28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8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0"/>
          <p:cNvSpPr txBox="1">
            <a:spLocks noChangeArrowheads="1"/>
          </p:cNvSpPr>
          <p:nvPr/>
        </p:nvSpPr>
        <p:spPr bwMode="auto">
          <a:xfrm>
            <a:off x="899592" y="1059582"/>
            <a:ext cx="7416824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某小学“环保卫士”小分队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人参加植树活动。男生每人栽了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棵树，女生每人栽了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棵树，一共栽了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棵树。男生、女生各有几人？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71600" y="987574"/>
            <a:ext cx="7920038" cy="314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假设都是男生栽树</a:t>
            </a:r>
          </a:p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女生：（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）÷（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3-2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男生：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答：男生有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人，女生有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0"/>
          <p:cNvSpPr txBox="1">
            <a:spLocks noChangeArrowheads="1"/>
          </p:cNvSpPr>
          <p:nvPr/>
        </p:nvSpPr>
        <p:spPr bwMode="auto">
          <a:xfrm>
            <a:off x="395536" y="915566"/>
            <a:ext cx="8208912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篮球比赛中，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分线外投中一球记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分线内投中一球记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分。在一场比赛中张鹏投了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个球，进了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个，没有罚球，总共得了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分。张鹏在这场比赛中投进了几个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/>
          <p:cNvSpPr txBox="1">
            <a:spLocks noChangeArrowheads="1"/>
          </p:cNvSpPr>
          <p:nvPr/>
        </p:nvSpPr>
        <p:spPr bwMode="auto">
          <a:xfrm>
            <a:off x="2353506" y="974383"/>
            <a:ext cx="4894289" cy="324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假设全是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9×3=27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（分）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27-21=6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（分）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分球：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6÷(3-2)=6(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分球：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9-6=3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答：投进了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分球。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0"/>
          <p:cNvSpPr txBox="1">
            <a:spLocks noChangeArrowheads="1"/>
          </p:cNvSpPr>
          <p:nvPr/>
        </p:nvSpPr>
        <p:spPr bwMode="auto">
          <a:xfrm>
            <a:off x="509747" y="1526443"/>
            <a:ext cx="518457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号选手共抢答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题，最后得分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分。他答对了几题？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号选手共抢答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题，最后得分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分。她答错了几题？</a:t>
            </a:r>
          </a:p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号选手共抢答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题，最后得分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分。他答对了几题？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003798"/>
            <a:ext cx="3318046" cy="173669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27298" y="419858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学校举办知识抢答比赛，答对一题加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分，答错一题扣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1373188" y="930275"/>
            <a:ext cx="5794375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）假设全答对，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8×10=80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（分）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80-64=16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（分）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答错题数：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16÷(10+6)=1(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道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答对题数：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8-1=7(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道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文本框 3"/>
          <p:cNvSpPr txBox="1">
            <a:spLocks noChangeArrowheads="1"/>
          </p:cNvSpPr>
          <p:nvPr/>
        </p:nvSpPr>
        <p:spPr bwMode="auto">
          <a:xfrm>
            <a:off x="1379538" y="2828925"/>
            <a:ext cx="6154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）假设全答对，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10×10=100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（分）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100-36=64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（分）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答错题数：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64÷(10+6)=4(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道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1428750" y="1373188"/>
            <a:ext cx="6154738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）假设全答对，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16×10=160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（分）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160-16=144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（分）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答错题数：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144÷(10+6)=9(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道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答对题数：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16-9=7(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道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5"/>
          <p:cNvSpPr>
            <a:spLocks noChangeArrowheads="1"/>
          </p:cNvSpPr>
          <p:nvPr/>
        </p:nvSpPr>
        <p:spPr bwMode="auto">
          <a:xfrm>
            <a:off x="755576" y="1491630"/>
            <a:ext cx="4536504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李老师买了篮球和排球共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个，花了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元。篮球和排球各买了几个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923678"/>
            <a:ext cx="2409750" cy="14737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1259632" y="843558"/>
            <a:ext cx="7344816" cy="369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假设全买篮球，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6=372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360=12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排球：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篮球：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答：篮球和排球各买了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5"/>
          <p:cNvSpPr>
            <a:spLocks noChangeArrowheads="1"/>
          </p:cNvSpPr>
          <p:nvPr/>
        </p:nvSpPr>
        <p:spPr bwMode="auto">
          <a:xfrm>
            <a:off x="1487097" y="492823"/>
            <a:ext cx="6925384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我国古代数学名著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算法统宗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中记载了一道有趣的“百僧百馍”问题。</a:t>
            </a:r>
          </a:p>
        </p:txBody>
      </p:sp>
      <p:grpSp>
        <p:nvGrpSpPr>
          <p:cNvPr id="3" name="组合 25"/>
          <p:cNvGrpSpPr/>
          <p:nvPr/>
        </p:nvGrpSpPr>
        <p:grpSpPr bwMode="auto">
          <a:xfrm>
            <a:off x="623760" y="698755"/>
            <a:ext cx="577850" cy="577850"/>
            <a:chOff x="1026" y="2635"/>
            <a:chExt cx="910" cy="910"/>
          </a:xfrm>
        </p:grpSpPr>
        <p:sp>
          <p:nvSpPr>
            <p:cNvPr id="4" name="椭圆 10"/>
            <p:cNvSpPr>
              <a:spLocks noChangeArrowheads="1"/>
            </p:cNvSpPr>
            <p:nvPr/>
          </p:nvSpPr>
          <p:spPr bwMode="auto">
            <a:xfrm>
              <a:off x="1026" y="2635"/>
              <a:ext cx="910" cy="910"/>
            </a:xfrm>
            <a:prstGeom prst="ellipse">
              <a:avLst/>
            </a:prstGeom>
            <a:solidFill>
              <a:srgbClr val="FBCF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16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" name="Freeform 771"/>
            <p:cNvSpPr>
              <a:spLocks noEditPoints="1"/>
            </p:cNvSpPr>
            <p:nvPr/>
          </p:nvSpPr>
          <p:spPr bwMode="auto">
            <a:xfrm rot="11025144">
              <a:off x="1131" y="2695"/>
              <a:ext cx="700" cy="790"/>
            </a:xfrm>
            <a:custGeom>
              <a:avLst/>
              <a:gdLst>
                <a:gd name="T0" fmla="*/ 33 w 62"/>
                <a:gd name="T1" fmla="*/ 0 h 69"/>
                <a:gd name="T2" fmla="*/ 29 w 62"/>
                <a:gd name="T3" fmla="*/ 10 h 69"/>
                <a:gd name="T4" fmla="*/ 62 w 62"/>
                <a:gd name="T5" fmla="*/ 29 h 69"/>
                <a:gd name="T6" fmla="*/ 52 w 62"/>
                <a:gd name="T7" fmla="*/ 33 h 69"/>
                <a:gd name="T8" fmla="*/ 62 w 62"/>
                <a:gd name="T9" fmla="*/ 29 h 69"/>
                <a:gd name="T10" fmla="*/ 59 w 62"/>
                <a:gd name="T11" fmla="*/ 17 h 69"/>
                <a:gd name="T12" fmla="*/ 48 w 62"/>
                <a:gd name="T13" fmla="*/ 19 h 69"/>
                <a:gd name="T14" fmla="*/ 45 w 62"/>
                <a:gd name="T15" fmla="*/ 3 h 69"/>
                <a:gd name="T16" fmla="*/ 43 w 62"/>
                <a:gd name="T17" fmla="*/ 14 h 69"/>
                <a:gd name="T18" fmla="*/ 45 w 62"/>
                <a:gd name="T19" fmla="*/ 3 h 69"/>
                <a:gd name="T20" fmla="*/ 0 w 62"/>
                <a:gd name="T21" fmla="*/ 29 h 69"/>
                <a:gd name="T22" fmla="*/ 11 w 62"/>
                <a:gd name="T23" fmla="*/ 33 h 69"/>
                <a:gd name="T24" fmla="*/ 3 w 62"/>
                <a:gd name="T25" fmla="*/ 17 h 69"/>
                <a:gd name="T26" fmla="*/ 14 w 62"/>
                <a:gd name="T27" fmla="*/ 19 h 69"/>
                <a:gd name="T28" fmla="*/ 3 w 62"/>
                <a:gd name="T29" fmla="*/ 17 h 69"/>
                <a:gd name="T30" fmla="*/ 19 w 62"/>
                <a:gd name="T31" fmla="*/ 14 h 69"/>
                <a:gd name="T32" fmla="*/ 17 w 62"/>
                <a:gd name="T33" fmla="*/ 3 h 69"/>
                <a:gd name="T34" fmla="*/ 31 w 62"/>
                <a:gd name="T35" fmla="*/ 15 h 69"/>
                <a:gd name="T36" fmla="*/ 48 w 62"/>
                <a:gd name="T37" fmla="*/ 31 h 69"/>
                <a:gd name="T38" fmla="*/ 40 w 62"/>
                <a:gd name="T39" fmla="*/ 45 h 69"/>
                <a:gd name="T40" fmla="*/ 41 w 62"/>
                <a:gd name="T41" fmla="*/ 47 h 69"/>
                <a:gd name="T42" fmla="*/ 43 w 62"/>
                <a:gd name="T43" fmla="*/ 48 h 69"/>
                <a:gd name="T44" fmla="*/ 43 w 62"/>
                <a:gd name="T45" fmla="*/ 54 h 69"/>
                <a:gd name="T46" fmla="*/ 43 w 62"/>
                <a:gd name="T47" fmla="*/ 54 h 69"/>
                <a:gd name="T48" fmla="*/ 43 w 62"/>
                <a:gd name="T49" fmla="*/ 60 h 69"/>
                <a:gd name="T50" fmla="*/ 41 w 62"/>
                <a:gd name="T51" fmla="*/ 61 h 69"/>
                <a:gd name="T52" fmla="*/ 21 w 62"/>
                <a:gd name="T53" fmla="*/ 63 h 69"/>
                <a:gd name="T54" fmla="*/ 20 w 62"/>
                <a:gd name="T55" fmla="*/ 59 h 69"/>
                <a:gd name="T56" fmla="*/ 21 w 62"/>
                <a:gd name="T57" fmla="*/ 56 h 69"/>
                <a:gd name="T58" fmla="*/ 20 w 62"/>
                <a:gd name="T59" fmla="*/ 53 h 69"/>
                <a:gd name="T60" fmla="*/ 21 w 62"/>
                <a:gd name="T61" fmla="*/ 49 h 69"/>
                <a:gd name="T62" fmla="*/ 23 w 62"/>
                <a:gd name="T63" fmla="*/ 49 h 69"/>
                <a:gd name="T64" fmla="*/ 17 w 62"/>
                <a:gd name="T65" fmla="*/ 40 h 69"/>
                <a:gd name="T66" fmla="*/ 20 w 62"/>
                <a:gd name="T67" fmla="*/ 20 h 69"/>
                <a:gd name="T68" fmla="*/ 36 w 62"/>
                <a:gd name="T69" fmla="*/ 64 h 69"/>
                <a:gd name="T70" fmla="*/ 32 w 62"/>
                <a:gd name="T71" fmla="*/ 69 h 69"/>
                <a:gd name="T72" fmla="*/ 36 w 62"/>
                <a:gd name="T73" fmla="*/ 64 h 69"/>
                <a:gd name="T74" fmla="*/ 24 w 62"/>
                <a:gd name="T75" fmla="*/ 58 h 69"/>
                <a:gd name="T76" fmla="*/ 24 w 62"/>
                <a:gd name="T77" fmla="*/ 59 h 69"/>
                <a:gd name="T78" fmla="*/ 40 w 62"/>
                <a:gd name="T79" fmla="*/ 57 h 69"/>
                <a:gd name="T80" fmla="*/ 40 w 62"/>
                <a:gd name="T81" fmla="*/ 51 h 69"/>
                <a:gd name="T82" fmla="*/ 24 w 62"/>
                <a:gd name="T83" fmla="*/ 53 h 69"/>
                <a:gd name="T84" fmla="*/ 40 w 62"/>
                <a:gd name="T85" fmla="*/ 51 h 69"/>
                <a:gd name="T86" fmla="*/ 40 w 62"/>
                <a:gd name="T87" fmla="*/ 5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" h="69">
                  <a:moveTo>
                    <a:pt x="29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62" y="29"/>
                  </a:moveTo>
                  <a:cubicBezTo>
                    <a:pt x="62" y="33"/>
                    <a:pt x="62" y="33"/>
                    <a:pt x="6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57" y="14"/>
                  </a:moveTo>
                  <a:cubicBezTo>
                    <a:pt x="59" y="17"/>
                    <a:pt x="59" y="17"/>
                    <a:pt x="59" y="17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7" y="14"/>
                    <a:pt x="57" y="14"/>
                    <a:pt x="57" y="14"/>
                  </a:cubicBezTo>
                  <a:close/>
                  <a:moveTo>
                    <a:pt x="45" y="3"/>
                  </a:moveTo>
                  <a:cubicBezTo>
                    <a:pt x="40" y="12"/>
                    <a:pt x="40" y="12"/>
                    <a:pt x="40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5" y="3"/>
                    <a:pt x="45" y="3"/>
                    <a:pt x="45" y="3"/>
                  </a:cubicBezTo>
                  <a:close/>
                  <a:moveTo>
                    <a:pt x="0" y="33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0" y="33"/>
                    <a:pt x="0" y="33"/>
                    <a:pt x="0" y="33"/>
                  </a:cubicBezTo>
                  <a:close/>
                  <a:moveTo>
                    <a:pt x="3" y="17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14" y="5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31" y="15"/>
                  </a:moveTo>
                  <a:cubicBezTo>
                    <a:pt x="35" y="15"/>
                    <a:pt x="40" y="17"/>
                    <a:pt x="43" y="20"/>
                  </a:cubicBezTo>
                  <a:cubicBezTo>
                    <a:pt x="46" y="23"/>
                    <a:pt x="48" y="27"/>
                    <a:pt x="48" y="31"/>
                  </a:cubicBezTo>
                  <a:cubicBezTo>
                    <a:pt x="48" y="34"/>
                    <a:pt x="47" y="37"/>
                    <a:pt x="46" y="40"/>
                  </a:cubicBezTo>
                  <a:cubicBezTo>
                    <a:pt x="44" y="42"/>
                    <a:pt x="42" y="44"/>
                    <a:pt x="40" y="45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50"/>
                    <a:pt x="43" y="51"/>
                  </a:cubicBezTo>
                  <a:cubicBezTo>
                    <a:pt x="43" y="52"/>
                    <a:pt x="43" y="53"/>
                    <a:pt x="43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5"/>
                    <a:pt x="43" y="56"/>
                    <a:pt x="43" y="57"/>
                  </a:cubicBezTo>
                  <a:cubicBezTo>
                    <a:pt x="43" y="58"/>
                    <a:pt x="43" y="59"/>
                    <a:pt x="43" y="60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0"/>
                    <a:pt x="20" y="59"/>
                  </a:cubicBezTo>
                  <a:cubicBezTo>
                    <a:pt x="20" y="58"/>
                    <a:pt x="20" y="57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0" y="54"/>
                    <a:pt x="20" y="54"/>
                    <a:pt x="20" y="53"/>
                  </a:cubicBezTo>
                  <a:cubicBezTo>
                    <a:pt x="20" y="52"/>
                    <a:pt x="20" y="51"/>
                    <a:pt x="21" y="50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1" y="44"/>
                    <a:pt x="19" y="42"/>
                    <a:pt x="17" y="40"/>
                  </a:cubicBezTo>
                  <a:cubicBezTo>
                    <a:pt x="16" y="37"/>
                    <a:pt x="15" y="35"/>
                    <a:pt x="15" y="31"/>
                  </a:cubicBezTo>
                  <a:cubicBezTo>
                    <a:pt x="15" y="27"/>
                    <a:pt x="17" y="23"/>
                    <a:pt x="20" y="20"/>
                  </a:cubicBezTo>
                  <a:cubicBezTo>
                    <a:pt x="23" y="17"/>
                    <a:pt x="27" y="15"/>
                    <a:pt x="31" y="15"/>
                  </a:cubicBezTo>
                  <a:close/>
                  <a:moveTo>
                    <a:pt x="36" y="64"/>
                  </a:moveTo>
                  <a:cubicBezTo>
                    <a:pt x="36" y="64"/>
                    <a:pt x="36" y="64"/>
                    <a:pt x="36" y="64"/>
                  </a:cubicBezTo>
                  <a:cubicBezTo>
                    <a:pt x="36" y="67"/>
                    <a:pt x="34" y="69"/>
                    <a:pt x="32" y="69"/>
                  </a:cubicBezTo>
                  <a:cubicBezTo>
                    <a:pt x="29" y="69"/>
                    <a:pt x="27" y="67"/>
                    <a:pt x="27" y="65"/>
                  </a:cubicBezTo>
                  <a:cubicBezTo>
                    <a:pt x="36" y="64"/>
                    <a:pt x="36" y="64"/>
                    <a:pt x="36" y="64"/>
                  </a:cubicBezTo>
                  <a:close/>
                  <a:moveTo>
                    <a:pt x="40" y="57"/>
                  </a:moveTo>
                  <a:cubicBezTo>
                    <a:pt x="24" y="58"/>
                    <a:pt x="24" y="58"/>
                    <a:pt x="24" y="58"/>
                  </a:cubicBezTo>
                  <a:cubicBezTo>
                    <a:pt x="24" y="58"/>
                    <a:pt x="24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0" y="57"/>
                    <a:pt x="40" y="57"/>
                    <a:pt x="40" y="57"/>
                  </a:cubicBezTo>
                  <a:close/>
                  <a:moveTo>
                    <a:pt x="40" y="51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srgbClr val="FFC000">
                  <a:alpha val="40000"/>
                </a:srgb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600" noProof="1"/>
            </a:p>
          </p:txBody>
        </p:sp>
      </p:grp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1468071" y="2116772"/>
            <a:ext cx="6207858" cy="1076325"/>
          </a:xfrm>
          <a:prstGeom prst="wedgeRoundRectCallout">
            <a:avLst>
              <a:gd name="adj1" fmla="val 15324"/>
              <a:gd name="adj2" fmla="val -35931"/>
              <a:gd name="adj3" fmla="val 16667"/>
            </a:avLst>
          </a:prstGeom>
          <a:solidFill>
            <a:srgbClr val="FFFF99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一百馒头一百僧，大和三个更无争。</a:t>
            </a:r>
            <a:endParaRPr lang="en-US" altLang="zh-CN" sz="2800" b="1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小和三人分一个，大小和尚得几丁</a:t>
            </a:r>
            <a:r>
              <a:rPr lang="en-US" altLang="zh-CN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矩形 15"/>
          <p:cNvSpPr>
            <a:spLocks noChangeArrowheads="1"/>
          </p:cNvSpPr>
          <p:nvPr/>
        </p:nvSpPr>
        <p:spPr bwMode="auto">
          <a:xfrm>
            <a:off x="773724" y="3151617"/>
            <a:ext cx="8074855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个和尚吃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个馒头。大和尚一人吃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个，小和尚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人吃一个。大、小和尚各多少人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20837" y="520505"/>
            <a:ext cx="7104185" cy="3888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大和尚一人吃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个，小和尚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人吃一个</a:t>
            </a:r>
            <a:endParaRPr lang="en-US" altLang="zh-CN" sz="2800" b="1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个大和尚和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个小和尚一共吃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个馒头</a:t>
            </a:r>
            <a:endParaRPr lang="en-US" altLang="zh-CN" sz="2800" b="1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100÷4=25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大和尚：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25×1=25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（人）</a:t>
            </a:r>
            <a:endParaRPr lang="en-US" altLang="zh-CN" sz="2800" b="1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小和尚：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25×3=75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（人）</a:t>
            </a:r>
            <a:endParaRPr lang="en-US" altLang="zh-CN" sz="2800" b="1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答：大和尚有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人，小和尚有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75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872</Words>
  <Application>Microsoft Office PowerPoint</Application>
  <PresentationFormat>全屏显示(16:9)</PresentationFormat>
  <Paragraphs>64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等线</vt:lpstr>
      <vt:lpstr>等线 Light</vt:lpstr>
      <vt:lpstr>黑体</vt:lpstr>
      <vt:lpstr>华康少女文字W5(P)</vt:lpstr>
      <vt:lpstr>楷体</vt:lpstr>
      <vt:lpstr>楷体_GB2312</vt:lpstr>
      <vt:lpstr>宋体</vt:lpstr>
      <vt:lpstr>Arial</vt:lpstr>
      <vt:lpstr>Calibri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70</cp:revision>
  <dcterms:created xsi:type="dcterms:W3CDTF">2017-10-14T09:05:00Z</dcterms:created>
  <dcterms:modified xsi:type="dcterms:W3CDTF">2023-11-22T08:55:43Z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