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63" r:id="rId2"/>
    <p:sldId id="378" r:id="rId3"/>
    <p:sldId id="368" r:id="rId4"/>
    <p:sldId id="387" r:id="rId5"/>
    <p:sldId id="402" r:id="rId6"/>
    <p:sldId id="379" r:id="rId7"/>
    <p:sldId id="386" r:id="rId8"/>
    <p:sldId id="403" r:id="rId9"/>
    <p:sldId id="392" r:id="rId10"/>
    <p:sldId id="393" r:id="rId11"/>
    <p:sldId id="389" r:id="rId12"/>
    <p:sldId id="388" r:id="rId13"/>
    <p:sldId id="394" r:id="rId14"/>
    <p:sldId id="395" r:id="rId15"/>
    <p:sldId id="397" r:id="rId16"/>
    <p:sldId id="264" r:id="rId17"/>
    <p:sldId id="374" r:id="rId18"/>
    <p:sldId id="404" r:id="rId19"/>
    <p:sldId id="375" r:id="rId20"/>
    <p:sldId id="401" r:id="rId21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FDC"/>
    <a:srgbClr val="E75A4F"/>
    <a:srgbClr val="FAFF72"/>
    <a:srgbClr val="CDB78C"/>
    <a:srgbClr val="DBD0E6"/>
    <a:srgbClr val="007BBB"/>
    <a:srgbClr val="F6F9F9"/>
    <a:srgbClr val="F5D7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14" autoAdjust="0"/>
    <p:restoredTop sz="96209" autoAdjust="0"/>
  </p:normalViewPr>
  <p:slideViewPr>
    <p:cSldViewPr showGuides="1">
      <p:cViewPr varScale="1">
        <p:scale>
          <a:sx n="73" d="100"/>
          <a:sy n="73" d="100"/>
        </p:scale>
        <p:origin x="60" y="1284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FD871A3-85AA-41DA-9E63-A2FB3EAE2E1F}" type="datetimeFigureOut">
              <a:rPr lang="zh-CN" altLang="en-US"/>
              <a:t>2023/11/22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B7E0EB9-DE00-4C01-AB66-5B22CD5EB992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905DA173-DAB2-4A9F-AA84-4975ACAE7982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52561">
            <a:off x="7885113" y="3785360"/>
            <a:ext cx="1123950" cy="1097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" t="2107" r="73460" b="80902"/>
          <a:stretch>
            <a:fillRect/>
          </a:stretch>
        </p:blipFill>
        <p:spPr bwMode="auto">
          <a:xfrm>
            <a:off x="2670175" y="482600"/>
            <a:ext cx="1219200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95" t="279" r="27686" b="90068"/>
          <a:stretch>
            <a:fillRect/>
          </a:stretch>
        </p:blipFill>
        <p:spPr bwMode="auto">
          <a:xfrm>
            <a:off x="296863" y="168275"/>
            <a:ext cx="1362075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467544" y="1851670"/>
            <a:ext cx="3987118" cy="2956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2" name="图片 7">
            <a:extLst>
              <a:ext uri="{FF2B5EF4-FFF2-40B4-BE49-F238E27FC236}">
                <a16:creationId xmlns:a16="http://schemas.microsoft.com/office/drawing/2014/main" id="{D062457B-153B-4DA9-9581-FE7850C2894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1588"/>
            <a:ext cx="9175750" cy="516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3" y="241300"/>
            <a:ext cx="8737600" cy="479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99" t="11298" r="29282" b="79050"/>
          <a:stretch>
            <a:fillRect/>
          </a:stretch>
        </p:blipFill>
        <p:spPr bwMode="auto">
          <a:xfrm>
            <a:off x="-131763" y="4449763"/>
            <a:ext cx="1211263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95" t="279" r="27686" b="90068"/>
          <a:stretch>
            <a:fillRect/>
          </a:stretch>
        </p:blipFill>
        <p:spPr bwMode="auto">
          <a:xfrm>
            <a:off x="0" y="76200"/>
            <a:ext cx="13700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2" name="图片 7">
            <a:extLst>
              <a:ext uri="{FF2B5EF4-FFF2-40B4-BE49-F238E27FC236}">
                <a16:creationId xmlns:a16="http://schemas.microsoft.com/office/drawing/2014/main" id="{55583CAA-E54B-4D86-A2D1-F778A1DE38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CEEE476-904D-42E0-B1B5-186CE05509F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20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31840" y="1851670"/>
            <a:ext cx="554461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练习课</a:t>
            </a:r>
          </a:p>
        </p:txBody>
      </p:sp>
      <p:sp>
        <p:nvSpPr>
          <p:cNvPr id="8195" name="副标题 6"/>
          <p:cNvSpPr txBox="1">
            <a:spLocks noChangeArrowheads="1"/>
          </p:cNvSpPr>
          <p:nvPr/>
        </p:nvSpPr>
        <p:spPr bwMode="auto">
          <a:xfrm>
            <a:off x="4788024" y="2859088"/>
            <a:ext cx="2447925" cy="5000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5" name="Picture 13" descr="https://docimg5.docs.qq.com/image/AgAABsfO-eXpjeIA_DpD_62JD5EtO68k.png?w=864&amp;h=8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555526"/>
            <a:ext cx="1223278" cy="120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20"/>
          <p:cNvSpPr txBox="1">
            <a:spLocks noChangeArrowheads="1"/>
          </p:cNvSpPr>
          <p:nvPr/>
        </p:nvSpPr>
        <p:spPr bwMode="auto">
          <a:xfrm>
            <a:off x="1115617" y="987574"/>
            <a:ext cx="6984776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自行车和三轮车共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辆，总共有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个轮子。自行车和三轮车各有多少辆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115616" y="2283718"/>
            <a:ext cx="7488832" cy="259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假设全是三轮车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自行车：（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）÷（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3-2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（辆）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三轮车：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4=6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（辆）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答：自行车有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辆，三轮车有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辆。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274638" y="292100"/>
            <a:ext cx="6529387" cy="809625"/>
            <a:chOff x="274383" y="292146"/>
            <a:chExt cx="6529594" cy="809623"/>
          </a:xfrm>
        </p:grpSpPr>
        <p:grpSp>
          <p:nvGrpSpPr>
            <p:cNvPr id="3" name="组合 48"/>
            <p:cNvGrpSpPr/>
            <p:nvPr/>
          </p:nvGrpSpPr>
          <p:grpSpPr bwMode="auto">
            <a:xfrm>
              <a:off x="806194" y="373109"/>
              <a:ext cx="5997783" cy="647698"/>
              <a:chOff x="1619556" y="1420363"/>
              <a:chExt cx="3849049" cy="647595"/>
            </a:xfrm>
          </p:grpSpPr>
          <p:sp>
            <p:nvSpPr>
              <p:cNvPr id="5" name="圆角矩形 16"/>
              <p:cNvSpPr/>
              <p:nvPr/>
            </p:nvSpPr>
            <p:spPr>
              <a:xfrm>
                <a:off x="1619568" y="1420363"/>
                <a:ext cx="3849037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6" name="圆角矩形 17"/>
              <p:cNvSpPr/>
              <p:nvPr/>
            </p:nvSpPr>
            <p:spPr>
              <a:xfrm>
                <a:off x="1661339" y="1477504"/>
                <a:ext cx="3761420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7" name="文本框 7"/>
          <p:cNvSpPr txBox="1">
            <a:spLocks noChangeArrowheads="1"/>
          </p:cNvSpPr>
          <p:nvPr/>
        </p:nvSpPr>
        <p:spPr bwMode="auto">
          <a:xfrm>
            <a:off x="1444625" y="404813"/>
            <a:ext cx="4714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一、基础练习，建立模型</a:t>
            </a:r>
          </a:p>
        </p:txBody>
      </p:sp>
      <p:sp>
        <p:nvSpPr>
          <p:cNvPr id="8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00338" y="-23813"/>
            <a:ext cx="647700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5A4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1122680" y="986155"/>
            <a:ext cx="329946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P100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做一做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1"/>
          <p:cNvGrpSpPr/>
          <p:nvPr/>
        </p:nvGrpSpPr>
        <p:grpSpPr bwMode="auto">
          <a:xfrm>
            <a:off x="274638" y="292100"/>
            <a:ext cx="6529387" cy="809625"/>
            <a:chOff x="274383" y="292146"/>
            <a:chExt cx="6529594" cy="809623"/>
          </a:xfrm>
        </p:grpSpPr>
        <p:grpSp>
          <p:nvGrpSpPr>
            <p:cNvPr id="12297" name="组合 48"/>
            <p:cNvGrpSpPr/>
            <p:nvPr/>
          </p:nvGrpSpPr>
          <p:grpSpPr bwMode="auto">
            <a:xfrm>
              <a:off x="806194" y="373109"/>
              <a:ext cx="5997783" cy="647698"/>
              <a:chOff x="1619556" y="1420363"/>
              <a:chExt cx="3849049" cy="647595"/>
            </a:xfrm>
          </p:grpSpPr>
          <p:sp>
            <p:nvSpPr>
              <p:cNvPr id="11" name="圆角矩形 16"/>
              <p:cNvSpPr/>
              <p:nvPr/>
            </p:nvSpPr>
            <p:spPr>
              <a:xfrm>
                <a:off x="1619568" y="1420363"/>
                <a:ext cx="3849037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2" name="圆角矩形 17"/>
              <p:cNvSpPr/>
              <p:nvPr/>
            </p:nvSpPr>
            <p:spPr>
              <a:xfrm>
                <a:off x="1661339" y="1477504"/>
                <a:ext cx="3761420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4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12291" name="文本框 14"/>
          <p:cNvSpPr txBox="1">
            <a:spLocks noChangeArrowheads="1"/>
          </p:cNvSpPr>
          <p:nvPr/>
        </p:nvSpPr>
        <p:spPr bwMode="auto">
          <a:xfrm>
            <a:off x="1509713" y="404813"/>
            <a:ext cx="47164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二、加强练习，巩固新知</a:t>
            </a:r>
          </a:p>
        </p:txBody>
      </p:sp>
      <p:sp>
        <p:nvSpPr>
          <p:cNvPr id="12292" name="矩形 1"/>
          <p:cNvSpPr>
            <a:spLocks noChangeArrowheads="1"/>
          </p:cNvSpPr>
          <p:nvPr/>
        </p:nvSpPr>
        <p:spPr bwMode="auto">
          <a:xfrm>
            <a:off x="2843808" y="1275606"/>
            <a:ext cx="5761037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盒子里有大、小两种钢珠共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颗，共重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266g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。已知大钢珠每颗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11g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，小钢珠每颗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7g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。盒中大、小钢珠各有多少颗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293" name="TextBox 20"/>
          <p:cNvSpPr txBox="1">
            <a:spLocks noChangeArrowheads="1"/>
          </p:cNvSpPr>
          <p:nvPr/>
        </p:nvSpPr>
        <p:spPr bwMode="auto">
          <a:xfrm>
            <a:off x="467296" y="1276350"/>
            <a:ext cx="7731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 sz="3200" b="1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295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00338" y="-23813"/>
            <a:ext cx="647700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5A4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2296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544" y="1851670"/>
            <a:ext cx="2273971" cy="159137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44800" y="3569335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P101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练习二十四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900113" y="919163"/>
            <a:ext cx="69040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假设全是大钢珠，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30×11=330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（克）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TextBox 2"/>
          <p:cNvSpPr txBox="1">
            <a:spLocks noChangeArrowheads="1"/>
          </p:cNvSpPr>
          <p:nvPr/>
        </p:nvSpPr>
        <p:spPr bwMode="auto">
          <a:xfrm>
            <a:off x="900113" y="1625600"/>
            <a:ext cx="41211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266=64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（克）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TextBox 2"/>
          <p:cNvSpPr txBox="1">
            <a:spLocks noChangeArrowheads="1"/>
          </p:cNvSpPr>
          <p:nvPr/>
        </p:nvSpPr>
        <p:spPr bwMode="auto">
          <a:xfrm>
            <a:off x="900113" y="2333625"/>
            <a:ext cx="69040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小钢珠：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64÷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（颗）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TextBox 2"/>
          <p:cNvSpPr txBox="1">
            <a:spLocks noChangeArrowheads="1"/>
          </p:cNvSpPr>
          <p:nvPr/>
        </p:nvSpPr>
        <p:spPr bwMode="auto">
          <a:xfrm>
            <a:off x="900113" y="3040063"/>
            <a:ext cx="69040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大钢珠：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16=14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（颗）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900113" y="3746500"/>
            <a:ext cx="7488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答：盒中的大钢珠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颗，小钢珠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颗。</a:t>
            </a:r>
          </a:p>
        </p:txBody>
      </p:sp>
      <p:sp>
        <p:nvSpPr>
          <p:cNvPr id="13319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00338" y="-23813"/>
            <a:ext cx="647700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5A4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3320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8" grpId="0"/>
      <p:bldP spid="19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0"/>
          <p:cNvSpPr txBox="1">
            <a:spLocks noChangeArrowheads="1"/>
          </p:cNvSpPr>
          <p:nvPr/>
        </p:nvSpPr>
        <p:spPr bwMode="auto">
          <a:xfrm>
            <a:off x="1331640" y="1493148"/>
            <a:ext cx="6696744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有龟和鹤共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只，龟的腿和鹤的腿共有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条。龟、鹤各有几只？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492500" y="2917190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P101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练习二十四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475657" y="627534"/>
            <a:ext cx="7200800" cy="3692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假设全是鹤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龟的只数：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）÷（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4-2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鹤的只数：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16=24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答：龟有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只，鹤有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只。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243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00338" y="-23813"/>
            <a:ext cx="647700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5A4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244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20"/>
          <p:cNvSpPr txBox="1">
            <a:spLocks noChangeArrowheads="1"/>
          </p:cNvSpPr>
          <p:nvPr/>
        </p:nvSpPr>
        <p:spPr bwMode="auto">
          <a:xfrm>
            <a:off x="899592" y="844317"/>
            <a:ext cx="7416824" cy="295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某小学“环保卫士”小分队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人参加植树活动。男生每人栽了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棵树，女生每人栽了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棵树，一共栽了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棵树。男生、女生各有几人？</a:t>
            </a:r>
            <a:endParaRPr lang="zh-CN" altLang="en-US" sz="3200" b="1" dirty="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268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00338" y="-23813"/>
            <a:ext cx="647700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5A4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269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3562350" y="3354070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P101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练习二十四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971600" y="987574"/>
            <a:ext cx="7920038" cy="3145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ts val="5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假设都是男生栽树</a:t>
            </a:r>
          </a:p>
          <a:p>
            <a:pPr>
              <a:lnSpc>
                <a:spcPct val="150000"/>
              </a:lnSpc>
              <a:spcBef>
                <a:spcPts val="5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女生：（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）÷（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3-2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  <a:p>
            <a:pPr>
              <a:lnSpc>
                <a:spcPct val="150000"/>
              </a:lnSpc>
              <a:spcBef>
                <a:spcPts val="5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男生：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4=8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  <a:p>
            <a:pPr>
              <a:lnSpc>
                <a:spcPct val="150000"/>
              </a:lnSpc>
              <a:spcBef>
                <a:spcPts val="5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答：男生有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人，女生有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矩形 15"/>
          <p:cNvSpPr>
            <a:spLocks noChangeArrowheads="1"/>
          </p:cNvSpPr>
          <p:nvPr/>
        </p:nvSpPr>
        <p:spPr bwMode="auto">
          <a:xfrm>
            <a:off x="755576" y="1204610"/>
            <a:ext cx="4536504" cy="22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李老师买了篮球和排球共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个，花了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元。篮球和排球各买了几个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439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00338" y="-23813"/>
            <a:ext cx="647700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5A4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8440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923678"/>
            <a:ext cx="2409750" cy="147373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11630" y="3397250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P102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练习二十四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1259632" y="843558"/>
            <a:ext cx="7344816" cy="3692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假设全买篮球，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6=372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360=12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排球：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58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篮球：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3=3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答：篮球和排球各买了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个。</a:t>
            </a:r>
          </a:p>
        </p:txBody>
      </p:sp>
      <p:sp>
        <p:nvSpPr>
          <p:cNvPr id="19459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00338" y="-23813"/>
            <a:ext cx="647700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5A4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9460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20"/>
          <p:cNvSpPr txBox="1">
            <a:spLocks noChangeArrowheads="1"/>
          </p:cNvSpPr>
          <p:nvPr/>
        </p:nvSpPr>
        <p:spPr bwMode="auto">
          <a:xfrm>
            <a:off x="395536" y="915566"/>
            <a:ext cx="8208912" cy="295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篮球比赛中，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分线外投中一球记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分线内投中一球记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分。在一场比赛中张鹏投了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个球，进了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个，没有罚球，总共得了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分。张鹏在这场比赛中投进了几个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分球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200" b="1" dirty="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341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00338" y="-23813"/>
            <a:ext cx="647700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5A4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4342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3777615" y="3712845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P101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练习二十四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900113" y="919163"/>
            <a:ext cx="69040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假设全是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9×3=27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（分）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900113" y="1625600"/>
            <a:ext cx="41211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21=6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（分）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900113" y="2333625"/>
            <a:ext cx="69040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分球：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6÷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900113" y="3040063"/>
            <a:ext cx="69040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分球：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900113" y="3746500"/>
            <a:ext cx="7488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答：张鹏在这场比赛中投进了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分球。</a:t>
            </a:r>
          </a:p>
        </p:txBody>
      </p:sp>
      <p:sp>
        <p:nvSpPr>
          <p:cNvPr id="15367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00338" y="-23813"/>
            <a:ext cx="647700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5A4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5368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20"/>
          <p:cNvSpPr txBox="1">
            <a:spLocks noChangeArrowheads="1"/>
          </p:cNvSpPr>
          <p:nvPr/>
        </p:nvSpPr>
        <p:spPr bwMode="auto">
          <a:xfrm>
            <a:off x="467544" y="1779662"/>
            <a:ext cx="518457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号选手共抢答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题，最后得分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分。他答对了几题？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号选手共抢答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题，最后得分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分。她答错了几题？</a:t>
            </a:r>
          </a:p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号选手共抢答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题，最后得分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分。他答对了几题？</a:t>
            </a:r>
          </a:p>
        </p:txBody>
      </p:sp>
      <p:sp>
        <p:nvSpPr>
          <p:cNvPr id="20486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00338" y="-23813"/>
            <a:ext cx="647700" cy="228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700">
                <a:solidFill>
                  <a:srgbClr val="E75A4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0487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003798"/>
            <a:ext cx="3318046" cy="173669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83568" y="771550"/>
            <a:ext cx="69127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学校举办知识抢答比赛，答对一题加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分，答错一题扣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33725" y="1242060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P102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练习二十四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331640" y="339502"/>
            <a:ext cx="7200800" cy="44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假设全答对，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10=80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（分）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64=16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（分）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答错题数：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10+6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（题）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答对题数：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1=7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（题）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答：他答对了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题。</a:t>
            </a:r>
          </a:p>
        </p:txBody>
      </p:sp>
      <p:sp>
        <p:nvSpPr>
          <p:cNvPr id="21507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00338" y="-23813"/>
            <a:ext cx="647700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5A4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1508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1115616" y="627534"/>
            <a:ext cx="7344816" cy="3692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假设全答对，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10=100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（分）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36=64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（分）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答错题数：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10+6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（题）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答：她答错了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题。</a:t>
            </a:r>
          </a:p>
        </p:txBody>
      </p:sp>
      <p:sp>
        <p:nvSpPr>
          <p:cNvPr id="23555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00338" y="-23813"/>
            <a:ext cx="647700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5A4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3556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1259632" y="267494"/>
            <a:ext cx="7344816" cy="44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假设全答对，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10=160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（分）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16=144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（分）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答错题数：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10+6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（题）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答对题数：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9=7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（题）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答：他答对了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题。</a:t>
            </a:r>
          </a:p>
        </p:txBody>
      </p:sp>
      <p:sp>
        <p:nvSpPr>
          <p:cNvPr id="25603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00338" y="-23813"/>
            <a:ext cx="647700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5A4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5604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5"/>
          <p:cNvSpPr>
            <a:spLocks noChangeArrowheads="1"/>
          </p:cNvSpPr>
          <p:nvPr/>
        </p:nvSpPr>
        <p:spPr bwMode="auto">
          <a:xfrm>
            <a:off x="1487097" y="1307841"/>
            <a:ext cx="6925384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我国古代数学名著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算法统宗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中记载了一道有趣的“百僧百馍”问题。</a:t>
            </a:r>
          </a:p>
        </p:txBody>
      </p:sp>
      <p:grpSp>
        <p:nvGrpSpPr>
          <p:cNvPr id="3" name="组合 25"/>
          <p:cNvGrpSpPr/>
          <p:nvPr/>
        </p:nvGrpSpPr>
        <p:grpSpPr bwMode="auto">
          <a:xfrm>
            <a:off x="623760" y="1513773"/>
            <a:ext cx="577850" cy="577850"/>
            <a:chOff x="1026" y="2635"/>
            <a:chExt cx="910" cy="910"/>
          </a:xfrm>
        </p:grpSpPr>
        <p:sp>
          <p:nvSpPr>
            <p:cNvPr id="4" name="椭圆 10"/>
            <p:cNvSpPr>
              <a:spLocks noChangeArrowheads="1"/>
            </p:cNvSpPr>
            <p:nvPr/>
          </p:nvSpPr>
          <p:spPr bwMode="auto">
            <a:xfrm>
              <a:off x="1026" y="2635"/>
              <a:ext cx="910" cy="910"/>
            </a:xfrm>
            <a:prstGeom prst="ellipse">
              <a:avLst/>
            </a:prstGeom>
            <a:solidFill>
              <a:srgbClr val="FBCF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16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" name="Freeform 771"/>
            <p:cNvSpPr>
              <a:spLocks noEditPoints="1"/>
            </p:cNvSpPr>
            <p:nvPr/>
          </p:nvSpPr>
          <p:spPr bwMode="auto">
            <a:xfrm rot="11025144">
              <a:off x="1131" y="2695"/>
              <a:ext cx="700" cy="790"/>
            </a:xfrm>
            <a:custGeom>
              <a:avLst/>
              <a:gdLst>
                <a:gd name="T0" fmla="*/ 33 w 62"/>
                <a:gd name="T1" fmla="*/ 0 h 69"/>
                <a:gd name="T2" fmla="*/ 29 w 62"/>
                <a:gd name="T3" fmla="*/ 10 h 69"/>
                <a:gd name="T4" fmla="*/ 62 w 62"/>
                <a:gd name="T5" fmla="*/ 29 h 69"/>
                <a:gd name="T6" fmla="*/ 52 w 62"/>
                <a:gd name="T7" fmla="*/ 33 h 69"/>
                <a:gd name="T8" fmla="*/ 62 w 62"/>
                <a:gd name="T9" fmla="*/ 29 h 69"/>
                <a:gd name="T10" fmla="*/ 59 w 62"/>
                <a:gd name="T11" fmla="*/ 17 h 69"/>
                <a:gd name="T12" fmla="*/ 48 w 62"/>
                <a:gd name="T13" fmla="*/ 19 h 69"/>
                <a:gd name="T14" fmla="*/ 45 w 62"/>
                <a:gd name="T15" fmla="*/ 3 h 69"/>
                <a:gd name="T16" fmla="*/ 43 w 62"/>
                <a:gd name="T17" fmla="*/ 14 h 69"/>
                <a:gd name="T18" fmla="*/ 45 w 62"/>
                <a:gd name="T19" fmla="*/ 3 h 69"/>
                <a:gd name="T20" fmla="*/ 0 w 62"/>
                <a:gd name="T21" fmla="*/ 29 h 69"/>
                <a:gd name="T22" fmla="*/ 11 w 62"/>
                <a:gd name="T23" fmla="*/ 33 h 69"/>
                <a:gd name="T24" fmla="*/ 3 w 62"/>
                <a:gd name="T25" fmla="*/ 17 h 69"/>
                <a:gd name="T26" fmla="*/ 14 w 62"/>
                <a:gd name="T27" fmla="*/ 19 h 69"/>
                <a:gd name="T28" fmla="*/ 3 w 62"/>
                <a:gd name="T29" fmla="*/ 17 h 69"/>
                <a:gd name="T30" fmla="*/ 19 w 62"/>
                <a:gd name="T31" fmla="*/ 14 h 69"/>
                <a:gd name="T32" fmla="*/ 17 w 62"/>
                <a:gd name="T33" fmla="*/ 3 h 69"/>
                <a:gd name="T34" fmla="*/ 31 w 62"/>
                <a:gd name="T35" fmla="*/ 15 h 69"/>
                <a:gd name="T36" fmla="*/ 48 w 62"/>
                <a:gd name="T37" fmla="*/ 31 h 69"/>
                <a:gd name="T38" fmla="*/ 40 w 62"/>
                <a:gd name="T39" fmla="*/ 45 h 69"/>
                <a:gd name="T40" fmla="*/ 41 w 62"/>
                <a:gd name="T41" fmla="*/ 47 h 69"/>
                <a:gd name="T42" fmla="*/ 43 w 62"/>
                <a:gd name="T43" fmla="*/ 48 h 69"/>
                <a:gd name="T44" fmla="*/ 43 w 62"/>
                <a:gd name="T45" fmla="*/ 54 h 69"/>
                <a:gd name="T46" fmla="*/ 43 w 62"/>
                <a:gd name="T47" fmla="*/ 54 h 69"/>
                <a:gd name="T48" fmla="*/ 43 w 62"/>
                <a:gd name="T49" fmla="*/ 60 h 69"/>
                <a:gd name="T50" fmla="*/ 41 w 62"/>
                <a:gd name="T51" fmla="*/ 61 h 69"/>
                <a:gd name="T52" fmla="*/ 21 w 62"/>
                <a:gd name="T53" fmla="*/ 63 h 69"/>
                <a:gd name="T54" fmla="*/ 20 w 62"/>
                <a:gd name="T55" fmla="*/ 59 h 69"/>
                <a:gd name="T56" fmla="*/ 21 w 62"/>
                <a:gd name="T57" fmla="*/ 56 h 69"/>
                <a:gd name="T58" fmla="*/ 20 w 62"/>
                <a:gd name="T59" fmla="*/ 53 h 69"/>
                <a:gd name="T60" fmla="*/ 21 w 62"/>
                <a:gd name="T61" fmla="*/ 49 h 69"/>
                <a:gd name="T62" fmla="*/ 23 w 62"/>
                <a:gd name="T63" fmla="*/ 49 h 69"/>
                <a:gd name="T64" fmla="*/ 17 w 62"/>
                <a:gd name="T65" fmla="*/ 40 h 69"/>
                <a:gd name="T66" fmla="*/ 20 w 62"/>
                <a:gd name="T67" fmla="*/ 20 h 69"/>
                <a:gd name="T68" fmla="*/ 36 w 62"/>
                <a:gd name="T69" fmla="*/ 64 h 69"/>
                <a:gd name="T70" fmla="*/ 32 w 62"/>
                <a:gd name="T71" fmla="*/ 69 h 69"/>
                <a:gd name="T72" fmla="*/ 36 w 62"/>
                <a:gd name="T73" fmla="*/ 64 h 69"/>
                <a:gd name="T74" fmla="*/ 24 w 62"/>
                <a:gd name="T75" fmla="*/ 58 h 69"/>
                <a:gd name="T76" fmla="*/ 24 w 62"/>
                <a:gd name="T77" fmla="*/ 59 h 69"/>
                <a:gd name="T78" fmla="*/ 40 w 62"/>
                <a:gd name="T79" fmla="*/ 57 h 69"/>
                <a:gd name="T80" fmla="*/ 40 w 62"/>
                <a:gd name="T81" fmla="*/ 51 h 69"/>
                <a:gd name="T82" fmla="*/ 24 w 62"/>
                <a:gd name="T83" fmla="*/ 53 h 69"/>
                <a:gd name="T84" fmla="*/ 40 w 62"/>
                <a:gd name="T85" fmla="*/ 51 h 69"/>
                <a:gd name="T86" fmla="*/ 40 w 62"/>
                <a:gd name="T87" fmla="*/ 5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" h="69">
                  <a:moveTo>
                    <a:pt x="29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0"/>
                    <a:pt x="29" y="0"/>
                    <a:pt x="29" y="0"/>
                  </a:cubicBezTo>
                  <a:close/>
                  <a:moveTo>
                    <a:pt x="62" y="29"/>
                  </a:moveTo>
                  <a:cubicBezTo>
                    <a:pt x="62" y="33"/>
                    <a:pt x="62" y="33"/>
                    <a:pt x="6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62" y="29"/>
                    <a:pt x="62" y="29"/>
                    <a:pt x="62" y="29"/>
                  </a:cubicBezTo>
                  <a:close/>
                  <a:moveTo>
                    <a:pt x="57" y="14"/>
                  </a:moveTo>
                  <a:cubicBezTo>
                    <a:pt x="59" y="17"/>
                    <a:pt x="59" y="17"/>
                    <a:pt x="59" y="17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57" y="14"/>
                    <a:pt x="57" y="14"/>
                    <a:pt x="57" y="14"/>
                  </a:cubicBezTo>
                  <a:close/>
                  <a:moveTo>
                    <a:pt x="45" y="3"/>
                  </a:moveTo>
                  <a:cubicBezTo>
                    <a:pt x="40" y="12"/>
                    <a:pt x="40" y="12"/>
                    <a:pt x="40" y="12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5" y="3"/>
                    <a:pt x="45" y="3"/>
                    <a:pt x="45" y="3"/>
                  </a:cubicBezTo>
                  <a:close/>
                  <a:moveTo>
                    <a:pt x="0" y="33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0" y="33"/>
                    <a:pt x="0" y="33"/>
                    <a:pt x="0" y="33"/>
                  </a:cubicBezTo>
                  <a:close/>
                  <a:moveTo>
                    <a:pt x="3" y="17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14" y="5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31" y="15"/>
                  </a:moveTo>
                  <a:cubicBezTo>
                    <a:pt x="35" y="15"/>
                    <a:pt x="40" y="17"/>
                    <a:pt x="43" y="20"/>
                  </a:cubicBezTo>
                  <a:cubicBezTo>
                    <a:pt x="46" y="23"/>
                    <a:pt x="48" y="27"/>
                    <a:pt x="48" y="31"/>
                  </a:cubicBezTo>
                  <a:cubicBezTo>
                    <a:pt x="48" y="34"/>
                    <a:pt x="47" y="37"/>
                    <a:pt x="46" y="40"/>
                  </a:cubicBezTo>
                  <a:cubicBezTo>
                    <a:pt x="44" y="42"/>
                    <a:pt x="42" y="44"/>
                    <a:pt x="40" y="45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9"/>
                    <a:pt x="43" y="50"/>
                    <a:pt x="43" y="51"/>
                  </a:cubicBezTo>
                  <a:cubicBezTo>
                    <a:pt x="43" y="52"/>
                    <a:pt x="43" y="53"/>
                    <a:pt x="43" y="54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5"/>
                    <a:pt x="43" y="56"/>
                    <a:pt x="43" y="57"/>
                  </a:cubicBezTo>
                  <a:cubicBezTo>
                    <a:pt x="43" y="58"/>
                    <a:pt x="43" y="59"/>
                    <a:pt x="43" y="60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0"/>
                    <a:pt x="20" y="59"/>
                  </a:cubicBezTo>
                  <a:cubicBezTo>
                    <a:pt x="20" y="58"/>
                    <a:pt x="20" y="57"/>
                    <a:pt x="21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0" y="54"/>
                    <a:pt x="20" y="54"/>
                    <a:pt x="20" y="53"/>
                  </a:cubicBezTo>
                  <a:cubicBezTo>
                    <a:pt x="20" y="52"/>
                    <a:pt x="20" y="51"/>
                    <a:pt x="21" y="50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1" y="44"/>
                    <a:pt x="19" y="42"/>
                    <a:pt x="17" y="40"/>
                  </a:cubicBezTo>
                  <a:cubicBezTo>
                    <a:pt x="16" y="37"/>
                    <a:pt x="15" y="35"/>
                    <a:pt x="15" y="31"/>
                  </a:cubicBezTo>
                  <a:cubicBezTo>
                    <a:pt x="15" y="27"/>
                    <a:pt x="17" y="23"/>
                    <a:pt x="20" y="20"/>
                  </a:cubicBezTo>
                  <a:cubicBezTo>
                    <a:pt x="23" y="17"/>
                    <a:pt x="27" y="15"/>
                    <a:pt x="31" y="15"/>
                  </a:cubicBezTo>
                  <a:close/>
                  <a:moveTo>
                    <a:pt x="36" y="64"/>
                  </a:moveTo>
                  <a:cubicBezTo>
                    <a:pt x="36" y="64"/>
                    <a:pt x="36" y="64"/>
                    <a:pt x="36" y="64"/>
                  </a:cubicBezTo>
                  <a:cubicBezTo>
                    <a:pt x="36" y="67"/>
                    <a:pt x="34" y="69"/>
                    <a:pt x="32" y="69"/>
                  </a:cubicBezTo>
                  <a:cubicBezTo>
                    <a:pt x="29" y="69"/>
                    <a:pt x="27" y="67"/>
                    <a:pt x="27" y="65"/>
                  </a:cubicBezTo>
                  <a:cubicBezTo>
                    <a:pt x="36" y="64"/>
                    <a:pt x="36" y="64"/>
                    <a:pt x="36" y="64"/>
                  </a:cubicBezTo>
                  <a:close/>
                  <a:moveTo>
                    <a:pt x="40" y="57"/>
                  </a:moveTo>
                  <a:cubicBezTo>
                    <a:pt x="24" y="58"/>
                    <a:pt x="24" y="58"/>
                    <a:pt x="24" y="58"/>
                  </a:cubicBezTo>
                  <a:cubicBezTo>
                    <a:pt x="24" y="58"/>
                    <a:pt x="24" y="59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40" y="57"/>
                    <a:pt x="40" y="57"/>
                    <a:pt x="40" y="57"/>
                  </a:cubicBezTo>
                  <a:close/>
                  <a:moveTo>
                    <a:pt x="40" y="51"/>
                  </a:move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4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0" y="51"/>
                    <a:pt x="40" y="51"/>
                    <a:pt x="40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srgbClr val="FFC000">
                  <a:alpha val="40000"/>
                </a:srgbClr>
              </a:outerShdw>
            </a:effec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600" noProof="1"/>
            </a:p>
          </p:txBody>
        </p:sp>
      </p:grpSp>
      <p:sp>
        <p:nvSpPr>
          <p:cNvPr id="6" name="AutoShape 9"/>
          <p:cNvSpPr>
            <a:spLocks noChangeArrowheads="1"/>
          </p:cNvSpPr>
          <p:nvPr/>
        </p:nvSpPr>
        <p:spPr bwMode="auto">
          <a:xfrm>
            <a:off x="1468071" y="3075806"/>
            <a:ext cx="6207858" cy="1076325"/>
          </a:xfrm>
          <a:prstGeom prst="wedgeRoundRectCallout">
            <a:avLst>
              <a:gd name="adj1" fmla="val 15324"/>
              <a:gd name="adj2" fmla="val -35931"/>
              <a:gd name="adj3" fmla="val 16667"/>
            </a:avLst>
          </a:prstGeom>
          <a:solidFill>
            <a:srgbClr val="FFFF99"/>
          </a:solidFill>
          <a:ln w="28575">
            <a:solidFill>
              <a:srgbClr val="00B0F0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一百馒头一百僧，大和三个更无争。</a:t>
            </a:r>
            <a:endParaRPr lang="en-US" altLang="zh-CN" sz="2800" b="1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小和三人分一个，大小和尚得几丁</a:t>
            </a:r>
            <a:r>
              <a:rPr lang="en-US" altLang="zh-CN" sz="2800" b="1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8" name="组合 1"/>
          <p:cNvGrpSpPr/>
          <p:nvPr/>
        </p:nvGrpSpPr>
        <p:grpSpPr bwMode="auto">
          <a:xfrm>
            <a:off x="274638" y="292100"/>
            <a:ext cx="6529387" cy="809625"/>
            <a:chOff x="274383" y="292146"/>
            <a:chExt cx="6529594" cy="809623"/>
          </a:xfrm>
        </p:grpSpPr>
        <p:grpSp>
          <p:nvGrpSpPr>
            <p:cNvPr id="9" name="组合 48"/>
            <p:cNvGrpSpPr/>
            <p:nvPr/>
          </p:nvGrpSpPr>
          <p:grpSpPr bwMode="auto">
            <a:xfrm>
              <a:off x="806194" y="373109"/>
              <a:ext cx="5997783" cy="647698"/>
              <a:chOff x="1619556" y="1420363"/>
              <a:chExt cx="3849049" cy="647595"/>
            </a:xfrm>
          </p:grpSpPr>
          <p:sp>
            <p:nvSpPr>
              <p:cNvPr id="11" name="圆角矩形 16"/>
              <p:cNvSpPr/>
              <p:nvPr/>
            </p:nvSpPr>
            <p:spPr>
              <a:xfrm>
                <a:off x="1619568" y="1420363"/>
                <a:ext cx="3849037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2" name="圆角矩形 17"/>
              <p:cNvSpPr/>
              <p:nvPr/>
            </p:nvSpPr>
            <p:spPr>
              <a:xfrm>
                <a:off x="1661339" y="1477504"/>
                <a:ext cx="3761420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4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13" name="文本框 14"/>
          <p:cNvSpPr txBox="1">
            <a:spLocks noChangeArrowheads="1"/>
          </p:cNvSpPr>
          <p:nvPr/>
        </p:nvSpPr>
        <p:spPr bwMode="auto">
          <a:xfrm>
            <a:off x="1509713" y="404813"/>
            <a:ext cx="47163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三、拓展练习，拓宽视野</a:t>
            </a:r>
          </a:p>
        </p:txBody>
      </p:sp>
      <p:sp>
        <p:nvSpPr>
          <p:cNvPr id="14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00338" y="-23813"/>
            <a:ext cx="647700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5A4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5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1454150" y="1228090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P102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练习二十四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思考题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9"/>
          <p:cNvSpPr>
            <a:spLocks noChangeArrowheads="1"/>
          </p:cNvSpPr>
          <p:nvPr/>
        </p:nvSpPr>
        <p:spPr bwMode="auto">
          <a:xfrm>
            <a:off x="1468071" y="1059582"/>
            <a:ext cx="6207858" cy="1076325"/>
          </a:xfrm>
          <a:prstGeom prst="wedgeRoundRectCallout">
            <a:avLst>
              <a:gd name="adj1" fmla="val 15324"/>
              <a:gd name="adj2" fmla="val -35931"/>
              <a:gd name="adj3" fmla="val 16667"/>
            </a:avLst>
          </a:prstGeom>
          <a:solidFill>
            <a:srgbClr val="FFFF99"/>
          </a:solidFill>
          <a:ln w="28575">
            <a:solidFill>
              <a:srgbClr val="00B0F0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一百馒头一百僧，大和三个更无争。</a:t>
            </a:r>
            <a:endParaRPr lang="en-US" altLang="zh-CN" sz="2800" b="1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小和三人分一个，大小和尚得几丁</a:t>
            </a:r>
            <a:r>
              <a:rPr lang="en-US" altLang="zh-CN" sz="2800" b="1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矩形 15"/>
          <p:cNvSpPr>
            <a:spLocks noChangeArrowheads="1"/>
          </p:cNvSpPr>
          <p:nvPr/>
        </p:nvSpPr>
        <p:spPr bwMode="auto">
          <a:xfrm>
            <a:off x="773724" y="2499742"/>
            <a:ext cx="8074855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个和尚吃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个馒头。大和尚一人吃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个，小和尚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人吃一个。大、小和尚各多少人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20837" y="520505"/>
            <a:ext cx="7104185" cy="3888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大和尚一人吃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个，小和尚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人吃一个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个大和尚和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个小和尚一共吃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个馒头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100÷4=25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大和尚：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25×1=25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（人）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小和尚：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25×3=75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（人）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答：大和尚有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人，小和尚有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人。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组合 1"/>
          <p:cNvGrpSpPr/>
          <p:nvPr/>
        </p:nvGrpSpPr>
        <p:grpSpPr bwMode="auto">
          <a:xfrm>
            <a:off x="274638" y="292100"/>
            <a:ext cx="4441825" cy="809625"/>
            <a:chOff x="274383" y="292146"/>
            <a:chExt cx="6529594" cy="809623"/>
          </a:xfrm>
        </p:grpSpPr>
        <p:grpSp>
          <p:nvGrpSpPr>
            <p:cNvPr id="28679" name="组合 48"/>
            <p:cNvGrpSpPr/>
            <p:nvPr/>
          </p:nvGrpSpPr>
          <p:grpSpPr bwMode="auto">
            <a:xfrm>
              <a:off x="806194" y="373109"/>
              <a:ext cx="5997783" cy="647698"/>
              <a:chOff x="1619556" y="1420363"/>
              <a:chExt cx="3849049" cy="647595"/>
            </a:xfrm>
          </p:grpSpPr>
          <p:sp>
            <p:nvSpPr>
              <p:cNvPr id="9" name="圆角矩形 16"/>
              <p:cNvSpPr/>
              <p:nvPr/>
            </p:nvSpPr>
            <p:spPr>
              <a:xfrm>
                <a:off x="1619726" y="1420363"/>
                <a:ext cx="3848879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0" name="圆角矩形 17"/>
              <p:cNvSpPr/>
              <p:nvPr/>
            </p:nvSpPr>
            <p:spPr>
              <a:xfrm>
                <a:off x="1661659" y="1477504"/>
                <a:ext cx="3760519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4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2" name="文本框 1"/>
          <p:cNvSpPr txBox="1"/>
          <p:nvPr/>
        </p:nvSpPr>
        <p:spPr>
          <a:xfrm>
            <a:off x="1258888" y="379413"/>
            <a:ext cx="26574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四、课堂小结</a:t>
            </a:r>
          </a:p>
        </p:txBody>
      </p:sp>
      <p:sp>
        <p:nvSpPr>
          <p:cNvPr id="28676" name="矩形 2"/>
          <p:cNvSpPr>
            <a:spLocks noChangeArrowheads="1"/>
          </p:cNvSpPr>
          <p:nvPr/>
        </p:nvSpPr>
        <p:spPr bwMode="auto">
          <a:xfrm>
            <a:off x="565150" y="2279650"/>
            <a:ext cx="8013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通过本节课的学习，你又有哪些新的收获？</a:t>
            </a:r>
          </a:p>
        </p:txBody>
      </p:sp>
      <p:sp>
        <p:nvSpPr>
          <p:cNvPr id="28677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00338" y="-23813"/>
            <a:ext cx="647700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5A4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8678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tnyEoJZtJ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EPGj1uNaj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tnyEoJZtJ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EPGj1uNaj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tnyEoJZtJ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EPGj1uNaj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tnyEoJZtJ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EPGj1uNaj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tnyEoJZtJ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EPGj1uNaj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tnyEoJZtJ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EPGj1uNaj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tnyEoJZtJ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EPGj1uNaj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tnyEoJZtJ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EPGj1uNaj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tnyEoJZtJ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EPGj1uNaj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tnyEoJZtJ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EPGj1uNaj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tnyEoJZtJ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EPGj1uNaj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tnyEoJZtJ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EPGj1uNaj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tnyEoJZtJ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EPGj1uNaj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tnyEoJZtJ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EPGj1uNaj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tnyEoJZtJ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EPGj1uNaj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1132</Words>
  <Application>Microsoft Office PowerPoint</Application>
  <PresentationFormat>全屏显示(16:9)</PresentationFormat>
  <Paragraphs>99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等线</vt:lpstr>
      <vt:lpstr>等线 Light</vt:lpstr>
      <vt:lpstr>黑体</vt:lpstr>
      <vt:lpstr>楷体</vt:lpstr>
      <vt:lpstr>楷体_GB2312</vt:lpstr>
      <vt:lpstr>宋体</vt:lpstr>
      <vt:lpstr>幼圆</vt:lpstr>
      <vt:lpstr>Arial</vt:lpstr>
      <vt:lpstr>Calibri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317</cp:revision>
  <dcterms:created xsi:type="dcterms:W3CDTF">2015-08-27T07:30:00Z</dcterms:created>
  <dcterms:modified xsi:type="dcterms:W3CDTF">2023-11-22T08:53:35Z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