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63" r:id="rId2"/>
    <p:sldId id="378" r:id="rId3"/>
    <p:sldId id="379" r:id="rId4"/>
    <p:sldId id="386" r:id="rId5"/>
    <p:sldId id="368" r:id="rId6"/>
    <p:sldId id="387" r:id="rId7"/>
    <p:sldId id="407" r:id="rId8"/>
    <p:sldId id="388" r:id="rId9"/>
    <p:sldId id="390" r:id="rId10"/>
    <p:sldId id="391" r:id="rId11"/>
    <p:sldId id="392" r:id="rId12"/>
    <p:sldId id="393" r:id="rId13"/>
    <p:sldId id="394" r:id="rId14"/>
    <p:sldId id="395" r:id="rId15"/>
    <p:sldId id="396" r:id="rId16"/>
    <p:sldId id="397" r:id="rId17"/>
    <p:sldId id="398" r:id="rId18"/>
    <p:sldId id="264" r:id="rId19"/>
    <p:sldId id="399" r:id="rId20"/>
    <p:sldId id="400" r:id="rId21"/>
    <p:sldId id="401" r:id="rId22"/>
    <p:sldId id="402" r:id="rId23"/>
    <p:sldId id="403" r:id="rId24"/>
    <p:sldId id="404" r:id="rId25"/>
    <p:sldId id="405" r:id="rId26"/>
    <p:sldId id="406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674">
          <p15:clr>
            <a:srgbClr val="A4A3A4"/>
          </p15:clr>
        </p15:guide>
        <p15:guide id="3" orient="horz" pos="2933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FDC"/>
    <a:srgbClr val="FAFF72"/>
    <a:srgbClr val="CDB78C"/>
    <a:srgbClr val="DBD0E6"/>
    <a:srgbClr val="007BBB"/>
    <a:srgbClr val="F6F9F9"/>
    <a:srgbClr val="F5D7BF"/>
    <a:srgbClr val="E0EB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28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900" y="444"/>
      </p:cViewPr>
      <p:guideLst>
        <p:guide orient="horz" pos="1620"/>
        <p:guide orient="horz" pos="674"/>
        <p:guide orient="horz" pos="2933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4DF8AE6-680D-4DF9-AA83-4C013396F7A2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989C75B-F25E-4045-82CA-8E147C81206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5CF58AD-89F3-46C2-BA5F-6AC2E6BE9425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13306">
            <a:off x="8132512" y="4156321"/>
            <a:ext cx="844441" cy="8242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t="2107" r="73460" b="80902"/>
          <a:stretch>
            <a:fillRect/>
          </a:stretch>
        </p:blipFill>
        <p:spPr bwMode="auto">
          <a:xfrm>
            <a:off x="2670175" y="482600"/>
            <a:ext cx="12192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279" r="27686" b="90068"/>
          <a:stretch>
            <a:fillRect/>
          </a:stretch>
        </p:blipFill>
        <p:spPr bwMode="auto">
          <a:xfrm>
            <a:off x="296863" y="168275"/>
            <a:ext cx="13620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07504" y="2067694"/>
            <a:ext cx="3987118" cy="2956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1588"/>
            <a:ext cx="9175750" cy="516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241300"/>
            <a:ext cx="8737600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99" t="11298" r="29282" b="79050"/>
          <a:stretch>
            <a:fillRect/>
          </a:stretch>
        </p:blipFill>
        <p:spPr bwMode="auto">
          <a:xfrm>
            <a:off x="-131763" y="4449763"/>
            <a:ext cx="1211263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5" t="279" r="27686" b="90068"/>
          <a:stretch>
            <a:fillRect/>
          </a:stretch>
        </p:blipFill>
        <p:spPr bwMode="auto">
          <a:xfrm>
            <a:off x="0" y="76200"/>
            <a:ext cx="13700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B284F3-4135-4AA5-8919-F4D44B0603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EE70FAB-D69D-4E1A-8E42-61594FF479B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76067" y="2477334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鸡兔同笼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4824413" y="3639489"/>
            <a:ext cx="2352901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31840" y="1491630"/>
            <a:ext cx="5544616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数学广角</a:t>
            </a:r>
            <a:r>
              <a:rPr lang="en-US" altLang="zh-CN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——</a:t>
            </a:r>
            <a:r>
              <a:rPr lang="zh-CN" altLang="en-US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鸡兔同笼</a:t>
            </a:r>
          </a:p>
        </p:txBody>
      </p:sp>
      <p:pic>
        <p:nvPicPr>
          <p:cNvPr id="5" name="Picture 13" descr="https://docimg5.docs.qq.com/image/AgAABsfO-eXpjeIA_DpD_62JD5EtO68k.png?w=864&amp;h=8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9502"/>
            <a:ext cx="1223278" cy="120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47752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504825" y="74613"/>
            <a:ext cx="389255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历史激趣，揭示课题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11188" y="3291830"/>
            <a:ext cx="8245475" cy="119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我国古代数学名著</a:t>
            </a: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孙子算经</a:t>
            </a: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中记载了一道数学趣题</a:t>
            </a:r>
            <a:r>
              <a:rPr lang="en-US" altLang="zh-CN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——“</a:t>
            </a:r>
            <a:r>
              <a:rPr lang="zh-CN" altLang="en-US" sz="2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鸡兔同笼”问题 。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30" t="15192" r="49559" b="37500"/>
          <a:stretch>
            <a:fillRect/>
          </a:stretch>
        </p:blipFill>
        <p:spPr bwMode="auto">
          <a:xfrm>
            <a:off x="5292725" y="926929"/>
            <a:ext cx="1652588" cy="223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848641" y="987574"/>
            <a:ext cx="2548734" cy="2241230"/>
          </a:xfrm>
          <a:custGeom>
            <a:avLst/>
            <a:gdLst>
              <a:gd name="connsiteX0" fmla="*/ 341949 w 2548734"/>
              <a:gd name="connsiteY0" fmla="*/ 0 h 2241230"/>
              <a:gd name="connsiteX1" fmla="*/ 2548734 w 2548734"/>
              <a:gd name="connsiteY1" fmla="*/ 0 h 2241230"/>
              <a:gd name="connsiteX2" fmla="*/ 2548734 w 2548734"/>
              <a:gd name="connsiteY2" fmla="*/ 2033986 h 2241230"/>
              <a:gd name="connsiteX3" fmla="*/ 2063685 w 2548734"/>
              <a:gd name="connsiteY3" fmla="*/ 2039436 h 2241230"/>
              <a:gd name="connsiteX4" fmla="*/ 2024496 w 2548734"/>
              <a:gd name="connsiteY4" fmla="*/ 2078624 h 2241230"/>
              <a:gd name="connsiteX5" fmla="*/ 1985308 w 2548734"/>
              <a:gd name="connsiteY5" fmla="*/ 2104750 h 2241230"/>
              <a:gd name="connsiteX6" fmla="*/ 1913462 w 2548734"/>
              <a:gd name="connsiteY6" fmla="*/ 2189658 h 2241230"/>
              <a:gd name="connsiteX7" fmla="*/ 1835085 w 2548734"/>
              <a:gd name="connsiteY7" fmla="*/ 2222316 h 2241230"/>
              <a:gd name="connsiteX8" fmla="*/ 1796307 w 2548734"/>
              <a:gd name="connsiteY8" fmla="*/ 2234516 h 2241230"/>
              <a:gd name="connsiteX9" fmla="*/ 1774549 w 2548734"/>
              <a:gd name="connsiteY9" fmla="*/ 2241230 h 2241230"/>
              <a:gd name="connsiteX10" fmla="*/ 1193600 w 2548734"/>
              <a:gd name="connsiteY10" fmla="*/ 2241230 h 2241230"/>
              <a:gd name="connsiteX11" fmla="*/ 1190585 w 2548734"/>
              <a:gd name="connsiteY11" fmla="*/ 2239727 h 2241230"/>
              <a:gd name="connsiteX12" fmla="*/ 1149285 w 2548734"/>
              <a:gd name="connsiteY12" fmla="*/ 2215784 h 2241230"/>
              <a:gd name="connsiteX13" fmla="*/ 1123159 w 2548734"/>
              <a:gd name="connsiteY13" fmla="*/ 2202721 h 2241230"/>
              <a:gd name="connsiteX14" fmla="*/ 1070908 w 2548734"/>
              <a:gd name="connsiteY14" fmla="*/ 2157001 h 2241230"/>
              <a:gd name="connsiteX15" fmla="*/ 1038250 w 2548734"/>
              <a:gd name="connsiteY15" fmla="*/ 2130876 h 2241230"/>
              <a:gd name="connsiteX16" fmla="*/ 1012125 w 2548734"/>
              <a:gd name="connsiteY16" fmla="*/ 2124344 h 2241230"/>
              <a:gd name="connsiteX17" fmla="*/ 992530 w 2548734"/>
              <a:gd name="connsiteY17" fmla="*/ 2117813 h 2241230"/>
              <a:gd name="connsiteX18" fmla="*/ 966405 w 2548734"/>
              <a:gd name="connsiteY18" fmla="*/ 2111281 h 2241230"/>
              <a:gd name="connsiteX19" fmla="*/ 829245 w 2548734"/>
              <a:gd name="connsiteY19" fmla="*/ 2078624 h 2241230"/>
              <a:gd name="connsiteX20" fmla="*/ 692085 w 2548734"/>
              <a:gd name="connsiteY20" fmla="*/ 2065561 h 2241230"/>
              <a:gd name="connsiteX21" fmla="*/ 594113 w 2548734"/>
              <a:gd name="connsiteY21" fmla="*/ 2052498 h 2241230"/>
              <a:gd name="connsiteX22" fmla="*/ 470016 w 2548734"/>
              <a:gd name="connsiteY22" fmla="*/ 2013310 h 2241230"/>
              <a:gd name="connsiteX23" fmla="*/ 443890 w 2548734"/>
              <a:gd name="connsiteY23" fmla="*/ 1974121 h 2241230"/>
              <a:gd name="connsiteX24" fmla="*/ 378576 w 2548734"/>
              <a:gd name="connsiteY24" fmla="*/ 1895744 h 2241230"/>
              <a:gd name="connsiteX25" fmla="*/ 241416 w 2548734"/>
              <a:gd name="connsiteY25" fmla="*/ 1680207 h 2241230"/>
              <a:gd name="connsiteX26" fmla="*/ 143445 w 2548734"/>
              <a:gd name="connsiteY26" fmla="*/ 1529984 h 2241230"/>
              <a:gd name="connsiteX27" fmla="*/ 91193 w 2548734"/>
              <a:gd name="connsiteY27" fmla="*/ 1451607 h 2241230"/>
              <a:gd name="connsiteX28" fmla="*/ 25879 w 2548734"/>
              <a:gd name="connsiteY28" fmla="*/ 1353636 h 2241230"/>
              <a:gd name="connsiteX29" fmla="*/ 3765 w 2548734"/>
              <a:gd name="connsiteY29" fmla="*/ 1322242 h 2241230"/>
              <a:gd name="connsiteX30" fmla="*/ 0 w 2548734"/>
              <a:gd name="connsiteY30" fmla="*/ 1317134 h 2241230"/>
              <a:gd name="connsiteX31" fmla="*/ 0 w 2548734"/>
              <a:gd name="connsiteY31" fmla="*/ 492077 h 2241230"/>
              <a:gd name="connsiteX32" fmla="*/ 31743 w 2548734"/>
              <a:gd name="connsiteY32" fmla="*/ 474167 h 2241230"/>
              <a:gd name="connsiteX33" fmla="*/ 110788 w 2548734"/>
              <a:gd name="connsiteY33" fmla="*/ 432704 h 2241230"/>
              <a:gd name="connsiteX34" fmla="*/ 241416 w 2548734"/>
              <a:gd name="connsiteY34" fmla="*/ 308607 h 2241230"/>
              <a:gd name="connsiteX35" fmla="*/ 332856 w 2548734"/>
              <a:gd name="connsiteY35" fmla="*/ 40818 h 2241230"/>
              <a:gd name="connsiteX36" fmla="*/ 339901 w 2548734"/>
              <a:gd name="connsiteY36" fmla="*/ 6231 h 2241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548734" h="2241230">
                <a:moveTo>
                  <a:pt x="341949" y="0"/>
                </a:moveTo>
                <a:lnTo>
                  <a:pt x="2548734" y="0"/>
                </a:lnTo>
                <a:lnTo>
                  <a:pt x="2548734" y="2033986"/>
                </a:lnTo>
                <a:lnTo>
                  <a:pt x="2063685" y="2039436"/>
                </a:lnTo>
                <a:cubicBezTo>
                  <a:pt x="2045261" y="2040794"/>
                  <a:pt x="2038688" y="2066797"/>
                  <a:pt x="2024496" y="2078624"/>
                </a:cubicBezTo>
                <a:cubicBezTo>
                  <a:pt x="2012435" y="2088675"/>
                  <a:pt x="1996409" y="2093649"/>
                  <a:pt x="1985308" y="2104750"/>
                </a:cubicBezTo>
                <a:cubicBezTo>
                  <a:pt x="1985262" y="2104796"/>
                  <a:pt x="1930729" y="2179945"/>
                  <a:pt x="1913462" y="2189658"/>
                </a:cubicBezTo>
                <a:cubicBezTo>
                  <a:pt x="1888794" y="2203534"/>
                  <a:pt x="1862136" y="2213993"/>
                  <a:pt x="1835085" y="2222316"/>
                </a:cubicBezTo>
                <a:cubicBezTo>
                  <a:pt x="1820742" y="2226729"/>
                  <a:pt x="1808091" y="2230776"/>
                  <a:pt x="1796307" y="2234516"/>
                </a:cubicBezTo>
                <a:lnTo>
                  <a:pt x="1774549" y="2241230"/>
                </a:lnTo>
                <a:lnTo>
                  <a:pt x="1193600" y="2241230"/>
                </a:lnTo>
                <a:lnTo>
                  <a:pt x="1190585" y="2239727"/>
                </a:lnTo>
                <a:cubicBezTo>
                  <a:pt x="1162477" y="2225777"/>
                  <a:pt x="1213870" y="2251664"/>
                  <a:pt x="1149285" y="2215784"/>
                </a:cubicBezTo>
                <a:cubicBezTo>
                  <a:pt x="1140774" y="2211056"/>
                  <a:pt x="1131868" y="2207075"/>
                  <a:pt x="1123159" y="2202721"/>
                </a:cubicBezTo>
                <a:cubicBezTo>
                  <a:pt x="1090265" y="2158862"/>
                  <a:pt x="1119527" y="2191034"/>
                  <a:pt x="1070908" y="2157001"/>
                </a:cubicBezTo>
                <a:cubicBezTo>
                  <a:pt x="1059487" y="2149007"/>
                  <a:pt x="1050436" y="2137646"/>
                  <a:pt x="1038250" y="2130876"/>
                </a:cubicBezTo>
                <a:cubicBezTo>
                  <a:pt x="1030403" y="2126517"/>
                  <a:pt x="1020756" y="2126810"/>
                  <a:pt x="1012125" y="2124344"/>
                </a:cubicBezTo>
                <a:cubicBezTo>
                  <a:pt x="1005505" y="2122453"/>
                  <a:pt x="999150" y="2119704"/>
                  <a:pt x="992530" y="2117813"/>
                </a:cubicBezTo>
                <a:cubicBezTo>
                  <a:pt x="983899" y="2115347"/>
                  <a:pt x="974973" y="2113958"/>
                  <a:pt x="966405" y="2111281"/>
                </a:cubicBezTo>
                <a:cubicBezTo>
                  <a:pt x="859286" y="2077806"/>
                  <a:pt x="922585" y="2088996"/>
                  <a:pt x="829245" y="2078624"/>
                </a:cubicBezTo>
                <a:cubicBezTo>
                  <a:pt x="760656" y="2061478"/>
                  <a:pt x="838905" y="2079326"/>
                  <a:pt x="692085" y="2065561"/>
                </a:cubicBezTo>
                <a:cubicBezTo>
                  <a:pt x="659283" y="2062486"/>
                  <a:pt x="626770" y="2056852"/>
                  <a:pt x="594113" y="2052498"/>
                </a:cubicBezTo>
                <a:cubicBezTo>
                  <a:pt x="583479" y="2049598"/>
                  <a:pt x="486192" y="2025442"/>
                  <a:pt x="470016" y="2013310"/>
                </a:cubicBezTo>
                <a:cubicBezTo>
                  <a:pt x="457456" y="2003890"/>
                  <a:pt x="453529" y="1986514"/>
                  <a:pt x="443890" y="1974121"/>
                </a:cubicBezTo>
                <a:cubicBezTo>
                  <a:pt x="423011" y="1947277"/>
                  <a:pt x="399370" y="1922654"/>
                  <a:pt x="378576" y="1895744"/>
                </a:cubicBezTo>
                <a:cubicBezTo>
                  <a:pt x="328570" y="1831030"/>
                  <a:pt x="281973" y="1745871"/>
                  <a:pt x="241416" y="1680207"/>
                </a:cubicBezTo>
                <a:cubicBezTo>
                  <a:pt x="203874" y="1619424"/>
                  <a:pt x="183750" y="1590441"/>
                  <a:pt x="143445" y="1529984"/>
                </a:cubicBezTo>
                <a:lnTo>
                  <a:pt x="91193" y="1451607"/>
                </a:lnTo>
                <a:cubicBezTo>
                  <a:pt x="69422" y="1418950"/>
                  <a:pt x="48220" y="1385906"/>
                  <a:pt x="25879" y="1353636"/>
                </a:cubicBezTo>
                <a:cubicBezTo>
                  <a:pt x="16921" y="1340696"/>
                  <a:pt x="9674" y="1330446"/>
                  <a:pt x="3765" y="1322242"/>
                </a:cubicBezTo>
                <a:lnTo>
                  <a:pt x="0" y="1317134"/>
                </a:lnTo>
                <a:lnTo>
                  <a:pt x="0" y="492077"/>
                </a:lnTo>
                <a:lnTo>
                  <a:pt x="31743" y="474167"/>
                </a:lnTo>
                <a:cubicBezTo>
                  <a:pt x="65919" y="456556"/>
                  <a:pt x="99229" y="441452"/>
                  <a:pt x="110788" y="432704"/>
                </a:cubicBezTo>
                <a:cubicBezTo>
                  <a:pt x="158679" y="396462"/>
                  <a:pt x="241416" y="308607"/>
                  <a:pt x="241416" y="308607"/>
                </a:cubicBezTo>
                <a:cubicBezTo>
                  <a:pt x="275660" y="222999"/>
                  <a:pt x="315448" y="127849"/>
                  <a:pt x="332856" y="40818"/>
                </a:cubicBezTo>
                <a:cubicBezTo>
                  <a:pt x="337473" y="17739"/>
                  <a:pt x="338228" y="12207"/>
                  <a:pt x="339901" y="6231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239500" y="847525"/>
            <a:ext cx="6271503" cy="3448450"/>
          </a:xfrm>
          <a:custGeom>
            <a:avLst/>
            <a:gdLst>
              <a:gd name="connsiteX0" fmla="*/ 4082506 w 5677705"/>
              <a:gd name="connsiteY0" fmla="*/ 0 h 3121944"/>
              <a:gd name="connsiteX1" fmla="*/ 5677705 w 5677705"/>
              <a:gd name="connsiteY1" fmla="*/ 0 h 3121944"/>
              <a:gd name="connsiteX2" fmla="*/ 5677705 w 5677705"/>
              <a:gd name="connsiteY2" fmla="*/ 3121944 h 3121944"/>
              <a:gd name="connsiteX3" fmla="*/ 0 w 5677705"/>
              <a:gd name="connsiteY3" fmla="*/ 3121944 h 3121944"/>
              <a:gd name="connsiteX4" fmla="*/ 0 w 5677705"/>
              <a:gd name="connsiteY4" fmla="*/ 1339956 h 3121944"/>
              <a:gd name="connsiteX5" fmla="*/ 577204 w 5677705"/>
              <a:gd name="connsiteY5" fmla="*/ 1350547 h 3121944"/>
              <a:gd name="connsiteX6" fmla="*/ 988684 w 5677705"/>
              <a:gd name="connsiteY6" fmla="*/ 1324421 h 3121944"/>
              <a:gd name="connsiteX7" fmla="*/ 1178095 w 5677705"/>
              <a:gd name="connsiteY7" fmla="*/ 1298295 h 3121944"/>
              <a:gd name="connsiteX8" fmla="*/ 1615701 w 5677705"/>
              <a:gd name="connsiteY8" fmla="*/ 1291764 h 3121944"/>
              <a:gd name="connsiteX9" fmla="*/ 1746329 w 5677705"/>
              <a:gd name="connsiteY9" fmla="*/ 1272169 h 3121944"/>
              <a:gd name="connsiteX10" fmla="*/ 2001055 w 5677705"/>
              <a:gd name="connsiteY10" fmla="*/ 1272169 h 3121944"/>
              <a:gd name="connsiteX11" fmla="*/ 2510506 w 5677705"/>
              <a:gd name="connsiteY11" fmla="*/ 1344015 h 3121944"/>
              <a:gd name="connsiteX12" fmla="*/ 2987301 w 5677705"/>
              <a:gd name="connsiteY12" fmla="*/ 1317889 h 3121944"/>
              <a:gd name="connsiteX13" fmla="*/ 3085272 w 5677705"/>
              <a:gd name="connsiteY13" fmla="*/ 1272169 h 3121944"/>
              <a:gd name="connsiteX14" fmla="*/ 3111398 w 5677705"/>
              <a:gd name="connsiteY14" fmla="*/ 1219918 h 3121944"/>
              <a:gd name="connsiteX15" fmla="*/ 3163649 w 5677705"/>
              <a:gd name="connsiteY15" fmla="*/ 1167667 h 3121944"/>
              <a:gd name="connsiteX16" fmla="*/ 3183244 w 5677705"/>
              <a:gd name="connsiteY16" fmla="*/ 1154604 h 3121944"/>
              <a:gd name="connsiteX17" fmla="*/ 3228964 w 5677705"/>
              <a:gd name="connsiteY17" fmla="*/ 1148072 h 3121944"/>
              <a:gd name="connsiteX18" fmla="*/ 3359592 w 5677705"/>
              <a:gd name="connsiteY18" fmla="*/ 1076227 h 3121944"/>
              <a:gd name="connsiteX19" fmla="*/ 3424906 w 5677705"/>
              <a:gd name="connsiteY19" fmla="*/ 1010912 h 3121944"/>
              <a:gd name="connsiteX20" fmla="*/ 3464095 w 5677705"/>
              <a:gd name="connsiteY20" fmla="*/ 932535 h 3121944"/>
              <a:gd name="connsiteX21" fmla="*/ 3490221 w 5677705"/>
              <a:gd name="connsiteY21" fmla="*/ 821501 h 3121944"/>
              <a:gd name="connsiteX22" fmla="*/ 3522878 w 5677705"/>
              <a:gd name="connsiteY22" fmla="*/ 736592 h 3121944"/>
              <a:gd name="connsiteX23" fmla="*/ 3535941 w 5677705"/>
              <a:gd name="connsiteY23" fmla="*/ 697404 h 3121944"/>
              <a:gd name="connsiteX24" fmla="*/ 3444501 w 5677705"/>
              <a:gd name="connsiteY24" fmla="*/ 632089 h 3121944"/>
              <a:gd name="connsiteX25" fmla="*/ 3294278 w 5677705"/>
              <a:gd name="connsiteY25" fmla="*/ 625558 h 3121944"/>
              <a:gd name="connsiteX26" fmla="*/ 3490221 w 5677705"/>
              <a:gd name="connsiteY26" fmla="*/ 527587 h 3121944"/>
              <a:gd name="connsiteX27" fmla="*/ 3601255 w 5677705"/>
              <a:gd name="connsiteY27" fmla="*/ 475335 h 3121944"/>
              <a:gd name="connsiteX28" fmla="*/ 3803729 w 5677705"/>
              <a:gd name="connsiteY28" fmla="*/ 390427 h 3121944"/>
              <a:gd name="connsiteX29" fmla="*/ 3947421 w 5677705"/>
              <a:gd name="connsiteY29" fmla="*/ 292455 h 3121944"/>
              <a:gd name="connsiteX30" fmla="*/ 4078049 w 5677705"/>
              <a:gd name="connsiteY30" fmla="*/ 31198 h 312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677705" h="3121944">
                <a:moveTo>
                  <a:pt x="4082506" y="0"/>
                </a:moveTo>
                <a:lnTo>
                  <a:pt x="5677705" y="0"/>
                </a:lnTo>
                <a:lnTo>
                  <a:pt x="5677705" y="3121944"/>
                </a:lnTo>
                <a:lnTo>
                  <a:pt x="0" y="3121944"/>
                </a:lnTo>
                <a:lnTo>
                  <a:pt x="0" y="1339956"/>
                </a:lnTo>
                <a:lnTo>
                  <a:pt x="577204" y="1350547"/>
                </a:lnTo>
                <a:cubicBezTo>
                  <a:pt x="714364" y="1341838"/>
                  <a:pt x="851765" y="1336327"/>
                  <a:pt x="988684" y="1324421"/>
                </a:cubicBezTo>
                <a:cubicBezTo>
                  <a:pt x="1052179" y="1318900"/>
                  <a:pt x="1114446" y="1301610"/>
                  <a:pt x="1178095" y="1298295"/>
                </a:cubicBezTo>
                <a:cubicBezTo>
                  <a:pt x="1323782" y="1290707"/>
                  <a:pt x="1469832" y="1293941"/>
                  <a:pt x="1615701" y="1291764"/>
                </a:cubicBezTo>
                <a:cubicBezTo>
                  <a:pt x="1659244" y="1285232"/>
                  <a:pt x="1702472" y="1276067"/>
                  <a:pt x="1746329" y="1272169"/>
                </a:cubicBezTo>
                <a:cubicBezTo>
                  <a:pt x="1881037" y="1260195"/>
                  <a:pt x="1888441" y="1264126"/>
                  <a:pt x="2001055" y="1272169"/>
                </a:cubicBezTo>
                <a:cubicBezTo>
                  <a:pt x="2037038" y="1277567"/>
                  <a:pt x="2466667" y="1343620"/>
                  <a:pt x="2510506" y="1344015"/>
                </a:cubicBezTo>
                <a:cubicBezTo>
                  <a:pt x="2669670" y="1345449"/>
                  <a:pt x="2828369" y="1326598"/>
                  <a:pt x="2987301" y="1317889"/>
                </a:cubicBezTo>
                <a:cubicBezTo>
                  <a:pt x="3019958" y="1302649"/>
                  <a:pt x="3056986" y="1294500"/>
                  <a:pt x="3085272" y="1272169"/>
                </a:cubicBezTo>
                <a:cubicBezTo>
                  <a:pt x="3100556" y="1260103"/>
                  <a:pt x="3099714" y="1235496"/>
                  <a:pt x="3111398" y="1219918"/>
                </a:cubicBezTo>
                <a:cubicBezTo>
                  <a:pt x="3126177" y="1200213"/>
                  <a:pt x="3143154" y="1181330"/>
                  <a:pt x="3163649" y="1167667"/>
                </a:cubicBezTo>
                <a:cubicBezTo>
                  <a:pt x="3170181" y="1163313"/>
                  <a:pt x="3175725" y="1156860"/>
                  <a:pt x="3183244" y="1154604"/>
                </a:cubicBezTo>
                <a:cubicBezTo>
                  <a:pt x="3197989" y="1150180"/>
                  <a:pt x="3213724" y="1150249"/>
                  <a:pt x="3228964" y="1148072"/>
                </a:cubicBezTo>
                <a:cubicBezTo>
                  <a:pt x="3308298" y="1116339"/>
                  <a:pt x="3287144" y="1130564"/>
                  <a:pt x="3359592" y="1076227"/>
                </a:cubicBezTo>
                <a:cubicBezTo>
                  <a:pt x="3383881" y="1058010"/>
                  <a:pt x="3409153" y="1037692"/>
                  <a:pt x="3424906" y="1010912"/>
                </a:cubicBezTo>
                <a:cubicBezTo>
                  <a:pt x="3439716" y="985735"/>
                  <a:pt x="3451032" y="958661"/>
                  <a:pt x="3464095" y="932535"/>
                </a:cubicBezTo>
                <a:cubicBezTo>
                  <a:pt x="3472804" y="895524"/>
                  <a:pt x="3479295" y="857920"/>
                  <a:pt x="3490221" y="821501"/>
                </a:cubicBezTo>
                <a:cubicBezTo>
                  <a:pt x="3498935" y="792456"/>
                  <a:pt x="3512395" y="765047"/>
                  <a:pt x="3522878" y="736592"/>
                </a:cubicBezTo>
                <a:cubicBezTo>
                  <a:pt x="3527638" y="723672"/>
                  <a:pt x="3531587" y="710467"/>
                  <a:pt x="3535941" y="697404"/>
                </a:cubicBezTo>
                <a:cubicBezTo>
                  <a:pt x="3505461" y="675632"/>
                  <a:pt x="3480405" y="642763"/>
                  <a:pt x="3444501" y="632089"/>
                </a:cubicBezTo>
                <a:cubicBezTo>
                  <a:pt x="3396458" y="617806"/>
                  <a:pt x="3301899" y="675097"/>
                  <a:pt x="3294278" y="625558"/>
                </a:cubicBezTo>
                <a:cubicBezTo>
                  <a:pt x="3287121" y="579038"/>
                  <a:pt x="3445122" y="547318"/>
                  <a:pt x="3490221" y="527587"/>
                </a:cubicBezTo>
                <a:cubicBezTo>
                  <a:pt x="3629989" y="466438"/>
                  <a:pt x="3421203" y="539225"/>
                  <a:pt x="3601255" y="475335"/>
                </a:cubicBezTo>
                <a:cubicBezTo>
                  <a:pt x="3736228" y="427441"/>
                  <a:pt x="3710931" y="451325"/>
                  <a:pt x="3803729" y="390427"/>
                </a:cubicBezTo>
                <a:cubicBezTo>
                  <a:pt x="3852196" y="358621"/>
                  <a:pt x="3947421" y="292455"/>
                  <a:pt x="3947421" y="292455"/>
                </a:cubicBezTo>
                <a:cubicBezTo>
                  <a:pt x="4048066" y="116326"/>
                  <a:pt x="4005364" y="203827"/>
                  <a:pt x="4078049" y="31198"/>
                </a:cubicBezTo>
                <a:close/>
              </a:path>
            </a:pathLst>
          </a:custGeom>
        </p:spPr>
      </p:pic>
      <p:sp>
        <p:nvSpPr>
          <p:cNvPr id="10243" name="AutoShape 27"/>
          <p:cNvSpPr>
            <a:spLocks noChangeArrowheads="1"/>
          </p:cNvSpPr>
          <p:nvPr/>
        </p:nvSpPr>
        <p:spPr bwMode="auto">
          <a:xfrm>
            <a:off x="666750" y="674688"/>
            <a:ext cx="5292725" cy="1104900"/>
          </a:xfrm>
          <a:prstGeom prst="wedgeRoundRectCallout">
            <a:avLst>
              <a:gd name="adj1" fmla="val 57630"/>
              <a:gd name="adj2" fmla="val 218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今有雉兔同笼，上有三十五头，</a:t>
            </a:r>
            <a:endParaRPr lang="en-US" altLang="zh-CN" sz="28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eaLnBrk="1" latinLnBrk="0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下有九十四足，问雉兔各几何？</a:t>
            </a:r>
          </a:p>
        </p:txBody>
      </p:sp>
      <p:sp>
        <p:nvSpPr>
          <p:cNvPr id="10244" name="文本框 2"/>
          <p:cNvSpPr txBox="1">
            <a:spLocks noChangeArrowheads="1"/>
          </p:cNvSpPr>
          <p:nvPr/>
        </p:nvSpPr>
        <p:spPr bwMode="auto">
          <a:xfrm>
            <a:off x="1409700" y="516573"/>
            <a:ext cx="650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zhì</a:t>
            </a:r>
            <a:endParaRPr lang="zh-CN" altLang="en-US" sz="24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27088" y="1870075"/>
            <a:ext cx="2139950" cy="538163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雉：野鸡。</a:t>
            </a:r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755650" y="3579813"/>
            <a:ext cx="7632700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笼子里有若干只鸡和兔。从上面数，有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个头；从下面数，有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只脚。鸡和兔各有几只？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2030413"/>
            <a:ext cx="29908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165225"/>
            <a:ext cx="2185987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WordArt 8"/>
          <p:cNvSpPr>
            <a:spLocks noChangeArrowheads="1" noChangeShapeType="1" noTextEdit="1"/>
          </p:cNvSpPr>
          <p:nvPr/>
        </p:nvSpPr>
        <p:spPr bwMode="auto">
          <a:xfrm>
            <a:off x="4265613" y="555625"/>
            <a:ext cx="2952750" cy="6492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4400" b="1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隐藏条件</a:t>
            </a: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323850" y="692150"/>
            <a:ext cx="3816350" cy="1511300"/>
          </a:xfrm>
          <a:prstGeom prst="cloudCallout">
            <a:avLst>
              <a:gd name="adj1" fmla="val 17361"/>
              <a:gd name="adj2" fmla="val 82269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</a:ln>
        </p:spPr>
        <p:txBody>
          <a:bodyPr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兔有几只脚？</a:t>
            </a:r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 bwMode="auto">
          <a:xfrm>
            <a:off x="3582988" y="3435350"/>
            <a:ext cx="3919537" cy="1368425"/>
          </a:xfrm>
          <a:prstGeom prst="cloudCallout">
            <a:avLst>
              <a:gd name="adj1" fmla="val 30366"/>
              <a:gd name="adj2" fmla="val -75106"/>
            </a:avLst>
          </a:prstGeom>
          <a:solidFill>
            <a:srgbClr val="FFFFCC"/>
          </a:solidFill>
          <a:ln w="9525">
            <a:solidFill>
              <a:schemeClr val="tx1"/>
            </a:solidFill>
            <a:round/>
          </a:ln>
        </p:spPr>
        <p:txBody>
          <a:bodyPr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鸡有几只脚？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47752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454025" y="92075"/>
            <a:ext cx="389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合作探究，学习新知</a:t>
            </a:r>
          </a:p>
        </p:txBody>
      </p:sp>
      <p:sp>
        <p:nvSpPr>
          <p:cNvPr id="12292" name="TextBox 12"/>
          <p:cNvSpPr txBox="1">
            <a:spLocks noChangeArrowheads="1"/>
          </p:cNvSpPr>
          <p:nvPr/>
        </p:nvSpPr>
        <p:spPr bwMode="auto">
          <a:xfrm>
            <a:off x="1433513" y="946150"/>
            <a:ext cx="7273925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笼子里有若干只鸡和兔。从上面数，有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个头；从下面数，有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只脚。鸡和兔各有几只？</a:t>
            </a:r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2643758"/>
            <a:ext cx="1244119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2268538" y="2628900"/>
            <a:ext cx="5291137" cy="581025"/>
          </a:xfrm>
          <a:prstGeom prst="wedgeRoundRectCallout">
            <a:avLst>
              <a:gd name="adj1" fmla="val -54444"/>
              <a:gd name="adj2" fmla="val 3276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A0FDC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从题中你们能获取哪些信息？</a:t>
            </a:r>
          </a:p>
        </p:txBody>
      </p:sp>
      <p:sp>
        <p:nvSpPr>
          <p:cNvPr id="27" name="AutoShape 27"/>
          <p:cNvSpPr>
            <a:spLocks noChangeArrowheads="1"/>
          </p:cNvSpPr>
          <p:nvPr/>
        </p:nvSpPr>
        <p:spPr bwMode="auto">
          <a:xfrm>
            <a:off x="2238375" y="2627313"/>
            <a:ext cx="4667250" cy="1055687"/>
          </a:xfrm>
          <a:prstGeom prst="wedgeRoundRectCallout">
            <a:avLst>
              <a:gd name="adj1" fmla="val -54444"/>
              <a:gd name="adj2" fmla="val 3276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A0FDC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和生活常识联系在一起，你还能说出哪些信息？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鸡和兔共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只，鸡和兔共有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只脚。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0800" y="1002088"/>
            <a:ext cx="504092" cy="5015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7"/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只，鸡和兔共有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13315" name="矩形 18"/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095500" y="3743325"/>
            <a:ext cx="21891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zh-CN" altLang="en-US">
              <a:solidFill>
                <a:srgbClr val="0A0FD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0" name="Group 114"/>
          <p:cNvGraphicFramePr>
            <a:graphicFrameLocks noGrp="1"/>
          </p:cNvGraphicFramePr>
          <p:nvPr/>
        </p:nvGraphicFramePr>
        <p:xfrm>
          <a:off x="755650" y="1376363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55650" y="706438"/>
            <a:ext cx="4303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按照顺序列表试一试。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4"/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，鸡和兔共有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14339" name="矩形 25"/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graphicFrame>
        <p:nvGraphicFramePr>
          <p:cNvPr id="4" name="Group 114"/>
          <p:cNvGraphicFramePr>
            <a:graphicFrameLocks noGrp="1"/>
          </p:cNvGraphicFramePr>
          <p:nvPr/>
        </p:nvGraphicFramePr>
        <p:xfrm>
          <a:off x="755650" y="1376363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386" name="矩形 28"/>
          <p:cNvSpPr>
            <a:spLocks noChangeArrowheads="1"/>
          </p:cNvSpPr>
          <p:nvPr/>
        </p:nvSpPr>
        <p:spPr bwMode="auto">
          <a:xfrm>
            <a:off x="755650" y="706438"/>
            <a:ext cx="4303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按照顺序列表试一试。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233738" y="21082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3132138" y="2786063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3997325" y="2109788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894138" y="2786063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759325" y="1427163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59325" y="2109788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4656138" y="2786063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5519738" y="1427163"/>
            <a:ext cx="38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524500" y="2109788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419725" y="2786063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286500" y="142716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283325" y="210978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180138" y="2786063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046913" y="142716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7046913" y="210978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950075" y="2786063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7813675" y="142716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7813675" y="210978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7712075" y="2786063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5"/>
          <p:cNvSpPr>
            <a:spLocks noChangeArrowheads="1"/>
          </p:cNvSpPr>
          <p:nvPr/>
        </p:nvSpPr>
        <p:spPr bwMode="auto">
          <a:xfrm>
            <a:off x="2095500" y="3732213"/>
            <a:ext cx="5835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鸡和兔共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，鸡和兔共有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2095500" y="4284663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只脚，兔有</a:t>
            </a:r>
            <a:r>
              <a:rPr lang="en-US" altLang="zh-CN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</a:t>
            </a:r>
          </a:p>
        </p:txBody>
      </p:sp>
      <p:graphicFrame>
        <p:nvGraphicFramePr>
          <p:cNvPr id="8" name="Group 114"/>
          <p:cNvGraphicFramePr>
            <a:graphicFrameLocks noGrp="1"/>
          </p:cNvGraphicFramePr>
          <p:nvPr/>
        </p:nvGraphicFramePr>
        <p:xfrm>
          <a:off x="755650" y="1376363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410" name="矩形 8"/>
          <p:cNvSpPr>
            <a:spLocks noChangeArrowheads="1"/>
          </p:cNvSpPr>
          <p:nvPr/>
        </p:nvSpPr>
        <p:spPr bwMode="auto">
          <a:xfrm>
            <a:off x="755650" y="706438"/>
            <a:ext cx="4303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按照顺序列表试一试。</a:t>
            </a:r>
            <a:endParaRPr lang="zh-CN" altLang="en-US" sz="32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oup 114"/>
          <p:cNvGraphicFramePr>
            <a:graphicFrameLocks noGrp="1"/>
          </p:cNvGraphicFramePr>
          <p:nvPr/>
        </p:nvGraphicFramePr>
        <p:xfrm>
          <a:off x="755650" y="1376363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 Box 61"/>
          <p:cNvSpPr txBox="1">
            <a:spLocks noChangeArrowheads="1"/>
          </p:cNvSpPr>
          <p:nvPr/>
        </p:nvSpPr>
        <p:spPr bwMode="auto">
          <a:xfrm>
            <a:off x="755650" y="70008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列表法：</a:t>
            </a:r>
            <a:endParaRPr lang="en-US" altLang="zh-CN" sz="3200" b="1" dirty="0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2"/>
          <p:cNvGrpSpPr/>
          <p:nvPr/>
        </p:nvGrpSpPr>
        <p:grpSpPr bwMode="auto">
          <a:xfrm>
            <a:off x="395288" y="3579813"/>
            <a:ext cx="5583237" cy="936625"/>
            <a:chOff x="611421" y="4214818"/>
            <a:chExt cx="5584704" cy="936625"/>
          </a:xfrm>
        </p:grpSpPr>
        <p:pic>
          <p:nvPicPr>
            <p:cNvPr id="16435" name="Picture 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5749" y="4217041"/>
              <a:ext cx="1164528" cy="934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36" name="Text Box 94"/>
            <p:cNvSpPr txBox="1">
              <a:spLocks noChangeArrowheads="1"/>
            </p:cNvSpPr>
            <p:nvPr/>
          </p:nvSpPr>
          <p:spPr bwMode="auto">
            <a:xfrm>
              <a:off x="611421" y="4534232"/>
              <a:ext cx="55847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将一只            换成一只                ，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6437" name="Picture 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6202" y="4214818"/>
              <a:ext cx="851310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 Box 102"/>
          <p:cNvSpPr txBox="1">
            <a:spLocks noChangeArrowheads="1"/>
          </p:cNvSpPr>
          <p:nvPr/>
        </p:nvSpPr>
        <p:spPr bwMode="auto">
          <a:xfrm>
            <a:off x="5651500" y="3898900"/>
            <a:ext cx="325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脚的数量增加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114"/>
          <p:cNvGraphicFramePr>
            <a:graphicFrameLocks noGrp="1"/>
          </p:cNvGraphicFramePr>
          <p:nvPr/>
        </p:nvGraphicFramePr>
        <p:xfrm>
          <a:off x="755650" y="1376363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56" name="Text Box 61"/>
          <p:cNvSpPr txBox="1">
            <a:spLocks noChangeArrowheads="1"/>
          </p:cNvSpPr>
          <p:nvPr/>
        </p:nvSpPr>
        <p:spPr bwMode="auto">
          <a:xfrm>
            <a:off x="755650" y="70008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列表法：</a:t>
            </a:r>
            <a:endParaRPr lang="en-US" altLang="zh-CN" sz="32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22"/>
          <p:cNvGrpSpPr/>
          <p:nvPr/>
        </p:nvGrpSpPr>
        <p:grpSpPr bwMode="auto">
          <a:xfrm>
            <a:off x="468313" y="3581400"/>
            <a:ext cx="5786437" cy="1047750"/>
            <a:chOff x="684213" y="4217041"/>
            <a:chExt cx="5787905" cy="1047023"/>
          </a:xfrm>
        </p:grpSpPr>
        <p:pic>
          <p:nvPicPr>
            <p:cNvPr id="17459" name="Picture 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177" y="4217041"/>
              <a:ext cx="1165399" cy="934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60" name="Text Box 94"/>
            <p:cNvSpPr txBox="1">
              <a:spLocks noChangeArrowheads="1"/>
            </p:cNvSpPr>
            <p:nvPr/>
          </p:nvSpPr>
          <p:spPr bwMode="auto">
            <a:xfrm>
              <a:off x="684213" y="4534143"/>
              <a:ext cx="5787905" cy="523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将一只        换成一只      ，</a:t>
              </a:r>
              <a:endPara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7461" name="Picture 9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9303" y="4327439"/>
              <a:ext cx="851945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 Box 102"/>
          <p:cNvSpPr txBox="1">
            <a:spLocks noChangeArrowheads="1"/>
          </p:cNvSpPr>
          <p:nvPr/>
        </p:nvSpPr>
        <p:spPr bwMode="auto">
          <a:xfrm>
            <a:off x="5816600" y="3898900"/>
            <a:ext cx="325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则</a:t>
            </a: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脚的数量减少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55650" y="344488"/>
            <a:ext cx="511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）假设笼子里都是鸡。</a:t>
            </a:r>
          </a:p>
        </p:txBody>
      </p:sp>
      <p:graphicFrame>
        <p:nvGraphicFramePr>
          <p:cNvPr id="13" name="Group 114"/>
          <p:cNvGraphicFramePr>
            <a:graphicFrameLocks noGrp="1"/>
          </p:cNvGraphicFramePr>
          <p:nvPr/>
        </p:nvGraphicFramePr>
        <p:xfrm>
          <a:off x="755650" y="952500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4" name="Group 12"/>
          <p:cNvGrpSpPr/>
          <p:nvPr/>
        </p:nvGrpSpPr>
        <p:grpSpPr bwMode="auto">
          <a:xfrm>
            <a:off x="1506538" y="3421063"/>
            <a:ext cx="431800" cy="168275"/>
            <a:chOff x="1066" y="1480"/>
            <a:chExt cx="136" cy="90"/>
          </a:xfrm>
        </p:grpSpPr>
        <p:sp>
          <p:nvSpPr>
            <p:cNvPr id="18563" name="Line 13"/>
            <p:cNvSpPr>
              <a:spLocks noChangeShapeType="1"/>
            </p:cNvSpPr>
            <p:nvPr/>
          </p:nvSpPr>
          <p:spPr bwMode="auto">
            <a:xfrm flipH="1">
              <a:off x="1066" y="1480"/>
              <a:ext cx="45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564" name="Line 14"/>
            <p:cNvSpPr>
              <a:spLocks noChangeShapeType="1"/>
            </p:cNvSpPr>
            <p:nvPr/>
          </p:nvSpPr>
          <p:spPr bwMode="auto">
            <a:xfrm>
              <a:off x="1156" y="1480"/>
              <a:ext cx="46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" name="Text Box 91"/>
          <p:cNvSpPr txBox="1">
            <a:spLocks noChangeArrowheads="1"/>
          </p:cNvSpPr>
          <p:nvPr/>
        </p:nvSpPr>
        <p:spPr bwMode="auto">
          <a:xfrm>
            <a:off x="1217613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8" name="Group 191"/>
          <p:cNvGrpSpPr/>
          <p:nvPr/>
        </p:nvGrpSpPr>
        <p:grpSpPr bwMode="auto">
          <a:xfrm>
            <a:off x="2441575" y="3421063"/>
            <a:ext cx="5545138" cy="168275"/>
            <a:chOff x="1655" y="1691"/>
            <a:chExt cx="3493" cy="106"/>
          </a:xfrm>
        </p:grpSpPr>
        <p:grpSp>
          <p:nvGrpSpPr>
            <p:cNvPr id="18542" name="Group 103"/>
            <p:cNvGrpSpPr/>
            <p:nvPr/>
          </p:nvGrpSpPr>
          <p:grpSpPr bwMode="auto">
            <a:xfrm>
              <a:off x="1655" y="1691"/>
              <a:ext cx="272" cy="106"/>
              <a:chOff x="1066" y="1480"/>
              <a:chExt cx="136" cy="90"/>
            </a:xfrm>
          </p:grpSpPr>
          <p:sp>
            <p:nvSpPr>
              <p:cNvPr id="18561" name="Line 10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62" name="Line 10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3" name="Group 108"/>
            <p:cNvGrpSpPr/>
            <p:nvPr/>
          </p:nvGrpSpPr>
          <p:grpSpPr bwMode="auto">
            <a:xfrm>
              <a:off x="2245" y="1691"/>
              <a:ext cx="272" cy="106"/>
              <a:chOff x="1066" y="1480"/>
              <a:chExt cx="136" cy="90"/>
            </a:xfrm>
          </p:grpSpPr>
          <p:sp>
            <p:nvSpPr>
              <p:cNvPr id="18559" name="Line 10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60" name="Line 11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4" name="Group 113"/>
            <p:cNvGrpSpPr/>
            <p:nvPr/>
          </p:nvGrpSpPr>
          <p:grpSpPr bwMode="auto">
            <a:xfrm>
              <a:off x="2835" y="1691"/>
              <a:ext cx="272" cy="106"/>
              <a:chOff x="1066" y="1480"/>
              <a:chExt cx="136" cy="90"/>
            </a:xfrm>
          </p:grpSpPr>
          <p:sp>
            <p:nvSpPr>
              <p:cNvPr id="18557" name="Line 11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8" name="Line 11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5" name="Group 118"/>
            <p:cNvGrpSpPr/>
            <p:nvPr/>
          </p:nvGrpSpPr>
          <p:grpSpPr bwMode="auto">
            <a:xfrm>
              <a:off x="3379" y="1691"/>
              <a:ext cx="272" cy="106"/>
              <a:chOff x="1066" y="1480"/>
              <a:chExt cx="136" cy="90"/>
            </a:xfrm>
          </p:grpSpPr>
          <p:sp>
            <p:nvSpPr>
              <p:cNvPr id="18555" name="Line 11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6" name="Line 12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6" name="Group 123"/>
            <p:cNvGrpSpPr/>
            <p:nvPr/>
          </p:nvGrpSpPr>
          <p:grpSpPr bwMode="auto">
            <a:xfrm>
              <a:off x="3878" y="1691"/>
              <a:ext cx="272" cy="106"/>
              <a:chOff x="1066" y="1480"/>
              <a:chExt cx="136" cy="90"/>
            </a:xfrm>
          </p:grpSpPr>
          <p:sp>
            <p:nvSpPr>
              <p:cNvPr id="18553" name="Line 12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4" name="Line 12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7" name="Group 128"/>
            <p:cNvGrpSpPr/>
            <p:nvPr/>
          </p:nvGrpSpPr>
          <p:grpSpPr bwMode="auto">
            <a:xfrm>
              <a:off x="4377" y="1691"/>
              <a:ext cx="272" cy="106"/>
              <a:chOff x="1066" y="1480"/>
              <a:chExt cx="136" cy="90"/>
            </a:xfrm>
          </p:grpSpPr>
          <p:sp>
            <p:nvSpPr>
              <p:cNvPr id="18551" name="Line 12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2" name="Line 13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548" name="Group 133"/>
            <p:cNvGrpSpPr/>
            <p:nvPr/>
          </p:nvGrpSpPr>
          <p:grpSpPr bwMode="auto">
            <a:xfrm>
              <a:off x="4876" y="1691"/>
              <a:ext cx="272" cy="106"/>
              <a:chOff x="1066" y="1480"/>
              <a:chExt cx="136" cy="90"/>
            </a:xfrm>
          </p:grpSpPr>
          <p:sp>
            <p:nvSpPr>
              <p:cNvPr id="18549" name="Line 13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50" name="Line 13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Group 190"/>
          <p:cNvGrpSpPr/>
          <p:nvPr/>
        </p:nvGrpSpPr>
        <p:grpSpPr bwMode="auto">
          <a:xfrm>
            <a:off x="1506538" y="3157538"/>
            <a:ext cx="6480175" cy="254000"/>
            <a:chOff x="1066" y="1525"/>
            <a:chExt cx="4082" cy="160"/>
          </a:xfrm>
        </p:grpSpPr>
        <p:sp>
          <p:nvSpPr>
            <p:cNvPr id="18534" name="Oval 16"/>
            <p:cNvSpPr>
              <a:spLocks noChangeArrowheads="1"/>
            </p:cNvSpPr>
            <p:nvPr/>
          </p:nvSpPr>
          <p:spPr bwMode="auto">
            <a:xfrm>
              <a:off x="106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5" name="Oval 106"/>
            <p:cNvSpPr>
              <a:spLocks noChangeArrowheads="1"/>
            </p:cNvSpPr>
            <p:nvPr/>
          </p:nvSpPr>
          <p:spPr bwMode="auto">
            <a:xfrm>
              <a:off x="165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6" name="Oval 111"/>
            <p:cNvSpPr>
              <a:spLocks noChangeArrowheads="1"/>
            </p:cNvSpPr>
            <p:nvPr/>
          </p:nvSpPr>
          <p:spPr bwMode="auto">
            <a:xfrm>
              <a:off x="224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7" name="Oval 116"/>
            <p:cNvSpPr>
              <a:spLocks noChangeArrowheads="1"/>
            </p:cNvSpPr>
            <p:nvPr/>
          </p:nvSpPr>
          <p:spPr bwMode="auto">
            <a:xfrm>
              <a:off x="283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8" name="Oval 121"/>
            <p:cNvSpPr>
              <a:spLocks noChangeArrowheads="1"/>
            </p:cNvSpPr>
            <p:nvPr/>
          </p:nvSpPr>
          <p:spPr bwMode="auto">
            <a:xfrm>
              <a:off x="3379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39" name="Oval 126"/>
            <p:cNvSpPr>
              <a:spLocks noChangeArrowheads="1"/>
            </p:cNvSpPr>
            <p:nvPr/>
          </p:nvSpPr>
          <p:spPr bwMode="auto">
            <a:xfrm>
              <a:off x="3878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40" name="Oval 131"/>
            <p:cNvSpPr>
              <a:spLocks noChangeArrowheads="1"/>
            </p:cNvSpPr>
            <p:nvPr/>
          </p:nvSpPr>
          <p:spPr bwMode="auto">
            <a:xfrm>
              <a:off x="4377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541" name="Oval 136"/>
            <p:cNvSpPr>
              <a:spLocks noChangeArrowheads="1"/>
            </p:cNvSpPr>
            <p:nvPr/>
          </p:nvSpPr>
          <p:spPr bwMode="auto">
            <a:xfrm>
              <a:off x="487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 192"/>
          <p:cNvGrpSpPr/>
          <p:nvPr/>
        </p:nvGrpSpPr>
        <p:grpSpPr bwMode="auto">
          <a:xfrm>
            <a:off x="1217613" y="3157538"/>
            <a:ext cx="720725" cy="1584325"/>
            <a:chOff x="884" y="1525"/>
            <a:chExt cx="454" cy="998"/>
          </a:xfrm>
        </p:grpSpPr>
        <p:sp>
          <p:nvSpPr>
            <p:cNvPr id="18526" name="Line 90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27" name="Group 151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29" name="Line 140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30" name="Line 141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31" name="Oval 142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32" name="Line 14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33" name="Line 15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28" name="AutoShape 153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Group 194"/>
          <p:cNvGrpSpPr/>
          <p:nvPr/>
        </p:nvGrpSpPr>
        <p:grpSpPr bwMode="auto">
          <a:xfrm>
            <a:off x="2154238" y="3157538"/>
            <a:ext cx="720725" cy="1584325"/>
            <a:chOff x="884" y="1525"/>
            <a:chExt cx="454" cy="998"/>
          </a:xfrm>
        </p:grpSpPr>
        <p:sp>
          <p:nvSpPr>
            <p:cNvPr id="18518" name="Line 195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19" name="Group 196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21" name="Line 19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22" name="Line 19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23" name="Oval 19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24" name="Line 20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25" name="Line 20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20" name="AutoShape 202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7" name="Group 203"/>
          <p:cNvGrpSpPr/>
          <p:nvPr/>
        </p:nvGrpSpPr>
        <p:grpSpPr bwMode="auto">
          <a:xfrm>
            <a:off x="3089275" y="3157538"/>
            <a:ext cx="720725" cy="1584325"/>
            <a:chOff x="884" y="1525"/>
            <a:chExt cx="454" cy="998"/>
          </a:xfrm>
        </p:grpSpPr>
        <p:sp>
          <p:nvSpPr>
            <p:cNvPr id="18510" name="Line 204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11" name="Group 205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13" name="Line 206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14" name="Line 207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15" name="Oval 208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16" name="Line 20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17" name="Line 21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12" name="AutoShape 211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Group 212"/>
          <p:cNvGrpSpPr/>
          <p:nvPr/>
        </p:nvGrpSpPr>
        <p:grpSpPr bwMode="auto">
          <a:xfrm>
            <a:off x="4025900" y="3157538"/>
            <a:ext cx="720725" cy="1584325"/>
            <a:chOff x="884" y="1525"/>
            <a:chExt cx="454" cy="998"/>
          </a:xfrm>
        </p:grpSpPr>
        <p:sp>
          <p:nvSpPr>
            <p:cNvPr id="18502" name="Line 213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503" name="Group 214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505" name="Line 21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6" name="Line 21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7" name="Oval 21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08" name="Line 21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9" name="Line 21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504" name="AutoShape 220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 221"/>
          <p:cNvGrpSpPr/>
          <p:nvPr/>
        </p:nvGrpSpPr>
        <p:grpSpPr bwMode="auto">
          <a:xfrm>
            <a:off x="4891088" y="3157538"/>
            <a:ext cx="720725" cy="1584325"/>
            <a:chOff x="884" y="1525"/>
            <a:chExt cx="454" cy="998"/>
          </a:xfrm>
        </p:grpSpPr>
        <p:sp>
          <p:nvSpPr>
            <p:cNvPr id="18494" name="Line 222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495" name="Group 223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18497" name="Line 224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8" name="Line 225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99" name="Oval 226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00" name="Line 227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501" name="Line 228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96" name="AutoShape 229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4" name="Text Box 230"/>
          <p:cNvSpPr txBox="1">
            <a:spLocks noChangeArrowheads="1"/>
          </p:cNvSpPr>
          <p:nvPr/>
        </p:nvSpPr>
        <p:spPr bwMode="auto">
          <a:xfrm>
            <a:off x="2171700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5" name="Text Box 231"/>
          <p:cNvSpPr txBox="1">
            <a:spLocks noChangeArrowheads="1"/>
          </p:cNvSpPr>
          <p:nvPr/>
        </p:nvSpPr>
        <p:spPr bwMode="auto">
          <a:xfrm>
            <a:off x="3125788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6" name="Text Box 232"/>
          <p:cNvSpPr txBox="1">
            <a:spLocks noChangeArrowheads="1"/>
          </p:cNvSpPr>
          <p:nvPr/>
        </p:nvSpPr>
        <p:spPr bwMode="auto">
          <a:xfrm>
            <a:off x="4079875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7" name="Text Box 233"/>
          <p:cNvSpPr txBox="1">
            <a:spLocks noChangeArrowheads="1"/>
          </p:cNvSpPr>
          <p:nvPr/>
        </p:nvSpPr>
        <p:spPr bwMode="auto">
          <a:xfrm>
            <a:off x="4960938" y="3660775"/>
            <a:ext cx="5905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94" grpId="0"/>
      <p:bldP spid="95" grpId="0"/>
      <p:bldP spid="96" grpId="0"/>
      <p:bldP spid="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Box 234"/>
          <p:cNvSpPr txBox="1">
            <a:spLocks noChangeArrowheads="1"/>
          </p:cNvSpPr>
          <p:nvPr/>
        </p:nvSpPr>
        <p:spPr bwMode="auto">
          <a:xfrm>
            <a:off x="3079750" y="1489075"/>
            <a:ext cx="298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8×2=16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08" name="Text Box 235"/>
          <p:cNvSpPr txBox="1">
            <a:spLocks noChangeArrowheads="1"/>
          </p:cNvSpPr>
          <p:nvPr/>
        </p:nvSpPr>
        <p:spPr bwMode="auto">
          <a:xfrm>
            <a:off x="3079750" y="2751138"/>
            <a:ext cx="3297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16=10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09" name="Text Box 236"/>
          <p:cNvSpPr txBox="1">
            <a:spLocks noChangeArrowheads="1"/>
          </p:cNvSpPr>
          <p:nvPr/>
        </p:nvSpPr>
        <p:spPr bwMode="auto">
          <a:xfrm>
            <a:off x="3079750" y="3990975"/>
            <a:ext cx="275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7538" y="893763"/>
            <a:ext cx="655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只全是鸡，一共有几只脚？</a:t>
            </a:r>
          </a:p>
        </p:txBody>
      </p:sp>
      <p:sp>
        <p:nvSpPr>
          <p:cNvPr id="114" name="矩形 113"/>
          <p:cNvSpPr>
            <a:spLocks noChangeArrowheads="1"/>
          </p:cNvSpPr>
          <p:nvPr/>
        </p:nvSpPr>
        <p:spPr bwMode="auto">
          <a:xfrm>
            <a:off x="617538" y="2133600"/>
            <a:ext cx="655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与条件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只脚相比相差几只脚？</a:t>
            </a: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617538" y="3373438"/>
            <a:ext cx="7908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把鸡换成兔，一只兔比一只鸡多几只脚？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2" grpId="0"/>
      <p:bldP spid="114" grpId="0"/>
      <p:bldP spid="1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237"/>
          <p:cNvSpPr txBox="1">
            <a:spLocks noChangeArrowheads="1"/>
          </p:cNvSpPr>
          <p:nvPr/>
        </p:nvSpPr>
        <p:spPr bwMode="auto">
          <a:xfrm>
            <a:off x="3695700" y="3233738"/>
            <a:ext cx="2982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10÷2=5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1" name="Text Box 238"/>
          <p:cNvSpPr txBox="1">
            <a:spLocks noChangeArrowheads="1"/>
          </p:cNvSpPr>
          <p:nvPr/>
        </p:nvSpPr>
        <p:spPr bwMode="auto">
          <a:xfrm>
            <a:off x="3032125" y="3232150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  <p:sp>
        <p:nvSpPr>
          <p:cNvPr id="12" name="Text Box 240"/>
          <p:cNvSpPr txBox="1">
            <a:spLocks noChangeArrowheads="1"/>
          </p:cNvSpPr>
          <p:nvPr/>
        </p:nvSpPr>
        <p:spPr bwMode="auto">
          <a:xfrm>
            <a:off x="3695700" y="3903663"/>
            <a:ext cx="275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5=3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3" name="Text Box 241"/>
          <p:cNvSpPr txBox="1">
            <a:spLocks noChangeArrowheads="1"/>
          </p:cNvSpPr>
          <p:nvPr/>
        </p:nvSpPr>
        <p:spPr bwMode="auto">
          <a:xfrm>
            <a:off x="3032125" y="3903663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17538" y="2565400"/>
            <a:ext cx="697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相差的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只脚，能换出几只兔子？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17538" y="3900488"/>
            <a:ext cx="3098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鸡有几只？</a:t>
            </a:r>
          </a:p>
        </p:txBody>
      </p:sp>
      <p:grpSp>
        <p:nvGrpSpPr>
          <p:cNvPr id="20488" name="Group 12"/>
          <p:cNvGrpSpPr/>
          <p:nvPr/>
        </p:nvGrpSpPr>
        <p:grpSpPr bwMode="auto">
          <a:xfrm>
            <a:off x="1506538" y="1108075"/>
            <a:ext cx="431800" cy="168275"/>
            <a:chOff x="1066" y="1480"/>
            <a:chExt cx="136" cy="90"/>
          </a:xfrm>
        </p:grpSpPr>
        <p:sp>
          <p:nvSpPr>
            <p:cNvPr id="20570" name="Line 13"/>
            <p:cNvSpPr>
              <a:spLocks noChangeShapeType="1"/>
            </p:cNvSpPr>
            <p:nvPr/>
          </p:nvSpPr>
          <p:spPr bwMode="auto">
            <a:xfrm flipH="1">
              <a:off x="1066" y="1480"/>
              <a:ext cx="45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1" name="Line 14"/>
            <p:cNvSpPr>
              <a:spLocks noChangeShapeType="1"/>
            </p:cNvSpPr>
            <p:nvPr/>
          </p:nvSpPr>
          <p:spPr bwMode="auto">
            <a:xfrm>
              <a:off x="1156" y="1480"/>
              <a:ext cx="46" cy="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9" name="Text Box 91"/>
          <p:cNvSpPr txBox="1">
            <a:spLocks noChangeArrowheads="1"/>
          </p:cNvSpPr>
          <p:nvPr/>
        </p:nvSpPr>
        <p:spPr bwMode="auto">
          <a:xfrm>
            <a:off x="1217613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20490" name="Group 191"/>
          <p:cNvGrpSpPr/>
          <p:nvPr/>
        </p:nvGrpSpPr>
        <p:grpSpPr bwMode="auto">
          <a:xfrm>
            <a:off x="2441575" y="1108075"/>
            <a:ext cx="5545138" cy="168275"/>
            <a:chOff x="1655" y="1691"/>
            <a:chExt cx="3493" cy="106"/>
          </a:xfrm>
        </p:grpSpPr>
        <p:grpSp>
          <p:nvGrpSpPr>
            <p:cNvPr id="20549" name="Group 103"/>
            <p:cNvGrpSpPr/>
            <p:nvPr/>
          </p:nvGrpSpPr>
          <p:grpSpPr bwMode="auto">
            <a:xfrm>
              <a:off x="1655" y="1691"/>
              <a:ext cx="272" cy="106"/>
              <a:chOff x="1066" y="1480"/>
              <a:chExt cx="136" cy="90"/>
            </a:xfrm>
          </p:grpSpPr>
          <p:sp>
            <p:nvSpPr>
              <p:cNvPr id="20568" name="Line 10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9" name="Line 10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0" name="Group 108"/>
            <p:cNvGrpSpPr/>
            <p:nvPr/>
          </p:nvGrpSpPr>
          <p:grpSpPr bwMode="auto">
            <a:xfrm>
              <a:off x="2245" y="1691"/>
              <a:ext cx="272" cy="106"/>
              <a:chOff x="1066" y="1480"/>
              <a:chExt cx="136" cy="90"/>
            </a:xfrm>
          </p:grpSpPr>
          <p:sp>
            <p:nvSpPr>
              <p:cNvPr id="20566" name="Line 10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7" name="Line 11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1" name="Group 113"/>
            <p:cNvGrpSpPr/>
            <p:nvPr/>
          </p:nvGrpSpPr>
          <p:grpSpPr bwMode="auto">
            <a:xfrm>
              <a:off x="2835" y="1691"/>
              <a:ext cx="272" cy="106"/>
              <a:chOff x="1066" y="1480"/>
              <a:chExt cx="136" cy="90"/>
            </a:xfrm>
          </p:grpSpPr>
          <p:sp>
            <p:nvSpPr>
              <p:cNvPr id="20564" name="Line 11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5" name="Line 11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2" name="Group 118"/>
            <p:cNvGrpSpPr/>
            <p:nvPr/>
          </p:nvGrpSpPr>
          <p:grpSpPr bwMode="auto">
            <a:xfrm>
              <a:off x="3379" y="1691"/>
              <a:ext cx="272" cy="106"/>
              <a:chOff x="1066" y="1480"/>
              <a:chExt cx="136" cy="90"/>
            </a:xfrm>
          </p:grpSpPr>
          <p:sp>
            <p:nvSpPr>
              <p:cNvPr id="20562" name="Line 11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3" name="Line 12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3" name="Group 123"/>
            <p:cNvGrpSpPr/>
            <p:nvPr/>
          </p:nvGrpSpPr>
          <p:grpSpPr bwMode="auto">
            <a:xfrm>
              <a:off x="3878" y="1691"/>
              <a:ext cx="272" cy="106"/>
              <a:chOff x="1066" y="1480"/>
              <a:chExt cx="136" cy="90"/>
            </a:xfrm>
          </p:grpSpPr>
          <p:sp>
            <p:nvSpPr>
              <p:cNvPr id="20560" name="Line 12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61" name="Line 12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4" name="Group 128"/>
            <p:cNvGrpSpPr/>
            <p:nvPr/>
          </p:nvGrpSpPr>
          <p:grpSpPr bwMode="auto">
            <a:xfrm>
              <a:off x="4377" y="1691"/>
              <a:ext cx="272" cy="106"/>
              <a:chOff x="1066" y="1480"/>
              <a:chExt cx="136" cy="90"/>
            </a:xfrm>
          </p:grpSpPr>
          <p:sp>
            <p:nvSpPr>
              <p:cNvPr id="20558" name="Line 129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59" name="Line 130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0555" name="Group 133"/>
            <p:cNvGrpSpPr/>
            <p:nvPr/>
          </p:nvGrpSpPr>
          <p:grpSpPr bwMode="auto">
            <a:xfrm>
              <a:off x="4876" y="1691"/>
              <a:ext cx="272" cy="106"/>
              <a:chOff x="1066" y="1480"/>
              <a:chExt cx="136" cy="90"/>
            </a:xfrm>
          </p:grpSpPr>
          <p:sp>
            <p:nvSpPr>
              <p:cNvPr id="20556" name="Line 134"/>
              <p:cNvSpPr>
                <a:spLocks noChangeShapeType="1"/>
              </p:cNvSpPr>
              <p:nvPr/>
            </p:nvSpPr>
            <p:spPr bwMode="auto">
              <a:xfrm flipH="1">
                <a:off x="1066" y="1480"/>
                <a:ext cx="45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57" name="Line 135"/>
              <p:cNvSpPr>
                <a:spLocks noChangeShapeType="1"/>
              </p:cNvSpPr>
              <p:nvPr/>
            </p:nvSpPr>
            <p:spPr bwMode="auto">
              <a:xfrm>
                <a:off x="1156" y="1480"/>
                <a:ext cx="4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0491" name="Group 190"/>
          <p:cNvGrpSpPr/>
          <p:nvPr/>
        </p:nvGrpSpPr>
        <p:grpSpPr bwMode="auto">
          <a:xfrm>
            <a:off x="1506538" y="844550"/>
            <a:ext cx="6480175" cy="254000"/>
            <a:chOff x="1066" y="1525"/>
            <a:chExt cx="4082" cy="160"/>
          </a:xfrm>
        </p:grpSpPr>
        <p:sp>
          <p:nvSpPr>
            <p:cNvPr id="20541" name="Oval 16"/>
            <p:cNvSpPr>
              <a:spLocks noChangeArrowheads="1"/>
            </p:cNvSpPr>
            <p:nvPr/>
          </p:nvSpPr>
          <p:spPr bwMode="auto">
            <a:xfrm>
              <a:off x="106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2" name="Oval 106"/>
            <p:cNvSpPr>
              <a:spLocks noChangeArrowheads="1"/>
            </p:cNvSpPr>
            <p:nvPr/>
          </p:nvSpPr>
          <p:spPr bwMode="auto">
            <a:xfrm>
              <a:off x="165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3" name="Oval 111"/>
            <p:cNvSpPr>
              <a:spLocks noChangeArrowheads="1"/>
            </p:cNvSpPr>
            <p:nvPr/>
          </p:nvSpPr>
          <p:spPr bwMode="auto">
            <a:xfrm>
              <a:off x="224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4" name="Oval 116"/>
            <p:cNvSpPr>
              <a:spLocks noChangeArrowheads="1"/>
            </p:cNvSpPr>
            <p:nvPr/>
          </p:nvSpPr>
          <p:spPr bwMode="auto">
            <a:xfrm>
              <a:off x="2835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5" name="Oval 121"/>
            <p:cNvSpPr>
              <a:spLocks noChangeArrowheads="1"/>
            </p:cNvSpPr>
            <p:nvPr/>
          </p:nvSpPr>
          <p:spPr bwMode="auto">
            <a:xfrm>
              <a:off x="3379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6" name="Oval 126"/>
            <p:cNvSpPr>
              <a:spLocks noChangeArrowheads="1"/>
            </p:cNvSpPr>
            <p:nvPr/>
          </p:nvSpPr>
          <p:spPr bwMode="auto">
            <a:xfrm>
              <a:off x="3878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7" name="Oval 131"/>
            <p:cNvSpPr>
              <a:spLocks noChangeArrowheads="1"/>
            </p:cNvSpPr>
            <p:nvPr/>
          </p:nvSpPr>
          <p:spPr bwMode="auto">
            <a:xfrm>
              <a:off x="4377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548" name="Oval 136"/>
            <p:cNvSpPr>
              <a:spLocks noChangeArrowheads="1"/>
            </p:cNvSpPr>
            <p:nvPr/>
          </p:nvSpPr>
          <p:spPr bwMode="auto">
            <a:xfrm>
              <a:off x="4876" y="1525"/>
              <a:ext cx="272" cy="1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2" name="Group 192"/>
          <p:cNvGrpSpPr/>
          <p:nvPr/>
        </p:nvGrpSpPr>
        <p:grpSpPr bwMode="auto">
          <a:xfrm>
            <a:off x="1217613" y="844550"/>
            <a:ext cx="720725" cy="1584325"/>
            <a:chOff x="884" y="1525"/>
            <a:chExt cx="454" cy="998"/>
          </a:xfrm>
        </p:grpSpPr>
        <p:sp>
          <p:nvSpPr>
            <p:cNvPr id="20533" name="Line 90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34" name="Group 151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36" name="Line 140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7" name="Line 141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8" name="Oval 142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39" name="Line 14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40" name="Line 15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35" name="AutoShape 153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3" name="Group 194"/>
          <p:cNvGrpSpPr/>
          <p:nvPr/>
        </p:nvGrpSpPr>
        <p:grpSpPr bwMode="auto">
          <a:xfrm>
            <a:off x="2154238" y="844550"/>
            <a:ext cx="720725" cy="1584325"/>
            <a:chOff x="884" y="1525"/>
            <a:chExt cx="454" cy="998"/>
          </a:xfrm>
        </p:grpSpPr>
        <p:sp>
          <p:nvSpPr>
            <p:cNvPr id="20525" name="Line 195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26" name="Group 196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28" name="Line 19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9" name="Line 19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0" name="Oval 19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31" name="Line 20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32" name="Line 20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27" name="AutoShape 202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4" name="Group 203"/>
          <p:cNvGrpSpPr/>
          <p:nvPr/>
        </p:nvGrpSpPr>
        <p:grpSpPr bwMode="auto">
          <a:xfrm>
            <a:off x="3089275" y="844550"/>
            <a:ext cx="720725" cy="1584325"/>
            <a:chOff x="884" y="1525"/>
            <a:chExt cx="454" cy="998"/>
          </a:xfrm>
        </p:grpSpPr>
        <p:sp>
          <p:nvSpPr>
            <p:cNvPr id="20517" name="Line 204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18" name="Group 205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20" name="Line 206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1" name="Line 207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2" name="Oval 208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23" name="Line 209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24" name="Line 210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19" name="AutoShape 211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5" name="Group 212"/>
          <p:cNvGrpSpPr/>
          <p:nvPr/>
        </p:nvGrpSpPr>
        <p:grpSpPr bwMode="auto">
          <a:xfrm>
            <a:off x="4025900" y="844550"/>
            <a:ext cx="720725" cy="1584325"/>
            <a:chOff x="884" y="1525"/>
            <a:chExt cx="454" cy="998"/>
          </a:xfrm>
        </p:grpSpPr>
        <p:sp>
          <p:nvSpPr>
            <p:cNvPr id="20509" name="Line 213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10" name="Group 214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12" name="Line 21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3" name="Line 21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Oval 21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15" name="Line 21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6" name="Line 21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11" name="AutoShape 220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496" name="Group 221"/>
          <p:cNvGrpSpPr/>
          <p:nvPr/>
        </p:nvGrpSpPr>
        <p:grpSpPr bwMode="auto">
          <a:xfrm>
            <a:off x="4891088" y="844550"/>
            <a:ext cx="720725" cy="1584325"/>
            <a:chOff x="884" y="1525"/>
            <a:chExt cx="454" cy="998"/>
          </a:xfrm>
        </p:grpSpPr>
        <p:sp>
          <p:nvSpPr>
            <p:cNvPr id="20501" name="Line 222"/>
            <p:cNvSpPr>
              <a:spLocks noChangeShapeType="1"/>
            </p:cNvSpPr>
            <p:nvPr/>
          </p:nvSpPr>
          <p:spPr bwMode="auto">
            <a:xfrm>
              <a:off x="1020" y="1525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0502" name="Group 223"/>
            <p:cNvGrpSpPr/>
            <p:nvPr/>
          </p:nvGrpSpPr>
          <p:grpSpPr bwMode="auto">
            <a:xfrm>
              <a:off x="975" y="2251"/>
              <a:ext cx="363" cy="272"/>
              <a:chOff x="976" y="2069"/>
              <a:chExt cx="363" cy="272"/>
            </a:xfrm>
          </p:grpSpPr>
          <p:sp>
            <p:nvSpPr>
              <p:cNvPr id="20504" name="Line 224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5" name="Line 225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6" name="Oval 226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507" name="Line 227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8" name="Line 228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0503" name="AutoShape 229"/>
            <p:cNvSpPr>
              <a:spLocks noChangeArrowheads="1"/>
            </p:cNvSpPr>
            <p:nvPr/>
          </p:nvSpPr>
          <p:spPr bwMode="auto">
            <a:xfrm>
              <a:off x="884" y="1661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497" name="Text Box 230"/>
          <p:cNvSpPr txBox="1">
            <a:spLocks noChangeArrowheads="1"/>
          </p:cNvSpPr>
          <p:nvPr/>
        </p:nvSpPr>
        <p:spPr bwMode="auto">
          <a:xfrm>
            <a:off x="2171700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498" name="Text Box 231"/>
          <p:cNvSpPr txBox="1">
            <a:spLocks noChangeArrowheads="1"/>
          </p:cNvSpPr>
          <p:nvPr/>
        </p:nvSpPr>
        <p:spPr bwMode="auto">
          <a:xfrm>
            <a:off x="3125788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499" name="Text Box 232"/>
          <p:cNvSpPr txBox="1">
            <a:spLocks noChangeArrowheads="1"/>
          </p:cNvSpPr>
          <p:nvPr/>
        </p:nvSpPr>
        <p:spPr bwMode="auto">
          <a:xfrm>
            <a:off x="4079875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500" name="Text Box 233"/>
          <p:cNvSpPr txBox="1">
            <a:spLocks noChangeArrowheads="1"/>
          </p:cNvSpPr>
          <p:nvPr/>
        </p:nvSpPr>
        <p:spPr bwMode="auto">
          <a:xfrm>
            <a:off x="4960938" y="1347788"/>
            <a:ext cx="5905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" name="Text Box 61"/>
          <p:cNvSpPr txBox="1">
            <a:spLocks noChangeArrowheads="1"/>
          </p:cNvSpPr>
          <p:nvPr/>
        </p:nvSpPr>
        <p:spPr bwMode="auto">
          <a:xfrm>
            <a:off x="6876256" y="3867894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33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假设法：</a:t>
            </a:r>
            <a:endParaRPr lang="en-US" altLang="zh-CN" sz="3200" b="1" dirty="0">
              <a:solidFill>
                <a:srgbClr val="FF33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oup 114"/>
          <p:cNvGraphicFramePr>
            <a:graphicFrameLocks noGrp="1"/>
          </p:cNvGraphicFramePr>
          <p:nvPr/>
        </p:nvGraphicFramePr>
        <p:xfrm>
          <a:off x="755650" y="952500"/>
          <a:ext cx="7632700" cy="2036763"/>
        </p:xfrm>
        <a:graphic>
          <a:graphicData uri="http://schemas.openxmlformats.org/drawingml/2006/table">
            <a:tbl>
              <a:tblPr/>
              <a:tblGrid>
                <a:gridCol w="763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鸡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兔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9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  <a:cs typeface="Arial" panose="020B0604020202020204" pitchFamily="34" charset="0"/>
                        </a:rPr>
                        <a:t>脚</a:t>
                      </a:r>
                    </a:p>
                  </a:txBody>
                  <a:tcPr marL="68574" marR="68574" marT="0" marB="0" anchor="ctr" horzOverflow="overflow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kumimoji="0" lang="zh-CN" altLang="zh-CN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kumimoji="0" lang="zh-CN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74" marR="68574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7" name="Group 759"/>
          <p:cNvGrpSpPr/>
          <p:nvPr/>
        </p:nvGrpSpPr>
        <p:grpSpPr bwMode="auto">
          <a:xfrm>
            <a:off x="1370013" y="3186113"/>
            <a:ext cx="6696075" cy="433387"/>
            <a:chOff x="975" y="2840"/>
            <a:chExt cx="4218" cy="273"/>
          </a:xfrm>
        </p:grpSpPr>
        <p:grpSp>
          <p:nvGrpSpPr>
            <p:cNvPr id="21581" name="Group 681"/>
            <p:cNvGrpSpPr/>
            <p:nvPr/>
          </p:nvGrpSpPr>
          <p:grpSpPr bwMode="auto">
            <a:xfrm>
              <a:off x="975" y="2840"/>
              <a:ext cx="363" cy="272"/>
              <a:chOff x="976" y="2069"/>
              <a:chExt cx="363" cy="272"/>
            </a:xfrm>
          </p:grpSpPr>
          <p:sp>
            <p:nvSpPr>
              <p:cNvPr id="21624" name="Line 682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5" name="Line 683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6" name="Oval 684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27" name="Line 685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8" name="Line 686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2" name="Group 692"/>
            <p:cNvGrpSpPr/>
            <p:nvPr/>
          </p:nvGrpSpPr>
          <p:grpSpPr bwMode="auto">
            <a:xfrm>
              <a:off x="1610" y="2840"/>
              <a:ext cx="363" cy="272"/>
              <a:chOff x="976" y="2069"/>
              <a:chExt cx="363" cy="272"/>
            </a:xfrm>
          </p:grpSpPr>
          <p:sp>
            <p:nvSpPr>
              <p:cNvPr id="21619" name="Line 69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0" name="Line 69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1" name="Oval 69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22" name="Line 69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23" name="Line 69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3" name="Group 698"/>
            <p:cNvGrpSpPr/>
            <p:nvPr/>
          </p:nvGrpSpPr>
          <p:grpSpPr bwMode="auto">
            <a:xfrm>
              <a:off x="2200" y="2840"/>
              <a:ext cx="363" cy="272"/>
              <a:chOff x="976" y="2069"/>
              <a:chExt cx="363" cy="272"/>
            </a:xfrm>
          </p:grpSpPr>
          <p:sp>
            <p:nvSpPr>
              <p:cNvPr id="21614" name="Line 69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5" name="Line 70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6" name="Oval 70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17" name="Line 70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8" name="Line 70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4" name="Group 704"/>
            <p:cNvGrpSpPr/>
            <p:nvPr/>
          </p:nvGrpSpPr>
          <p:grpSpPr bwMode="auto">
            <a:xfrm>
              <a:off x="2789" y="2841"/>
              <a:ext cx="363" cy="272"/>
              <a:chOff x="976" y="2069"/>
              <a:chExt cx="363" cy="272"/>
            </a:xfrm>
          </p:grpSpPr>
          <p:sp>
            <p:nvSpPr>
              <p:cNvPr id="21609" name="Line 70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0" name="Line 70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1" name="Oval 70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12" name="Line 70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13" name="Line 70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5" name="Group 710"/>
            <p:cNvGrpSpPr/>
            <p:nvPr/>
          </p:nvGrpSpPr>
          <p:grpSpPr bwMode="auto">
            <a:xfrm>
              <a:off x="3334" y="2841"/>
              <a:ext cx="363" cy="272"/>
              <a:chOff x="976" y="2069"/>
              <a:chExt cx="363" cy="272"/>
            </a:xfrm>
          </p:grpSpPr>
          <p:sp>
            <p:nvSpPr>
              <p:cNvPr id="21604" name="Line 711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5" name="Line 712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6" name="Oval 713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07" name="Line 714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8" name="Line 715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6" name="Group 716"/>
            <p:cNvGrpSpPr/>
            <p:nvPr/>
          </p:nvGrpSpPr>
          <p:grpSpPr bwMode="auto">
            <a:xfrm>
              <a:off x="3832" y="2841"/>
              <a:ext cx="363" cy="272"/>
              <a:chOff x="976" y="2069"/>
              <a:chExt cx="363" cy="272"/>
            </a:xfrm>
          </p:grpSpPr>
          <p:sp>
            <p:nvSpPr>
              <p:cNvPr id="21599" name="Line 71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0" name="Line 71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1" name="Oval 71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602" name="Line 72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603" name="Line 72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7" name="Group 722"/>
            <p:cNvGrpSpPr/>
            <p:nvPr/>
          </p:nvGrpSpPr>
          <p:grpSpPr bwMode="auto">
            <a:xfrm>
              <a:off x="4830" y="2841"/>
              <a:ext cx="363" cy="272"/>
              <a:chOff x="976" y="2069"/>
              <a:chExt cx="363" cy="272"/>
            </a:xfrm>
          </p:grpSpPr>
          <p:sp>
            <p:nvSpPr>
              <p:cNvPr id="21594" name="Line 72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5" name="Line 72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6" name="Oval 72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597" name="Line 72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8" name="Line 72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588" name="Group 728"/>
            <p:cNvGrpSpPr/>
            <p:nvPr/>
          </p:nvGrpSpPr>
          <p:grpSpPr bwMode="auto">
            <a:xfrm>
              <a:off x="4332" y="2841"/>
              <a:ext cx="363" cy="272"/>
              <a:chOff x="976" y="2069"/>
              <a:chExt cx="363" cy="272"/>
            </a:xfrm>
          </p:grpSpPr>
          <p:sp>
            <p:nvSpPr>
              <p:cNvPr id="21589" name="Line 72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0" name="Line 73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1" name="Oval 73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592" name="Line 73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593" name="Line 73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6" name="Group 741"/>
          <p:cNvGrpSpPr/>
          <p:nvPr/>
        </p:nvGrpSpPr>
        <p:grpSpPr bwMode="auto">
          <a:xfrm>
            <a:off x="1081088" y="3186113"/>
            <a:ext cx="792162" cy="1512887"/>
            <a:chOff x="793" y="2840"/>
            <a:chExt cx="499" cy="953"/>
          </a:xfrm>
        </p:grpSpPr>
        <p:sp>
          <p:nvSpPr>
            <p:cNvPr id="21574" name="Line 644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5" name="AutoShape 651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76" name="Group 736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1577" name="Group 737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1579" name="Line 738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80" name="Line 739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578" name="Oval 740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4" name="Group 742"/>
          <p:cNvGrpSpPr/>
          <p:nvPr/>
        </p:nvGrpSpPr>
        <p:grpSpPr bwMode="auto">
          <a:xfrm>
            <a:off x="2090738" y="3186113"/>
            <a:ext cx="792162" cy="1512887"/>
            <a:chOff x="793" y="2840"/>
            <a:chExt cx="499" cy="953"/>
          </a:xfrm>
        </p:grpSpPr>
        <p:sp>
          <p:nvSpPr>
            <p:cNvPr id="21567" name="Line 743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8" name="AutoShape 744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69" name="Group 745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1570" name="Group 746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1572" name="Line 747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73" name="Line 748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571" name="Oval 749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2" name="Group 750"/>
          <p:cNvGrpSpPr/>
          <p:nvPr/>
        </p:nvGrpSpPr>
        <p:grpSpPr bwMode="auto">
          <a:xfrm>
            <a:off x="3025775" y="3186113"/>
            <a:ext cx="792163" cy="1512887"/>
            <a:chOff x="793" y="2840"/>
            <a:chExt cx="499" cy="953"/>
          </a:xfrm>
        </p:grpSpPr>
        <p:sp>
          <p:nvSpPr>
            <p:cNvPr id="21560" name="Line 751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1" name="AutoShape 752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62" name="Group 753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1563" name="Group 754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1565" name="Line 755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566" name="Line 756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564" name="Oval 757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90" name="Text Box 760"/>
          <p:cNvSpPr txBox="1">
            <a:spLocks noChangeArrowheads="1"/>
          </p:cNvSpPr>
          <p:nvPr/>
        </p:nvSpPr>
        <p:spPr bwMode="auto">
          <a:xfrm>
            <a:off x="1089025" y="3683000"/>
            <a:ext cx="484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91" name="Text Box 761"/>
          <p:cNvSpPr txBox="1">
            <a:spLocks noChangeArrowheads="1"/>
          </p:cNvSpPr>
          <p:nvPr/>
        </p:nvSpPr>
        <p:spPr bwMode="auto">
          <a:xfrm>
            <a:off x="2081213" y="3683000"/>
            <a:ext cx="484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92" name="Text Box 762"/>
          <p:cNvSpPr txBox="1">
            <a:spLocks noChangeArrowheads="1"/>
          </p:cNvSpPr>
          <p:nvPr/>
        </p:nvSpPr>
        <p:spPr bwMode="auto">
          <a:xfrm>
            <a:off x="3022600" y="3683000"/>
            <a:ext cx="484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93" name="Text Box 11"/>
          <p:cNvSpPr txBox="1">
            <a:spLocks noChangeArrowheads="1"/>
          </p:cNvSpPr>
          <p:nvPr/>
        </p:nvSpPr>
        <p:spPr bwMode="auto">
          <a:xfrm>
            <a:off x="755650" y="344488"/>
            <a:ext cx="511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）假设笼子里都是兔。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  <p:bldP spid="9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759"/>
          <p:cNvGrpSpPr/>
          <p:nvPr/>
        </p:nvGrpSpPr>
        <p:grpSpPr bwMode="auto">
          <a:xfrm>
            <a:off x="1344613" y="922338"/>
            <a:ext cx="6696075" cy="433387"/>
            <a:chOff x="975" y="2840"/>
            <a:chExt cx="4218" cy="273"/>
          </a:xfrm>
        </p:grpSpPr>
        <p:grpSp>
          <p:nvGrpSpPr>
            <p:cNvPr id="22565" name="Group 681"/>
            <p:cNvGrpSpPr/>
            <p:nvPr/>
          </p:nvGrpSpPr>
          <p:grpSpPr bwMode="auto">
            <a:xfrm>
              <a:off x="975" y="2840"/>
              <a:ext cx="363" cy="272"/>
              <a:chOff x="976" y="2069"/>
              <a:chExt cx="363" cy="272"/>
            </a:xfrm>
          </p:grpSpPr>
          <p:sp>
            <p:nvSpPr>
              <p:cNvPr id="22608" name="Line 682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9" name="Line 683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10" name="Oval 684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611" name="Line 685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12" name="Line 686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6" name="Group 692"/>
            <p:cNvGrpSpPr/>
            <p:nvPr/>
          </p:nvGrpSpPr>
          <p:grpSpPr bwMode="auto">
            <a:xfrm>
              <a:off x="1610" y="2840"/>
              <a:ext cx="363" cy="272"/>
              <a:chOff x="976" y="2069"/>
              <a:chExt cx="363" cy="272"/>
            </a:xfrm>
          </p:grpSpPr>
          <p:sp>
            <p:nvSpPr>
              <p:cNvPr id="22603" name="Line 69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4" name="Line 69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5" name="Oval 69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606" name="Line 69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7" name="Line 69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7" name="Group 698"/>
            <p:cNvGrpSpPr/>
            <p:nvPr/>
          </p:nvGrpSpPr>
          <p:grpSpPr bwMode="auto">
            <a:xfrm>
              <a:off x="2200" y="2840"/>
              <a:ext cx="363" cy="272"/>
              <a:chOff x="976" y="2069"/>
              <a:chExt cx="363" cy="272"/>
            </a:xfrm>
          </p:grpSpPr>
          <p:sp>
            <p:nvSpPr>
              <p:cNvPr id="22598" name="Line 69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9" name="Line 70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0" name="Oval 70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601" name="Line 70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602" name="Line 70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8" name="Group 704"/>
            <p:cNvGrpSpPr/>
            <p:nvPr/>
          </p:nvGrpSpPr>
          <p:grpSpPr bwMode="auto">
            <a:xfrm>
              <a:off x="2789" y="2841"/>
              <a:ext cx="363" cy="272"/>
              <a:chOff x="976" y="2069"/>
              <a:chExt cx="363" cy="272"/>
            </a:xfrm>
          </p:grpSpPr>
          <p:sp>
            <p:nvSpPr>
              <p:cNvPr id="22593" name="Line 705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4" name="Line 706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5" name="Oval 707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96" name="Line 708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7" name="Line 709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69" name="Group 710"/>
            <p:cNvGrpSpPr/>
            <p:nvPr/>
          </p:nvGrpSpPr>
          <p:grpSpPr bwMode="auto">
            <a:xfrm>
              <a:off x="3334" y="2841"/>
              <a:ext cx="363" cy="272"/>
              <a:chOff x="976" y="2069"/>
              <a:chExt cx="363" cy="272"/>
            </a:xfrm>
          </p:grpSpPr>
          <p:sp>
            <p:nvSpPr>
              <p:cNvPr id="22588" name="Line 711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9" name="Line 712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0" name="Oval 713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91" name="Line 714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92" name="Line 715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70" name="Group 716"/>
            <p:cNvGrpSpPr/>
            <p:nvPr/>
          </p:nvGrpSpPr>
          <p:grpSpPr bwMode="auto">
            <a:xfrm>
              <a:off x="3832" y="2841"/>
              <a:ext cx="363" cy="272"/>
              <a:chOff x="976" y="2069"/>
              <a:chExt cx="363" cy="272"/>
            </a:xfrm>
          </p:grpSpPr>
          <p:sp>
            <p:nvSpPr>
              <p:cNvPr id="22583" name="Line 717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4" name="Line 718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5" name="Oval 719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86" name="Line 720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7" name="Line 721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71" name="Group 722"/>
            <p:cNvGrpSpPr/>
            <p:nvPr/>
          </p:nvGrpSpPr>
          <p:grpSpPr bwMode="auto">
            <a:xfrm>
              <a:off x="4830" y="2841"/>
              <a:ext cx="363" cy="272"/>
              <a:chOff x="976" y="2069"/>
              <a:chExt cx="363" cy="272"/>
            </a:xfrm>
          </p:grpSpPr>
          <p:sp>
            <p:nvSpPr>
              <p:cNvPr id="22578" name="Line 723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9" name="Line 724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0" name="Oval 725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81" name="Line 726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82" name="Line 727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72" name="Group 728"/>
            <p:cNvGrpSpPr/>
            <p:nvPr/>
          </p:nvGrpSpPr>
          <p:grpSpPr bwMode="auto">
            <a:xfrm>
              <a:off x="4332" y="2841"/>
              <a:ext cx="363" cy="272"/>
              <a:chOff x="976" y="2069"/>
              <a:chExt cx="363" cy="272"/>
            </a:xfrm>
          </p:grpSpPr>
          <p:sp>
            <p:nvSpPr>
              <p:cNvPr id="22573" name="Line 729"/>
              <p:cNvSpPr>
                <a:spLocks noChangeShapeType="1"/>
              </p:cNvSpPr>
              <p:nvPr/>
            </p:nvSpPr>
            <p:spPr bwMode="auto">
              <a:xfrm flipH="1">
                <a:off x="1020" y="223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4" name="Line 730"/>
              <p:cNvSpPr>
                <a:spLocks noChangeShapeType="1"/>
              </p:cNvSpPr>
              <p:nvPr/>
            </p:nvSpPr>
            <p:spPr bwMode="auto">
              <a:xfrm>
                <a:off x="1200" y="223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5" name="Oval 731"/>
              <p:cNvSpPr>
                <a:spLocks noChangeArrowheads="1"/>
              </p:cNvSpPr>
              <p:nvPr/>
            </p:nvSpPr>
            <p:spPr bwMode="auto">
              <a:xfrm>
                <a:off x="1020" y="2069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576" name="Line 732"/>
              <p:cNvSpPr>
                <a:spLocks noChangeShapeType="1"/>
              </p:cNvSpPr>
              <p:nvPr/>
            </p:nvSpPr>
            <p:spPr bwMode="auto">
              <a:xfrm>
                <a:off x="1247" y="2205"/>
                <a:ext cx="92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77" name="Line 733"/>
              <p:cNvSpPr>
                <a:spLocks noChangeShapeType="1"/>
              </p:cNvSpPr>
              <p:nvPr/>
            </p:nvSpPr>
            <p:spPr bwMode="auto">
              <a:xfrm flipH="1">
                <a:off x="976" y="2205"/>
                <a:ext cx="90" cy="10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22531" name="Group 741"/>
          <p:cNvGrpSpPr/>
          <p:nvPr/>
        </p:nvGrpSpPr>
        <p:grpSpPr bwMode="auto">
          <a:xfrm>
            <a:off x="1055688" y="922338"/>
            <a:ext cx="792162" cy="1512887"/>
            <a:chOff x="793" y="2840"/>
            <a:chExt cx="499" cy="953"/>
          </a:xfrm>
        </p:grpSpPr>
        <p:sp>
          <p:nvSpPr>
            <p:cNvPr id="22558" name="Line 644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AutoShape 651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60" name="Group 736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2561" name="Group 737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2563" name="Line 738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64" name="Line 739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2562" name="Oval 740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2532" name="Group 742"/>
          <p:cNvGrpSpPr/>
          <p:nvPr/>
        </p:nvGrpSpPr>
        <p:grpSpPr bwMode="auto">
          <a:xfrm>
            <a:off x="2065338" y="922338"/>
            <a:ext cx="792162" cy="1512887"/>
            <a:chOff x="793" y="2840"/>
            <a:chExt cx="499" cy="953"/>
          </a:xfrm>
        </p:grpSpPr>
        <p:sp>
          <p:nvSpPr>
            <p:cNvPr id="22551" name="Line 743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AutoShape 744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53" name="Group 745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2554" name="Group 746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2556" name="Line 747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57" name="Line 748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2555" name="Oval 749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2533" name="Group 750"/>
          <p:cNvGrpSpPr/>
          <p:nvPr/>
        </p:nvGrpSpPr>
        <p:grpSpPr bwMode="auto">
          <a:xfrm>
            <a:off x="3000375" y="922338"/>
            <a:ext cx="792163" cy="1512887"/>
            <a:chOff x="793" y="2840"/>
            <a:chExt cx="499" cy="953"/>
          </a:xfrm>
        </p:grpSpPr>
        <p:sp>
          <p:nvSpPr>
            <p:cNvPr id="22544" name="Line 751"/>
            <p:cNvSpPr>
              <a:spLocks noChangeShapeType="1"/>
            </p:cNvSpPr>
            <p:nvPr/>
          </p:nvSpPr>
          <p:spPr bwMode="auto">
            <a:xfrm>
              <a:off x="974" y="2840"/>
              <a:ext cx="318" cy="317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5" name="AutoShape 752"/>
            <p:cNvSpPr>
              <a:spLocks noChangeArrowheads="1"/>
            </p:cNvSpPr>
            <p:nvPr/>
          </p:nvSpPr>
          <p:spPr bwMode="auto">
            <a:xfrm>
              <a:off x="793" y="2976"/>
              <a:ext cx="136" cy="772"/>
            </a:xfrm>
            <a:prstGeom prst="curvedRightArrow">
              <a:avLst>
                <a:gd name="adj1" fmla="val 77920"/>
                <a:gd name="adj2" fmla="val 166168"/>
                <a:gd name="adj3" fmla="val 5956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46" name="Group 753"/>
            <p:cNvGrpSpPr/>
            <p:nvPr/>
          </p:nvGrpSpPr>
          <p:grpSpPr bwMode="auto">
            <a:xfrm>
              <a:off x="975" y="3521"/>
              <a:ext cx="272" cy="272"/>
              <a:chOff x="4740" y="1480"/>
              <a:chExt cx="272" cy="272"/>
            </a:xfrm>
          </p:grpSpPr>
          <p:grpSp>
            <p:nvGrpSpPr>
              <p:cNvPr id="22547" name="Group 754"/>
              <p:cNvGrpSpPr/>
              <p:nvPr/>
            </p:nvGrpSpPr>
            <p:grpSpPr bwMode="auto">
              <a:xfrm>
                <a:off x="4740" y="1646"/>
                <a:ext cx="272" cy="106"/>
                <a:chOff x="1066" y="1480"/>
                <a:chExt cx="136" cy="90"/>
              </a:xfrm>
            </p:grpSpPr>
            <p:sp>
              <p:nvSpPr>
                <p:cNvPr id="22549" name="Line 755"/>
                <p:cNvSpPr>
                  <a:spLocks noChangeShapeType="1"/>
                </p:cNvSpPr>
                <p:nvPr/>
              </p:nvSpPr>
              <p:spPr bwMode="auto">
                <a:xfrm flipH="1">
                  <a:off x="1066" y="1480"/>
                  <a:ext cx="45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550" name="Line 756"/>
                <p:cNvSpPr>
                  <a:spLocks noChangeShapeType="1"/>
                </p:cNvSpPr>
                <p:nvPr/>
              </p:nvSpPr>
              <p:spPr bwMode="auto">
                <a:xfrm>
                  <a:off x="1156" y="1480"/>
                  <a:ext cx="46" cy="9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2548" name="Oval 757"/>
              <p:cNvSpPr>
                <a:spLocks noChangeArrowheads="1"/>
              </p:cNvSpPr>
              <p:nvPr/>
            </p:nvSpPr>
            <p:spPr bwMode="auto">
              <a:xfrm>
                <a:off x="4740" y="1480"/>
                <a:ext cx="272" cy="16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2534" name="Text Box 760"/>
          <p:cNvSpPr txBox="1">
            <a:spLocks noChangeArrowheads="1"/>
          </p:cNvSpPr>
          <p:nvPr/>
        </p:nvSpPr>
        <p:spPr bwMode="auto">
          <a:xfrm>
            <a:off x="1063625" y="1419225"/>
            <a:ext cx="484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22535" name="Text Box 761"/>
          <p:cNvSpPr txBox="1">
            <a:spLocks noChangeArrowheads="1"/>
          </p:cNvSpPr>
          <p:nvPr/>
        </p:nvSpPr>
        <p:spPr bwMode="auto">
          <a:xfrm>
            <a:off x="2055813" y="1419225"/>
            <a:ext cx="484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22536" name="Text Box 762"/>
          <p:cNvSpPr txBox="1">
            <a:spLocks noChangeArrowheads="1"/>
          </p:cNvSpPr>
          <p:nvPr/>
        </p:nvSpPr>
        <p:spPr bwMode="auto">
          <a:xfrm>
            <a:off x="2997200" y="1419225"/>
            <a:ext cx="484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-2</a:t>
            </a:r>
          </a:p>
        </p:txBody>
      </p:sp>
      <p:sp>
        <p:nvSpPr>
          <p:cNvPr id="22537" name="Text Box 234"/>
          <p:cNvSpPr txBox="1">
            <a:spLocks noChangeArrowheads="1"/>
          </p:cNvSpPr>
          <p:nvPr/>
        </p:nvSpPr>
        <p:spPr bwMode="auto">
          <a:xfrm>
            <a:off x="428625" y="2587625"/>
            <a:ext cx="2984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8×4=32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38" name="Text Box 235"/>
          <p:cNvSpPr txBox="1">
            <a:spLocks noChangeArrowheads="1"/>
          </p:cNvSpPr>
          <p:nvPr/>
        </p:nvSpPr>
        <p:spPr bwMode="auto">
          <a:xfrm>
            <a:off x="3227388" y="2587625"/>
            <a:ext cx="32115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26=6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39" name="Text Box 236"/>
          <p:cNvSpPr txBox="1">
            <a:spLocks noChangeArrowheads="1"/>
          </p:cNvSpPr>
          <p:nvPr/>
        </p:nvSpPr>
        <p:spPr bwMode="auto">
          <a:xfrm>
            <a:off x="6253163" y="2587625"/>
            <a:ext cx="275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40" name="Text Box 237"/>
          <p:cNvSpPr txBox="1">
            <a:spLocks noChangeArrowheads="1"/>
          </p:cNvSpPr>
          <p:nvPr/>
        </p:nvSpPr>
        <p:spPr bwMode="auto">
          <a:xfrm>
            <a:off x="3579813" y="3279775"/>
            <a:ext cx="2755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6÷2=3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41" name="Text Box 238"/>
          <p:cNvSpPr txBox="1">
            <a:spLocks noChangeArrowheads="1"/>
          </p:cNvSpPr>
          <p:nvPr/>
        </p:nvSpPr>
        <p:spPr bwMode="auto">
          <a:xfrm>
            <a:off x="2825750" y="327818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22542" name="Text Box 240"/>
          <p:cNvSpPr txBox="1">
            <a:spLocks noChangeArrowheads="1"/>
          </p:cNvSpPr>
          <p:nvPr/>
        </p:nvSpPr>
        <p:spPr bwMode="auto">
          <a:xfrm>
            <a:off x="3579813" y="3929063"/>
            <a:ext cx="2755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3=5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543" name="Text Box 241"/>
          <p:cNvSpPr txBox="1">
            <a:spLocks noChangeArrowheads="1"/>
          </p:cNvSpPr>
          <p:nvPr/>
        </p:nvSpPr>
        <p:spPr bwMode="auto">
          <a:xfrm>
            <a:off x="2825750" y="3929063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7" grpId="0"/>
      <p:bldP spid="22538" grpId="0"/>
      <p:bldP spid="22539" grpId="0"/>
      <p:bldP spid="22540" grpId="0"/>
      <p:bldP spid="22541" grpId="0"/>
      <p:bldP spid="22542" grpId="0"/>
      <p:bldP spid="225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47752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文本框 9"/>
          <p:cNvSpPr txBox="1">
            <a:spLocks noChangeArrowheads="1"/>
          </p:cNvSpPr>
          <p:nvPr/>
        </p:nvSpPr>
        <p:spPr bwMode="auto">
          <a:xfrm>
            <a:off x="527050" y="104775"/>
            <a:ext cx="3892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知识运用，巩固提高</a:t>
            </a:r>
          </a:p>
        </p:txBody>
      </p:sp>
      <p:sp>
        <p:nvSpPr>
          <p:cNvPr id="23556" name="AutoShape 9"/>
          <p:cNvSpPr>
            <a:spLocks noChangeArrowheads="1"/>
          </p:cNvSpPr>
          <p:nvPr/>
        </p:nvSpPr>
        <p:spPr bwMode="auto">
          <a:xfrm>
            <a:off x="755650" y="1058863"/>
            <a:ext cx="7632700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笼子里有若干只鸡和兔，从上面数，有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个头；从下面数，有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只脚。鸡和兔各有几只？</a:t>
            </a:r>
          </a:p>
        </p:txBody>
      </p:sp>
      <p:sp>
        <p:nvSpPr>
          <p:cNvPr id="12" name="Text Box 61"/>
          <p:cNvSpPr txBox="1">
            <a:spLocks noChangeArrowheads="1"/>
          </p:cNvSpPr>
          <p:nvPr/>
        </p:nvSpPr>
        <p:spPr bwMode="auto">
          <a:xfrm>
            <a:off x="755650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假设法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122488" y="2308225"/>
            <a:ext cx="3430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假设笼子里全都是鸡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755650" y="2928938"/>
            <a:ext cx="2813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35×2=70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435350" y="2925763"/>
            <a:ext cx="2909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70=24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6372225" y="2924175"/>
            <a:ext cx="2438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1457325" y="3544888"/>
            <a:ext cx="28130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24÷2=12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752475" y="3543300"/>
            <a:ext cx="9064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4954588" y="3540125"/>
            <a:ext cx="2909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12=23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4251325" y="3535363"/>
            <a:ext cx="9048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752475" y="4159250"/>
            <a:ext cx="454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答：鸡有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只，兔有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9"/>
          <p:cNvSpPr>
            <a:spLocks noChangeArrowheads="1"/>
          </p:cNvSpPr>
          <p:nvPr/>
        </p:nvSpPr>
        <p:spPr bwMode="auto">
          <a:xfrm>
            <a:off x="755650" y="1058863"/>
            <a:ext cx="7632700" cy="1076325"/>
          </a:xfrm>
          <a:prstGeom prst="wedgeRoundRectCallout">
            <a:avLst>
              <a:gd name="adj1" fmla="val 15324"/>
              <a:gd name="adj2" fmla="val -35931"/>
              <a:gd name="adj3" fmla="val 16667"/>
            </a:avLst>
          </a:prstGeom>
          <a:solidFill>
            <a:srgbClr val="FFFF99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笼子里有若干只鸡和兔，从上面数，有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个头；从下面数，有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只脚。鸡和兔各有几只？</a:t>
            </a:r>
          </a:p>
        </p:txBody>
      </p:sp>
      <p:sp>
        <p:nvSpPr>
          <p:cNvPr id="11" name="Text Box 61"/>
          <p:cNvSpPr txBox="1">
            <a:spLocks noChangeArrowheads="1"/>
          </p:cNvSpPr>
          <p:nvPr/>
        </p:nvSpPr>
        <p:spPr bwMode="auto">
          <a:xfrm>
            <a:off x="755650" y="2309813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假设法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122488" y="2308225"/>
            <a:ext cx="3430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假设笼子里全都是兔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755650" y="2927350"/>
            <a:ext cx="2909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35×4=140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571875" y="2927350"/>
            <a:ext cx="3089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94=46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588125" y="2927350"/>
            <a:ext cx="2438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457325" y="3544888"/>
            <a:ext cx="2730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46÷2=23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7" name="Text Box 22"/>
          <p:cNvSpPr txBox="1">
            <a:spLocks noChangeArrowheads="1"/>
          </p:cNvSpPr>
          <p:nvPr/>
        </p:nvSpPr>
        <p:spPr bwMode="auto">
          <a:xfrm>
            <a:off x="752475" y="3543300"/>
            <a:ext cx="9064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鸡：</a:t>
            </a: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4954588" y="3540125"/>
            <a:ext cx="2909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23=12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4251325" y="3535363"/>
            <a:ext cx="9048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兔：</a:t>
            </a:r>
          </a:p>
        </p:txBody>
      </p:sp>
      <p:sp>
        <p:nvSpPr>
          <p:cNvPr id="20" name="Text Box 29"/>
          <p:cNvSpPr txBox="1">
            <a:spLocks noChangeArrowheads="1"/>
          </p:cNvSpPr>
          <p:nvPr/>
        </p:nvSpPr>
        <p:spPr bwMode="auto">
          <a:xfrm>
            <a:off x="752475" y="4159250"/>
            <a:ext cx="4549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答：鸡有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只，兔有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20"/>
          <p:cNvSpPr txBox="1">
            <a:spLocks noChangeArrowheads="1"/>
          </p:cNvSpPr>
          <p:nvPr/>
        </p:nvSpPr>
        <p:spPr bwMode="auto">
          <a:xfrm>
            <a:off x="611560" y="699542"/>
            <a:ext cx="7344816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一共有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人，租了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条船，每条船都坐满了。大、小船各租了几条？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491630"/>
            <a:ext cx="3513079" cy="351307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84168" y="2473920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大船限乘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endParaRPr lang="en-US" altLang="zh-CN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小船限乘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66190" y="627380"/>
            <a:ext cx="340550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P101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练习二十四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971550" y="661988"/>
            <a:ext cx="313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假设全租大船</a:t>
            </a: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1395413" y="1325563"/>
            <a:ext cx="33131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8×6=48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4586288" y="1325563"/>
            <a:ext cx="35766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38=10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1395413" y="1989138"/>
            <a:ext cx="31432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4=2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en-US" altLang="zh-CN" sz="3200" b="1" dirty="0">
              <a:solidFill>
                <a:srgbClr val="99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395413" y="2654300"/>
            <a:ext cx="46815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小船：</a:t>
            </a: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10÷2=5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（条）</a:t>
            </a: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1395413" y="3317875"/>
            <a:ext cx="41767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大船：</a:t>
            </a: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5=3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（条）</a:t>
            </a: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971550" y="3981450"/>
            <a:ext cx="69119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答：大船租了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条，小船租了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6"/>
          <p:cNvSpPr txBox="1">
            <a:spLocks noChangeArrowheads="1"/>
          </p:cNvSpPr>
          <p:nvPr/>
        </p:nvSpPr>
        <p:spPr bwMode="auto">
          <a:xfrm>
            <a:off x="971550" y="661988"/>
            <a:ext cx="313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假设全租小船</a:t>
            </a:r>
          </a:p>
        </p:txBody>
      </p:sp>
      <p:sp>
        <p:nvSpPr>
          <p:cNvPr id="3" name="Text Box 18"/>
          <p:cNvSpPr txBox="1">
            <a:spLocks noChangeArrowheads="1"/>
          </p:cNvSpPr>
          <p:nvPr/>
        </p:nvSpPr>
        <p:spPr bwMode="auto">
          <a:xfrm>
            <a:off x="1395413" y="1325563"/>
            <a:ext cx="33131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8×4=32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4586288" y="1325563"/>
            <a:ext cx="35766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32=6</a:t>
            </a:r>
            <a:r>
              <a:rPr lang="zh-CN" alt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1395413" y="1989138"/>
            <a:ext cx="31432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4=2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（人）</a:t>
            </a:r>
            <a:endParaRPr lang="en-US" altLang="zh-CN" sz="3200" b="1">
              <a:solidFill>
                <a:srgbClr val="99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395413" y="2654300"/>
            <a:ext cx="46815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大船：</a:t>
            </a: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6÷2=3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（条）</a:t>
            </a: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1395413" y="3317875"/>
            <a:ext cx="4176712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小船：</a:t>
            </a: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3=5</a:t>
            </a:r>
            <a:r>
              <a:rPr lang="zh-CN" altLang="en-US" sz="3200" b="1">
                <a:solidFill>
                  <a:srgbClr val="99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（条）</a:t>
            </a:r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971550" y="3981450"/>
            <a:ext cx="69119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答：大船租了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条，小船租了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47752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7050" y="76200"/>
            <a:ext cx="389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课堂小结，情感升华</a:t>
            </a:r>
          </a:p>
        </p:txBody>
      </p:sp>
      <p:sp>
        <p:nvSpPr>
          <p:cNvPr id="4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8678" name="矩形 2"/>
          <p:cNvSpPr>
            <a:spLocks noChangeArrowheads="1"/>
          </p:cNvSpPr>
          <p:nvPr/>
        </p:nvSpPr>
        <p:spPr bwMode="auto">
          <a:xfrm>
            <a:off x="1255713" y="1541463"/>
            <a:ext cx="69024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-74613"/>
            <a:ext cx="4775200" cy="99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25463" y="69850"/>
            <a:ext cx="389096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拓展延伸，拓宽思路</a:t>
            </a:r>
          </a:p>
        </p:txBody>
      </p:sp>
      <p:sp>
        <p:nvSpPr>
          <p:cNvPr id="29700" name="矩形 2"/>
          <p:cNvSpPr>
            <a:spLocks noChangeArrowheads="1"/>
          </p:cNvSpPr>
          <p:nvPr/>
        </p:nvSpPr>
        <p:spPr bwMode="auto">
          <a:xfrm>
            <a:off x="890960" y="1666875"/>
            <a:ext cx="736208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请同学们在课后自学教科书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的“阅读资料”，并上网查找更多“鸡兔同笼”问题的解法。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1"/>
          <p:cNvSpPr txBox="1">
            <a:spLocks noChangeArrowheads="1"/>
          </p:cNvSpPr>
          <p:nvPr/>
        </p:nvSpPr>
        <p:spPr bwMode="auto">
          <a:xfrm>
            <a:off x="971550" y="368300"/>
            <a:ext cx="2039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▶备选练习</a:t>
            </a:r>
          </a:p>
        </p:txBody>
      </p:sp>
      <p:sp>
        <p:nvSpPr>
          <p:cNvPr id="30723" name="TextBox 20"/>
          <p:cNvSpPr txBox="1">
            <a:spLocks noChangeArrowheads="1"/>
          </p:cNvSpPr>
          <p:nvPr/>
        </p:nvSpPr>
        <p:spPr bwMode="auto">
          <a:xfrm>
            <a:off x="755576" y="1419622"/>
            <a:ext cx="7812608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全班有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人，共租了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条船（大船限乘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人，小船限乘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人），每条船都坐满。大、小船各租了多少条？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25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7" name="圆角矩形 6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727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547813" y="483518"/>
            <a:ext cx="6048375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假设全租大船。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44=4(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小船：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4÷(6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4)=2(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大船：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2=6(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1747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5" name="圆角矩形 4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0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1547664" y="3579862"/>
            <a:ext cx="69119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答：大船租了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条，小船租了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20"/>
          <p:cNvSpPr txBox="1">
            <a:spLocks noChangeArrowheads="1"/>
          </p:cNvSpPr>
          <p:nvPr/>
        </p:nvSpPr>
        <p:spPr bwMode="auto">
          <a:xfrm>
            <a:off x="431800" y="674688"/>
            <a:ext cx="82804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在一个停车场上，停了小汽车和摩托车一共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辆，这些车一共有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个轮子。小汽车和摩托车各有多少辆？</a:t>
            </a: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547813" y="2481263"/>
            <a:ext cx="604837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假设全是摩托车。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2×32=44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小汽车：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44÷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（辆）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摩托车：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22=10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（辆）</a:t>
            </a:r>
          </a:p>
        </p:txBody>
      </p:sp>
      <p:grpSp>
        <p:nvGrpSpPr>
          <p:cNvPr id="32772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6" name="圆角矩形 5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774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20"/>
          <p:cNvSpPr txBox="1">
            <a:spLocks noChangeArrowheads="1"/>
          </p:cNvSpPr>
          <p:nvPr/>
        </p:nvSpPr>
        <p:spPr bwMode="auto">
          <a:xfrm>
            <a:off x="431800" y="523875"/>
            <a:ext cx="82804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乐乐是个“小邮迷”，他集了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分的邮票共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枚，面值一共是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元，这两种面值的邮票各有多少枚？</a:t>
            </a: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924050"/>
            <a:ext cx="299720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935038" y="2389188"/>
            <a:ext cx="5508625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假设全是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分的邮票。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35×50-1000=750(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分邮票：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750÷(50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20)=25(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分邮票：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25=10(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797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7" name="圆角矩形 6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799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1346</Words>
  <Application>Microsoft Office PowerPoint</Application>
  <PresentationFormat>全屏显示(16:9)</PresentationFormat>
  <Paragraphs>332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等线</vt:lpstr>
      <vt:lpstr>等线 Light</vt:lpstr>
      <vt:lpstr>黑体</vt:lpstr>
      <vt:lpstr>楷体</vt:lpstr>
      <vt:lpstr>楷体_GB2312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313</cp:revision>
  <dcterms:created xsi:type="dcterms:W3CDTF">2015-08-27T07:30:00Z</dcterms:created>
  <dcterms:modified xsi:type="dcterms:W3CDTF">2023-11-21T05:53:05Z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