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960120"/>
            <a:ext cx="11274552" cy="279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2588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第三单元 体验在线生活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10515600" cy="1554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26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第 12 课</a:t>
            </a:r>
          </a:p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5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体验在线应用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520440"/>
            <a:ext cx="10515600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2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/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014984.0" y="4946904.0"/>
            <a:ext cx="6803136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5-Point Star 7"/>
          <p:cNvSpPr/>
          <p:nvPr/>
        </p:nvSpPr>
        <p:spPr>
          <a:xfrm>
            <a:off x="82296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138988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195681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2523744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3090672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365760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422452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479145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5358384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5925312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649224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7059168" y="4754880"/>
            <a:ext cx="384048" cy="384048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762609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22960" y="5989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217920" y="5989320"/>
            <a:ext cx="512064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闯关进度 第 12 关 / 共 13 关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第12课 · 体验在线应用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学习目标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（数字化学习与创新）能说出四类在线应用（沟通、购物、学习、娱乐）的名字，并各举一个家长手机里的例子。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39386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（信息意识）能结合例子说出在线应用给生活带来的方便。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20404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（信息社会责任）能说出用应用要经大人同意、不点陌生推送的 basic 规则。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12 关 / 共 13 关    ·    02 / 15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第12课 · 体验在线应用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教学重难点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920240"/>
            <a:ext cx="5410047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1792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教学重点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656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（见教案）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24447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324447" y="1920240"/>
            <a:ext cx="5410047" cy="71323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89039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教学难点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43903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（见教案）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12 关 / 共 13 关    ·    03 / 15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第12课 · 体验在线应用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学习过程时间轴（40分钟）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46304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146304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0—3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828800" y="146304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828800" y="1463040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084832" y="146304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感知　活动一：手机里那些干活的小方块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2252472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" y="2252472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3—12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828800" y="2252472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828800" y="2252472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084832" y="2252472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　活动二：四类应用分一分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7200" y="3041904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3041904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12—20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828800" y="3041904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828800" y="3041904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084832" y="3041904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　活动三：应用带来什么方便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7200" y="3831336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7200" y="3831336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20—32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828800" y="3831336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828800" y="3831336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084832" y="3831336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应用　应用环节（A/B/C分层）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7200" y="4620768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7200" y="4620768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32—38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828800" y="4620768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828800" y="4620768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084832" y="4620768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梳理　梳理环节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57200" y="541020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541020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38—40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828800" y="541020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1828800" y="5410200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2084832" y="541020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积分与守约　结算积分，预告第13课画图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12 关 / 共 13 关    ·    04 / 15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第12课 · 体验在线应用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活动一：手机里那些"干活的小方块"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3分钟　|　从家长手机桌面上有什么切入，引出应用就是能干活的小方块。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说说家长手机里常打开的"小方块"名字。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上节课我们说在线把人连起来，靠的是什么？靠的是手机里那些小方块——点开就能聊天、买菜、看视频。它们有个名字叫应用。谁见过爸爸妈妈手机里常点哪个？（点3人：微信、买菜、抖音……）今天我们就来认一认这些应用，分分类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设计意图：3分钟进活动；用小方块代替术语应用，贴合零基础。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12 关 / 共 13 关    ·    05 / 15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第12课 · 体验在线应用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活动二：四类应用分一分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9分钟　|　教师机演示四类应用截图，学生用四色卡把应用归到沟通/购物/学习/娱乐。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看截图，两人组把应用卡贴到对应类别；说出"这一类是干啥的"。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看大屏幕，四个小方块。第一个：微信，妈妈用它和外地外婆视频——这是沟通，人和人说话。第二个：买菜软件，妈妈点一点菜就送来——这是购物，买东西。第三个：学习视频，教你怎么认字、做题——这是学习。第四个：短视频，看搞笑、看新闻——这是娱乐，图个乐。现在桌面上有四色卡，红=沟通、黄=购物、蓝=学习、绿=娱乐。两人一组，把桌上的应用小卡贴到对的颜色下面。开始。（巡回，纠正短视频算学习还是娱乐的争议：主要是娱乐，但也能学，先归娱乐）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设计意图：四色卡把分类变游戏；短视频是学习还是娱乐的小争议让分类标准被学生自己讨论出来。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12 关 / 共 13 关    ·    06 / 15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第12课 · 体验在线应用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活动三：应用带来什么方便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每类应用说一个方便之处，落到乡土生活。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每组认领一类，说一句"它带来了什么方便"。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四组各认一类，说一句它的方便。沟通组：视频通话，外婆在远方也能天天见。购物组：下雨天不用去集市也能买菜。学习组：不会的字，点开视频就有人教。娱乐组：累了看个笑话放松。大家说，这些应用是不是让日子好过点？（是）但记住——用应用要大人同意，陌生推送不点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设计意图：每类一例，方便之处具体化；顺带落安全规则。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12 关 / 共 13 关    ·    07 / 15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第12课 · 体验在线应用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应用环节：分层任务（A/B/C自选）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合·应用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57200" y="1783080"/>
            <a:ext cx="345429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A层 · A层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把10张应用小卡贴到四类颜色下，照样例写每类一句它是干啥的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3504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03504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4672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三关任务，自己选起点。A关：把小卡贴到四色下，每类写一句；B关：举一个真应用写清楚；C关：画一个班级需要的应用。做完举手，小老师检查。开始。（巡回：A层提示短视频是绿框；C层提示想想班级最烦的事是什么，应用帮解决）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68698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368698" y="1783080"/>
            <a:ext cx="345429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05858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B层 · B层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51578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自己举一个家长手机里的应用，写明属于哪类、带来什么方便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15002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15002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716170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三关任务，自己选起点。A关：把小卡贴到四色下，每类写一句；B关：举一个真应用写清楚；C关：画一个班级需要的应用。做完举手，小老师检查。开始。（巡回：A层提示短视频是绿框；C层提示想想班级最烦的事是什么，应用帮解决）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80196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280196" y="1783080"/>
            <a:ext cx="345429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417356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C层 · C层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63076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挑战：设计一个班级最需要的应用（如作业提醒），画图标+写一句话它帮我们做什么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426500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426500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27668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三关任务，自己选起点。A关：把小卡贴到四色下，每类写一句；B关：举一个真应用写清楚；C关：画一个班级需要的应用。做完举手，小老师检查。开始。（巡回：A层提示短视频是绿框；C层提示想想班级最烦的事是什么，应用帮解决）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12 关 / 共 13 关    ·    08 / 15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第12课 · 体验在线应用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配图占位：『体验在线应用』插图（教师自行补充）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417320"/>
            <a:ext cx="1127729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6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（本页图片请教师自行补充：照片 / 截图 / 课本配图）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878759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984098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Isosceles Triangle 8"/>
          <p:cNvSpPr/>
          <p:nvPr/>
        </p:nvSpPr>
        <p:spPr>
          <a:xfrm>
            <a:off x="3010433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3504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建议配图：『体验在线应用』核心情境图（课本相关页插图）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33007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654567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759906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Isosceles Triangle 13"/>
          <p:cNvSpPr/>
          <p:nvPr/>
        </p:nvSpPr>
        <p:spPr>
          <a:xfrm>
            <a:off x="8786240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79311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建议配图：学生活动过程 / 作品照片（任务单、贴图、流程图、实物等）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98932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提示：虚线框内请教师自行插入照片 / 截图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12 关 / 共 13 关    ·    09 / 15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第12课 · 体验在线应用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板书设计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63040"/>
            <a:ext cx="11277295" cy="4572000"/>
          </a:xfrm>
          <a:prstGeom prst="rect">
            <a:avLst/>
          </a:prstGeom>
          <a:solidFill>
            <a:srgbClr val="122E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463040"/>
            <a:ext cx="11277295" cy="548640"/>
          </a:xfrm>
          <a:prstGeom prst="rect">
            <a:avLst/>
          </a:prstGeom>
          <a:solidFill>
            <a:srgbClr val="0C22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463040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📋 板书设计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148840"/>
            <a:ext cx="10637215" cy="3749039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     第12课  体验在线应用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应用 = 手机里能干活的小方块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四类：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沟通（红）  微信/班级群 —— 人和人说话、视频见外婆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购物（黄）  买菜软件   —— 下雨天不用去集市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学习（蓝）  学习视频   —— 不会的字点开就教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娱乐（绿）  短视频     —— 累了看个笑话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规则：用前问大人，陌生推送不点开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12 关 / 共 13 关    ·    10 / 15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第12课 · 体验在线应用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评价量规（本课）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554480"/>
          <a:ext cx="783702421416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1760"/>
                <a:gridCol w="1959255390600"/>
                <a:gridCol w="1959255390600"/>
                <a:gridCol w="1959255390600"/>
                <a:gridCol w="1959255390600"/>
              </a:tblGrid>
              <a:tr h="1120140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评价维度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优秀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良好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待合格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</a:tr>
              <a:tr h="11201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四类识别（目标1）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说出四类并各举乡土例子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说出四类并举1例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提示下说出三类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说不出类别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11201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便利说明（目标2）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每类说清一项方便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说出2类方便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提示下说出1类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说不出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  <a:tr h="11201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安全规则（目标3）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说出规则并能讲给家人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能说出问大人、不点陌生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提示下能说出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说不出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12 关 / 共 13 关    ·    11 / 15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第12课 · 体验在线应用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作业设计（三类，均不需要电脑）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783080"/>
            <a:ext cx="351525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课堂任务单（必做）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应用分类表完成至自选层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层级：A层必达；B/C层选做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783080"/>
            <a:ext cx="351525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生活观察单（选做）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21098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回家看家长手机，记一个应用：它属于四类里的哪类？带来什么方便？画图或拼音写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层级：全员鼓励，B/C层必做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783080"/>
            <a:ext cx="351525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亲子口头作业单（必做）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02116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当小老师，给家长讲应用分四类，并问家长您手机里哪个最常用、为什么；请家长签名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层级：全员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12 关 / 共 13 关    ·    12 / 15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第12课 · 体验在线应用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教师提示 · 本课适配要点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00200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00200"/>
            <a:ext cx="128016" cy="1664208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73352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乡土化替换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148840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应用例子全用微信、买菜软件、学习视频、短视频；学习应用可换成本地识字APP/国家中小学智慧平台（以教材为准）；不举城市外卖、网约车。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3465576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57200" y="3465576"/>
            <a:ext cx="128016" cy="166420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3538728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无网替代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4014216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全部用课前截图演示；断网禁用浏览器；无投影则黑板画四色框+实物卡贴。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5330952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" y="5330952"/>
            <a:ext cx="128016" cy="1664208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5404104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课堂管理提醒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5879592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本课易诱发我也想玩的冲动，开场约定只认不装、只分不点；卡片分类时指定记录员，防争抢；小老师巡堂核对而非教师逐个跑。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---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12 关 / 共 13 关    ·    13 / 15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第12课 · 体验在线应用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梳理环节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合·梳理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6分钟　|　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起立齐答"四类应用"；跟读安全规则；任务单贴星。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四问起立答：在线应用分哪四类？（沟通、购物、学习、娱乐！）每类举一个？（微信、买菜、学字、短视频！）方便在哪？（省时间、不用跑！）用的时候注意什么？（大人同意、不点陌生推送！）跟我读最后一句：应用是工具，用前问大人，陌生不点开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设计意图：齐答+安全规则诵读，把体验收束为可记的行为。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12 关 / 共 13 关    ·    14 / 15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463040"/>
            <a:ext cx="11277295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44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第12关，通过！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7315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20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守约时间到；闯关地图贴星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028700.0" y="4229100.0"/>
            <a:ext cx="7022592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5-Point Star 4"/>
          <p:cNvSpPr/>
          <p:nvPr/>
        </p:nvSpPr>
        <p:spPr>
          <a:xfrm>
            <a:off x="82296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5-Point Star 5"/>
          <p:cNvSpPr/>
          <p:nvPr/>
        </p:nvSpPr>
        <p:spPr>
          <a:xfrm>
            <a:off x="140817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5-Point Star 6"/>
          <p:cNvSpPr/>
          <p:nvPr/>
        </p:nvSpPr>
        <p:spPr>
          <a:xfrm>
            <a:off x="199339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>
            <a:off x="2578608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3163824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374904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433425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491947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5504688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6089904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667512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7260336" y="4023360"/>
            <a:ext cx="411480" cy="411480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784555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57200" y="603504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 · 闯关进度 第 12 关 / 共 13 关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