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457200" y="960120"/>
            <a:ext cx="11274552" cy="2794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325880"/>
            <a:ext cx="10515600" cy="457200"/>
          </a:xfrm>
          <a:prstGeom prst="rect">
            <a:avLst/>
          </a:prstGeom>
          <a:noFill/>
        </p:spPr>
        <p:txBody>
          <a:bodyPr wrap="square" anchor="t" lIns="45720" rIns="45720" tIns="18288" bIns="18288">
            <a:spAutoFit/>
          </a:bodyPr>
          <a:lstStyle/>
          <a:p>
            <a:pPr algn="l">
              <a:lnSpc>
                <a:spcPct val="112000"/>
              </a:lnSpc>
              <a:spcAft>
                <a:spcPts val="600"/>
              </a:spcAft>
            </a:pPr>
            <a:r>
              <a:rPr sz="1800" b="1">
                <a:solidFill>
                  <a:srgbClr val="BFD3F2"/>
                </a:solidFill>
                <a:latin typeface="微软雅黑"/>
                <a:ea typeface="微软雅黑"/>
                <a:cs typeface="微软雅黑"/>
              </a:rPr>
              <a:t>第三单元 体验在线生活</a:t>
            </a:r>
          </a:p>
        </p:txBody>
      </p:sp>
      <p:sp>
        <p:nvSpPr>
          <p:cNvPr id="5" name="TextBox 4"/>
          <p:cNvSpPr txBox="1"/>
          <p:nvPr/>
        </p:nvSpPr>
        <p:spPr>
          <a:xfrm>
            <a:off x="822960" y="1828800"/>
            <a:ext cx="10515600" cy="1554480"/>
          </a:xfrm>
          <a:prstGeom prst="rect">
            <a:avLst/>
          </a:prstGeom>
          <a:noFill/>
        </p:spPr>
        <p:txBody>
          <a:bodyPr wrap="square" anchor="t" lIns="45720" rIns="45720" tIns="18288" bIns="18288">
            <a:spAutoFit/>
          </a:bodyPr>
          <a:lstStyle/>
          <a:p>
            <a:pPr algn="l">
              <a:lnSpc>
                <a:spcPct val="112000"/>
              </a:lnSpc>
              <a:spcAft>
                <a:spcPts val="400"/>
              </a:spcAft>
            </a:pPr>
            <a:r>
              <a:rPr sz="2600" b="1">
                <a:solidFill>
                  <a:srgbClr val="F59E0B"/>
                </a:solidFill>
                <a:latin typeface="微软雅黑"/>
                <a:ea typeface="微软雅黑"/>
                <a:cs typeface="微软雅黑"/>
              </a:rPr>
              <a:t>第 15 课</a:t>
            </a:r>
          </a:p>
          <a:p>
            <a:pPr algn="l">
              <a:lnSpc>
                <a:spcPct val="112000"/>
              </a:lnSpc>
              <a:spcAft>
                <a:spcPts val="600"/>
              </a:spcAft>
            </a:pPr>
            <a:r>
              <a:rPr sz="5200" b="1">
                <a:solidFill>
                  <a:srgbClr val="FFFFFF"/>
                </a:solidFill>
                <a:latin typeface="微软雅黑"/>
                <a:ea typeface="微软雅黑"/>
                <a:cs typeface="微软雅黑"/>
              </a:rPr>
              <a:t>保护数字身份</a:t>
            </a:r>
          </a:p>
        </p:txBody>
      </p:sp>
      <p:sp>
        <p:nvSpPr>
          <p:cNvPr id="6" name="TextBox 5"/>
          <p:cNvSpPr txBox="1"/>
          <p:nvPr/>
        </p:nvSpPr>
        <p:spPr>
          <a:xfrm>
            <a:off x="822960" y="3520440"/>
            <a:ext cx="10515600" cy="731520"/>
          </a:xfrm>
          <a:prstGeom prst="rect">
            <a:avLst/>
          </a:prstGeom>
          <a:noFill/>
        </p:spPr>
        <p:txBody>
          <a:bodyPr wrap="square" anchor="t" lIns="45720" rIns="45720" tIns="18288" bIns="18288">
            <a:spAutoFit/>
          </a:bodyPr>
          <a:lstStyle/>
          <a:p>
            <a:pPr algn="l">
              <a:lnSpc>
                <a:spcPct val="112000"/>
              </a:lnSpc>
              <a:spcAft>
                <a:spcPts val="600"/>
              </a:spcAft>
            </a:pPr>
            <a:r>
              <a:rPr sz="2200" b="0">
                <a:solidFill>
                  <a:srgbClr val="BFD3F2"/>
                </a:solidFill>
                <a:latin typeface="微软雅黑"/>
                <a:ea typeface="微软雅黑"/>
                <a:cs typeface="微软雅黑"/>
              </a:rPr>
              <a:t/>
            </a:r>
          </a:p>
        </p:txBody>
      </p:sp>
      <p:cxnSp>
        <p:nvCxnSpPr>
          <p:cNvPr id="7" name="Connector 6"/>
          <p:cNvCxnSpPr/>
          <p:nvPr/>
        </p:nvCxnSpPr>
        <p:spPr>
          <a:xfrm>
            <a:off x="1014984.0" y="4946904.0"/>
            <a:ext cx="6803136.0" cy="0.0"/>
          </a:xfrm>
          <a:prstGeom prst="line">
            <a:avLst/>
          </a:prstGeom>
          <a:ln w="12700">
            <a:solidFill>
              <a:srgbClr val="9AA7B8"/>
            </a:solidFill>
            <a:prstDash val="dash"/>
          </a:ln>
        </p:spPr>
        <p:style>
          <a:lnRef idx="2">
            <a:schemeClr val="accent1"/>
          </a:lnRef>
          <a:fillRef idx="0">
            <a:schemeClr val="accent1"/>
          </a:fillRef>
          <a:effectRef idx="1">
            <a:schemeClr val="accent1"/>
          </a:effectRef>
          <a:fontRef idx="minor">
            <a:schemeClr val="tx1"/>
          </a:fontRef>
        </p:style>
      </p:cxnSp>
      <p:sp>
        <p:nvSpPr>
          <p:cNvPr id="8" name="5-Point Star 7"/>
          <p:cNvSpPr/>
          <p:nvPr/>
        </p:nvSpPr>
        <p:spPr>
          <a:xfrm>
            <a:off x="822960"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5-Point Star 8"/>
          <p:cNvSpPr/>
          <p:nvPr/>
        </p:nvSpPr>
        <p:spPr>
          <a:xfrm>
            <a:off x="1389888"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5-Point Star 9"/>
          <p:cNvSpPr/>
          <p:nvPr/>
        </p:nvSpPr>
        <p:spPr>
          <a:xfrm>
            <a:off x="1956816"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5-Point Star 10"/>
          <p:cNvSpPr/>
          <p:nvPr/>
        </p:nvSpPr>
        <p:spPr>
          <a:xfrm>
            <a:off x="2523744"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5-Point Star 11"/>
          <p:cNvSpPr/>
          <p:nvPr/>
        </p:nvSpPr>
        <p:spPr>
          <a:xfrm>
            <a:off x="3090672"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5-Point Star 12"/>
          <p:cNvSpPr/>
          <p:nvPr/>
        </p:nvSpPr>
        <p:spPr>
          <a:xfrm>
            <a:off x="3657600"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5-Point Star 13"/>
          <p:cNvSpPr/>
          <p:nvPr/>
        </p:nvSpPr>
        <p:spPr>
          <a:xfrm>
            <a:off x="4224528"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5-Point Star 14"/>
          <p:cNvSpPr/>
          <p:nvPr/>
        </p:nvSpPr>
        <p:spPr>
          <a:xfrm>
            <a:off x="4791456"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5-Point Star 15"/>
          <p:cNvSpPr/>
          <p:nvPr/>
        </p:nvSpPr>
        <p:spPr>
          <a:xfrm>
            <a:off x="5358384"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5-Point Star 16"/>
          <p:cNvSpPr/>
          <p:nvPr/>
        </p:nvSpPr>
        <p:spPr>
          <a:xfrm>
            <a:off x="5925312"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5-Point Star 17"/>
          <p:cNvSpPr/>
          <p:nvPr/>
        </p:nvSpPr>
        <p:spPr>
          <a:xfrm>
            <a:off x="6492240"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5-Point Star 18"/>
          <p:cNvSpPr/>
          <p:nvPr/>
        </p:nvSpPr>
        <p:spPr>
          <a:xfrm>
            <a:off x="7059168"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5-Point Star 19"/>
          <p:cNvSpPr/>
          <p:nvPr/>
        </p:nvSpPr>
        <p:spPr>
          <a:xfrm>
            <a:off x="7626096" y="4754880"/>
            <a:ext cx="384048" cy="384048"/>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989320"/>
            <a:ext cx="7315200" cy="365760"/>
          </a:xfrm>
          <a:prstGeom prst="rect">
            <a:avLst/>
          </a:prstGeom>
          <a:noFill/>
        </p:spPr>
        <p:txBody>
          <a:bodyPr wrap="square" anchor="t" lIns="45720" rIns="45720" tIns="18288" bIns="18288">
            <a:spAutoFit/>
          </a:bodyPr>
          <a:lstStyle/>
          <a:p>
            <a:pPr algn="l">
              <a:lnSpc>
                <a:spcPct val="112000"/>
              </a:lnSpc>
              <a:spcAft>
                <a:spcPts val="600"/>
              </a:spcAft>
            </a:pPr>
            <a:r>
              <a:rPr sz="1300" b="0">
                <a:solidFill>
                  <a:srgbClr val="BFD3F2"/>
                </a:solidFill>
                <a:latin typeface="微软雅黑"/>
                <a:ea typeface="微软雅黑"/>
                <a:cs typeface="微软雅黑"/>
              </a:rPr>
              <a:t>浙教版《信息科技》三年级上册</a:t>
            </a:r>
          </a:p>
        </p:txBody>
      </p:sp>
      <p:sp>
        <p:nvSpPr>
          <p:cNvPr id="22" name="TextBox 21"/>
          <p:cNvSpPr txBox="1"/>
          <p:nvPr/>
        </p:nvSpPr>
        <p:spPr>
          <a:xfrm>
            <a:off x="6217920" y="5989320"/>
            <a:ext cx="5120640" cy="365760"/>
          </a:xfrm>
          <a:prstGeom prst="rect">
            <a:avLst/>
          </a:prstGeom>
          <a:noFill/>
        </p:spPr>
        <p:txBody>
          <a:bodyPr wrap="square" anchor="t" lIns="45720" rIns="45720" tIns="18288" bIns="18288">
            <a:spAutoFit/>
          </a:bodyPr>
          <a:lstStyle/>
          <a:p>
            <a:pPr algn="r">
              <a:lnSpc>
                <a:spcPct val="112000"/>
              </a:lnSpc>
              <a:spcAft>
                <a:spcPts val="600"/>
              </a:spcAft>
            </a:pPr>
            <a:r>
              <a:rPr sz="1300" b="0">
                <a:solidFill>
                  <a:srgbClr val="BFD3F2"/>
                </a:solidFill>
                <a:latin typeface="微软雅黑"/>
                <a:ea typeface="微软雅黑"/>
                <a:cs typeface="微软雅黑"/>
              </a:rPr>
              <a:t>闯关进度 第 15 关 / 共 13 关</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学习目标</a:t>
            </a:r>
          </a:p>
        </p:txBody>
      </p:sp>
      <p:sp>
        <p:nvSpPr>
          <p:cNvPr id="5" name="Rounded Rectangle 4"/>
          <p:cNvSpPr/>
          <p:nvPr/>
        </p:nvSpPr>
        <p:spPr>
          <a:xfrm>
            <a:off x="457200" y="1691640"/>
            <a:ext cx="3515258" cy="393192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691640"/>
            <a:ext cx="3515258" cy="713232"/>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1691640"/>
            <a:ext cx="3240938" cy="713232"/>
          </a:xfrm>
          <a:prstGeom prst="rect">
            <a:avLst/>
          </a:prstGeom>
          <a:noFill/>
        </p:spPr>
        <p:txBody>
          <a:bodyPr wrap="square" anchor="ctr" lIns="45720" rIns="45720" tIns="18288" bIns="18288">
            <a:spAutoFit/>
          </a:bodyPr>
          <a:lstStyle/>
          <a:p>
            <a:pPr algn="l">
              <a:lnSpc>
                <a:spcPct val="112000"/>
              </a:lnSpc>
              <a:spcAft>
                <a:spcPts val="600"/>
              </a:spcAft>
            </a:pPr>
            <a:r>
              <a:rPr sz="1800" b="1">
                <a:solidFill>
                  <a:srgbClr val="FFFFFF"/>
                </a:solidFill>
                <a:latin typeface="微软雅黑"/>
                <a:ea typeface="微软雅黑"/>
                <a:cs typeface="微软雅黑"/>
              </a:rPr>
              <a:t>目标1</a:t>
            </a:r>
          </a:p>
        </p:txBody>
      </p:sp>
      <p:sp>
        <p:nvSpPr>
          <p:cNvPr id="8" name="TextBox 7"/>
          <p:cNvSpPr txBox="1"/>
          <p:nvPr/>
        </p:nvSpPr>
        <p:spPr>
          <a:xfrm>
            <a:off x="658368" y="2560320"/>
            <a:ext cx="3112922" cy="2926080"/>
          </a:xfrm>
          <a:prstGeom prst="rect">
            <a:avLst/>
          </a:prstGeom>
          <a:noFill/>
        </p:spPr>
        <p:txBody>
          <a:bodyPr wrap="square" anchor="t" lIns="45720" rIns="45720" tIns="18288" bIns="18288">
            <a:spAutoFit/>
          </a:bodyPr>
          <a:lstStyle/>
          <a:p>
            <a:pPr algn="l">
              <a:lnSpc>
                <a:spcPct val="118000"/>
              </a:lnSpc>
              <a:spcAft>
                <a:spcPts val="800"/>
              </a:spcAft>
            </a:pPr>
            <a:r>
              <a:rPr sz="1600" b="0">
                <a:solidFill>
                  <a:srgbClr val="0F2C52"/>
                </a:solidFill>
                <a:latin typeface="微软雅黑"/>
                <a:ea typeface="微软雅黑"/>
                <a:cs typeface="微软雅黑"/>
              </a:rPr>
              <a:t>（信息意识）能说出数字身份就是网上的我（昵称、头像、账号）。</a:t>
            </a:r>
          </a:p>
        </p:txBody>
      </p:sp>
      <p:sp>
        <p:nvSpPr>
          <p:cNvPr id="9" name="Rounded Rectangle 8"/>
          <p:cNvSpPr/>
          <p:nvPr/>
        </p:nvSpPr>
        <p:spPr>
          <a:xfrm>
            <a:off x="4338218" y="1691640"/>
            <a:ext cx="3515258" cy="393192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38218" y="1691640"/>
            <a:ext cx="3515258" cy="713232"/>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75378" y="1691640"/>
            <a:ext cx="3240938" cy="713232"/>
          </a:xfrm>
          <a:prstGeom prst="rect">
            <a:avLst/>
          </a:prstGeom>
          <a:noFill/>
        </p:spPr>
        <p:txBody>
          <a:bodyPr wrap="square" anchor="ctr" lIns="45720" rIns="45720" tIns="18288" bIns="18288">
            <a:spAutoFit/>
          </a:bodyPr>
          <a:lstStyle/>
          <a:p>
            <a:pPr algn="l">
              <a:lnSpc>
                <a:spcPct val="112000"/>
              </a:lnSpc>
              <a:spcAft>
                <a:spcPts val="600"/>
              </a:spcAft>
            </a:pPr>
            <a:r>
              <a:rPr sz="1800" b="1">
                <a:solidFill>
                  <a:srgbClr val="FFFFFF"/>
                </a:solidFill>
                <a:latin typeface="微软雅黑"/>
                <a:ea typeface="微软雅黑"/>
                <a:cs typeface="微软雅黑"/>
              </a:rPr>
              <a:t>目标2</a:t>
            </a:r>
          </a:p>
        </p:txBody>
      </p:sp>
      <p:sp>
        <p:nvSpPr>
          <p:cNvPr id="12" name="TextBox 11"/>
          <p:cNvSpPr txBox="1"/>
          <p:nvPr/>
        </p:nvSpPr>
        <p:spPr>
          <a:xfrm>
            <a:off x="4539386" y="2560320"/>
            <a:ext cx="3112922" cy="2926080"/>
          </a:xfrm>
          <a:prstGeom prst="rect">
            <a:avLst/>
          </a:prstGeom>
          <a:noFill/>
        </p:spPr>
        <p:txBody>
          <a:bodyPr wrap="square" anchor="t" lIns="45720" rIns="45720" tIns="18288" bIns="18288">
            <a:spAutoFit/>
          </a:bodyPr>
          <a:lstStyle/>
          <a:p>
            <a:pPr algn="l">
              <a:lnSpc>
                <a:spcPct val="118000"/>
              </a:lnSpc>
              <a:spcAft>
                <a:spcPts val="800"/>
              </a:spcAft>
            </a:pPr>
            <a:r>
              <a:rPr sz="1600" b="0">
                <a:solidFill>
                  <a:srgbClr val="0F2C52"/>
                </a:solidFill>
                <a:latin typeface="微软雅黑"/>
                <a:ea typeface="微软雅黑"/>
                <a:cs typeface="微软雅黑"/>
              </a:rPr>
              <a:t>（信息社会责任）能背出并签署不输入真实姓名、电话、家庭住址等保护约定。</a:t>
            </a:r>
          </a:p>
        </p:txBody>
      </p:sp>
      <p:sp>
        <p:nvSpPr>
          <p:cNvPr id="13" name="Rounded Rectangle 12"/>
          <p:cNvSpPr/>
          <p:nvPr/>
        </p:nvSpPr>
        <p:spPr>
          <a:xfrm>
            <a:off x="8219236" y="1691640"/>
            <a:ext cx="3515258" cy="393192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219236" y="1691640"/>
            <a:ext cx="3515258" cy="713232"/>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691640"/>
            <a:ext cx="3240938" cy="713232"/>
          </a:xfrm>
          <a:prstGeom prst="rect">
            <a:avLst/>
          </a:prstGeom>
          <a:noFill/>
        </p:spPr>
        <p:txBody>
          <a:bodyPr wrap="square" anchor="ctr" lIns="45720" rIns="45720" tIns="18288" bIns="18288">
            <a:spAutoFit/>
          </a:bodyPr>
          <a:lstStyle/>
          <a:p>
            <a:pPr algn="l">
              <a:lnSpc>
                <a:spcPct val="112000"/>
              </a:lnSpc>
              <a:spcAft>
                <a:spcPts val="600"/>
              </a:spcAft>
            </a:pPr>
            <a:r>
              <a:rPr sz="1800" b="1">
                <a:solidFill>
                  <a:srgbClr val="FFFFFF"/>
                </a:solidFill>
                <a:latin typeface="微软雅黑"/>
                <a:ea typeface="微软雅黑"/>
                <a:cs typeface="微软雅黑"/>
              </a:rPr>
              <a:t>目标3</a:t>
            </a:r>
          </a:p>
        </p:txBody>
      </p:sp>
      <p:sp>
        <p:nvSpPr>
          <p:cNvPr id="16" name="TextBox 15"/>
          <p:cNvSpPr txBox="1"/>
          <p:nvPr/>
        </p:nvSpPr>
        <p:spPr>
          <a:xfrm>
            <a:off x="8420404" y="2560320"/>
            <a:ext cx="3112922" cy="2926080"/>
          </a:xfrm>
          <a:prstGeom prst="rect">
            <a:avLst/>
          </a:prstGeom>
          <a:noFill/>
        </p:spPr>
        <p:txBody>
          <a:bodyPr wrap="square" anchor="t" lIns="45720" rIns="45720" tIns="18288" bIns="18288">
            <a:spAutoFit/>
          </a:bodyPr>
          <a:lstStyle/>
          <a:p>
            <a:pPr algn="l">
              <a:lnSpc>
                <a:spcPct val="118000"/>
              </a:lnSpc>
              <a:spcAft>
                <a:spcPts val="800"/>
              </a:spcAft>
            </a:pPr>
            <a:r>
              <a:rPr sz="1600" b="0">
                <a:solidFill>
                  <a:srgbClr val="0F2C52"/>
                </a:solidFill>
                <a:latin typeface="微软雅黑"/>
                <a:ea typeface="微软雅黑"/>
                <a:cs typeface="微软雅黑"/>
              </a:rPr>
              <a:t>（信息社会责任）能指出把真实信息填进陌生网页/游戏是危险行为。</a:t>
            </a:r>
          </a:p>
        </p:txBody>
      </p:sp>
      <p:sp>
        <p:nvSpPr>
          <p:cNvPr id="17" name="TextBox 16"/>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18" name="TextBox 17"/>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02 / 15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教学重难点</a:t>
            </a:r>
          </a:p>
        </p:txBody>
      </p:sp>
      <p:sp>
        <p:nvSpPr>
          <p:cNvPr id="5" name="Rounded Rectangle 4"/>
          <p:cNvSpPr/>
          <p:nvPr/>
        </p:nvSpPr>
        <p:spPr>
          <a:xfrm>
            <a:off x="457200" y="1920240"/>
            <a:ext cx="5410047" cy="365760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920240"/>
            <a:ext cx="5410047" cy="713232"/>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21792" y="1920240"/>
            <a:ext cx="5080863" cy="713232"/>
          </a:xfrm>
          <a:prstGeom prst="rect">
            <a:avLst/>
          </a:prstGeom>
          <a:noFill/>
        </p:spPr>
        <p:txBody>
          <a:bodyPr wrap="square" anchor="ctr" lIns="45720" rIns="45720" tIns="18288" bIns="18288">
            <a:spAutoFit/>
          </a:bodyPr>
          <a:lstStyle/>
          <a:p>
            <a:pPr algn="l">
              <a:lnSpc>
                <a:spcPct val="112000"/>
              </a:lnSpc>
              <a:spcAft>
                <a:spcPts val="600"/>
              </a:spcAft>
            </a:pPr>
            <a:r>
              <a:rPr sz="1900" b="1">
                <a:solidFill>
                  <a:srgbClr val="FFFFFF"/>
                </a:solidFill>
                <a:latin typeface="微软雅黑"/>
                <a:ea typeface="微软雅黑"/>
                <a:cs typeface="微软雅黑"/>
              </a:rPr>
              <a:t>教学重点</a:t>
            </a:r>
          </a:p>
        </p:txBody>
      </p:sp>
      <p:sp>
        <p:nvSpPr>
          <p:cNvPr id="8" name="TextBox 7"/>
          <p:cNvSpPr txBox="1"/>
          <p:nvPr/>
        </p:nvSpPr>
        <p:spPr>
          <a:xfrm>
            <a:off x="676656" y="2834640"/>
            <a:ext cx="4971135" cy="2606040"/>
          </a:xfrm>
          <a:prstGeom prst="rect">
            <a:avLst/>
          </a:prstGeom>
          <a:noFill/>
        </p:spPr>
        <p:txBody>
          <a:bodyPr wrap="square" anchor="t" lIns="45720" rIns="45720" tIns="18288" bIns="18288">
            <a:spAutoFit/>
          </a:bodyPr>
          <a:lstStyle/>
          <a:p>
            <a:pPr algn="l">
              <a:lnSpc>
                <a:spcPct val="120000"/>
              </a:lnSpc>
              <a:spcAft>
                <a:spcPts val="1000"/>
              </a:spcAft>
            </a:pPr>
            <a:r>
              <a:rPr sz="1700" b="0">
                <a:solidFill>
                  <a:srgbClr val="0F2C52"/>
                </a:solidFill>
                <a:latin typeface="微软雅黑"/>
                <a:ea typeface="微软雅黑"/>
                <a:cs typeface="微软雅黑"/>
              </a:rPr>
              <a:t>（见教案）</a:t>
            </a:r>
          </a:p>
        </p:txBody>
      </p:sp>
      <p:sp>
        <p:nvSpPr>
          <p:cNvPr id="9" name="Rounded Rectangle 8"/>
          <p:cNvSpPr/>
          <p:nvPr/>
        </p:nvSpPr>
        <p:spPr>
          <a:xfrm>
            <a:off x="6324447" y="1920240"/>
            <a:ext cx="5410047" cy="365760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324447" y="1920240"/>
            <a:ext cx="5410047" cy="713232"/>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89039" y="1920240"/>
            <a:ext cx="5080863" cy="713232"/>
          </a:xfrm>
          <a:prstGeom prst="rect">
            <a:avLst/>
          </a:prstGeom>
          <a:noFill/>
        </p:spPr>
        <p:txBody>
          <a:bodyPr wrap="square" anchor="ctr" lIns="45720" rIns="45720" tIns="18288" bIns="18288">
            <a:spAutoFit/>
          </a:bodyPr>
          <a:lstStyle/>
          <a:p>
            <a:pPr algn="l">
              <a:lnSpc>
                <a:spcPct val="112000"/>
              </a:lnSpc>
              <a:spcAft>
                <a:spcPts val="600"/>
              </a:spcAft>
            </a:pPr>
            <a:r>
              <a:rPr sz="1900" b="1">
                <a:solidFill>
                  <a:srgbClr val="FFFFFF"/>
                </a:solidFill>
                <a:latin typeface="微软雅黑"/>
                <a:ea typeface="微软雅黑"/>
                <a:cs typeface="微软雅黑"/>
              </a:rPr>
              <a:t>教学难点</a:t>
            </a:r>
          </a:p>
        </p:txBody>
      </p:sp>
      <p:sp>
        <p:nvSpPr>
          <p:cNvPr id="12" name="TextBox 11"/>
          <p:cNvSpPr txBox="1"/>
          <p:nvPr/>
        </p:nvSpPr>
        <p:spPr>
          <a:xfrm>
            <a:off x="6543903" y="2834640"/>
            <a:ext cx="4971135" cy="2606040"/>
          </a:xfrm>
          <a:prstGeom prst="rect">
            <a:avLst/>
          </a:prstGeom>
          <a:noFill/>
        </p:spPr>
        <p:txBody>
          <a:bodyPr wrap="square" anchor="t" lIns="45720" rIns="45720" tIns="18288" bIns="18288">
            <a:spAutoFit/>
          </a:bodyPr>
          <a:lstStyle/>
          <a:p>
            <a:pPr algn="l">
              <a:lnSpc>
                <a:spcPct val="120000"/>
              </a:lnSpc>
              <a:spcAft>
                <a:spcPts val="1000"/>
              </a:spcAft>
            </a:pPr>
            <a:r>
              <a:rPr sz="1700" b="0">
                <a:solidFill>
                  <a:srgbClr val="0F2C52"/>
                </a:solidFill>
                <a:latin typeface="微软雅黑"/>
                <a:ea typeface="微软雅黑"/>
                <a:cs typeface="微软雅黑"/>
              </a:rPr>
              <a:t>（见教案）</a:t>
            </a:r>
          </a:p>
        </p:txBody>
      </p:sp>
      <p:sp>
        <p:nvSpPr>
          <p:cNvPr id="13" name="TextBox 12"/>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14" name="TextBox 13"/>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03 / 15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学习过程时间轴（40分钟）</a:t>
            </a:r>
          </a:p>
        </p:txBody>
      </p:sp>
      <p:sp>
        <p:nvSpPr>
          <p:cNvPr id="5" name="Rounded Rectangle 4"/>
          <p:cNvSpPr/>
          <p:nvPr/>
        </p:nvSpPr>
        <p:spPr>
          <a:xfrm>
            <a:off x="457200" y="1463040"/>
            <a:ext cx="1234440" cy="624840"/>
          </a:xfrm>
          <a:prstGeom prst="round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1463040"/>
            <a:ext cx="1234440" cy="624840"/>
          </a:xfrm>
          <a:prstGeom prst="rect">
            <a:avLst/>
          </a:prstGeom>
          <a:noFill/>
        </p:spPr>
        <p:txBody>
          <a:bodyPr wrap="square" anchor="ctr" lIns="45720" rIns="45720" tIns="18288" bIns="18288">
            <a:spAutoFit/>
          </a:bodyPr>
          <a:lstStyle/>
          <a:p>
            <a:pPr algn="ctr">
              <a:lnSpc>
                <a:spcPct val="100000"/>
              </a:lnSpc>
              <a:spcAft>
                <a:spcPts val="600"/>
              </a:spcAft>
            </a:pPr>
            <a:r>
              <a:rPr sz="1500" b="1">
                <a:solidFill>
                  <a:srgbClr val="FFFFFF"/>
                </a:solidFill>
                <a:latin typeface="微软雅黑"/>
                <a:ea typeface="微软雅黑"/>
                <a:cs typeface="微软雅黑"/>
              </a:rPr>
              <a:t>0—3</a:t>
            </a:r>
          </a:p>
        </p:txBody>
      </p:sp>
      <p:sp>
        <p:nvSpPr>
          <p:cNvPr id="7" name="Rounded Rectangle 6"/>
          <p:cNvSpPr/>
          <p:nvPr/>
        </p:nvSpPr>
        <p:spPr>
          <a:xfrm>
            <a:off x="1828800" y="1463040"/>
            <a:ext cx="9905695" cy="62484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1828800" y="1463040"/>
            <a:ext cx="109728" cy="62484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084832" y="1463040"/>
            <a:ext cx="9448495" cy="624840"/>
          </a:xfrm>
          <a:prstGeom prst="rect">
            <a:avLst/>
          </a:prstGeom>
          <a:noFill/>
        </p:spPr>
        <p:txBody>
          <a:bodyPr wrap="square" anchor="ctr" lIns="45720" rIns="45720" tIns="18288" bIns="18288">
            <a:spAutoFit/>
          </a:bodyPr>
          <a:lstStyle/>
          <a:p>
            <a:pPr algn="l">
              <a:lnSpc>
                <a:spcPct val="110000"/>
              </a:lnSpc>
              <a:spcAft>
                <a:spcPts val="600"/>
              </a:spcAft>
            </a:pPr>
            <a:r>
              <a:rPr sz="1500" b="0">
                <a:solidFill>
                  <a:srgbClr val="0F2C52"/>
                </a:solidFill>
                <a:latin typeface="微软雅黑"/>
                <a:ea typeface="微软雅黑"/>
                <a:cs typeface="微软雅黑"/>
              </a:rPr>
              <a:t>感知　活动一：上网时，你是谁</a:t>
            </a:r>
          </a:p>
        </p:txBody>
      </p:sp>
      <p:sp>
        <p:nvSpPr>
          <p:cNvPr id="10" name="Rounded Rectangle 9"/>
          <p:cNvSpPr/>
          <p:nvPr/>
        </p:nvSpPr>
        <p:spPr>
          <a:xfrm>
            <a:off x="457200" y="2252472"/>
            <a:ext cx="1234440" cy="624840"/>
          </a:xfrm>
          <a:prstGeom prst="round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252472"/>
            <a:ext cx="1234440" cy="624840"/>
          </a:xfrm>
          <a:prstGeom prst="rect">
            <a:avLst/>
          </a:prstGeom>
          <a:noFill/>
        </p:spPr>
        <p:txBody>
          <a:bodyPr wrap="square" anchor="ctr" lIns="45720" rIns="45720" tIns="18288" bIns="18288">
            <a:spAutoFit/>
          </a:bodyPr>
          <a:lstStyle/>
          <a:p>
            <a:pPr algn="ctr">
              <a:lnSpc>
                <a:spcPct val="100000"/>
              </a:lnSpc>
              <a:spcAft>
                <a:spcPts val="600"/>
              </a:spcAft>
            </a:pPr>
            <a:r>
              <a:rPr sz="1500" b="1">
                <a:solidFill>
                  <a:srgbClr val="FFFFFF"/>
                </a:solidFill>
                <a:latin typeface="微软雅黑"/>
                <a:ea typeface="微软雅黑"/>
                <a:cs typeface="微软雅黑"/>
              </a:rPr>
              <a:t>3—12</a:t>
            </a:r>
          </a:p>
        </p:txBody>
      </p:sp>
      <p:sp>
        <p:nvSpPr>
          <p:cNvPr id="12" name="Rounded Rectangle 11"/>
          <p:cNvSpPr/>
          <p:nvPr/>
        </p:nvSpPr>
        <p:spPr>
          <a:xfrm>
            <a:off x="1828800" y="2252472"/>
            <a:ext cx="9905695" cy="62484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828800" y="2252472"/>
            <a:ext cx="109728" cy="624840"/>
          </a:xfrm>
          <a:prstGeom prst="rect">
            <a:avLst/>
          </a:prstGeom>
          <a:solidFill>
            <a:srgbClr val="EFF4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084832" y="2252472"/>
            <a:ext cx="9448495" cy="624840"/>
          </a:xfrm>
          <a:prstGeom prst="rect">
            <a:avLst/>
          </a:prstGeom>
          <a:noFill/>
        </p:spPr>
        <p:txBody>
          <a:bodyPr wrap="square" anchor="ctr" lIns="45720" rIns="45720" tIns="18288" bIns="18288">
            <a:spAutoFit/>
          </a:bodyPr>
          <a:lstStyle/>
          <a:p>
            <a:pPr algn="l">
              <a:lnSpc>
                <a:spcPct val="110000"/>
              </a:lnSpc>
              <a:spcAft>
                <a:spcPts val="600"/>
              </a:spcAft>
            </a:pPr>
            <a:r>
              <a:rPr sz="1500" b="0">
                <a:solidFill>
                  <a:srgbClr val="0F2C52"/>
                </a:solidFill>
                <a:latin typeface="微软雅黑"/>
                <a:ea typeface="微软雅黑"/>
                <a:cs typeface="微软雅黑"/>
              </a:rPr>
              <a:t>建构　活动二：网上的我=数字身份</a:t>
            </a:r>
          </a:p>
        </p:txBody>
      </p:sp>
      <p:sp>
        <p:nvSpPr>
          <p:cNvPr id="15" name="Rounded Rectangle 14"/>
          <p:cNvSpPr/>
          <p:nvPr/>
        </p:nvSpPr>
        <p:spPr>
          <a:xfrm>
            <a:off x="457200" y="3041904"/>
            <a:ext cx="1234440" cy="624840"/>
          </a:xfrm>
          <a:prstGeom prst="round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7200" y="3041904"/>
            <a:ext cx="1234440" cy="624840"/>
          </a:xfrm>
          <a:prstGeom prst="rect">
            <a:avLst/>
          </a:prstGeom>
          <a:noFill/>
        </p:spPr>
        <p:txBody>
          <a:bodyPr wrap="square" anchor="ctr" lIns="45720" rIns="45720" tIns="18288" bIns="18288">
            <a:spAutoFit/>
          </a:bodyPr>
          <a:lstStyle/>
          <a:p>
            <a:pPr algn="ctr">
              <a:lnSpc>
                <a:spcPct val="100000"/>
              </a:lnSpc>
              <a:spcAft>
                <a:spcPts val="600"/>
              </a:spcAft>
            </a:pPr>
            <a:r>
              <a:rPr sz="1500" b="1">
                <a:solidFill>
                  <a:srgbClr val="FFFFFF"/>
                </a:solidFill>
                <a:latin typeface="微软雅黑"/>
                <a:ea typeface="微软雅黑"/>
                <a:cs typeface="微软雅黑"/>
              </a:rPr>
              <a:t>12—22</a:t>
            </a:r>
          </a:p>
        </p:txBody>
      </p:sp>
      <p:sp>
        <p:nvSpPr>
          <p:cNvPr id="17" name="Rounded Rectangle 16"/>
          <p:cNvSpPr/>
          <p:nvPr/>
        </p:nvSpPr>
        <p:spPr>
          <a:xfrm>
            <a:off x="1828800" y="3041904"/>
            <a:ext cx="9905695" cy="62484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828800" y="3041904"/>
            <a:ext cx="109728" cy="62484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2084832" y="3041904"/>
            <a:ext cx="9448495" cy="624840"/>
          </a:xfrm>
          <a:prstGeom prst="rect">
            <a:avLst/>
          </a:prstGeom>
          <a:noFill/>
        </p:spPr>
        <p:txBody>
          <a:bodyPr wrap="square" anchor="ctr" lIns="45720" rIns="45720" tIns="18288" bIns="18288">
            <a:spAutoFit/>
          </a:bodyPr>
          <a:lstStyle/>
          <a:p>
            <a:pPr algn="l">
              <a:lnSpc>
                <a:spcPct val="110000"/>
              </a:lnSpc>
              <a:spcAft>
                <a:spcPts val="600"/>
              </a:spcAft>
            </a:pPr>
            <a:r>
              <a:rPr sz="1500" b="0">
                <a:solidFill>
                  <a:srgbClr val="0F2C52"/>
                </a:solidFill>
                <a:latin typeface="微软雅黑"/>
                <a:ea typeface="微软雅黑"/>
                <a:cs typeface="微软雅黑"/>
              </a:rPr>
              <a:t>建构　活动三：怎么保护网上的我</a:t>
            </a:r>
          </a:p>
        </p:txBody>
      </p:sp>
      <p:sp>
        <p:nvSpPr>
          <p:cNvPr id="20" name="Rounded Rectangle 19"/>
          <p:cNvSpPr/>
          <p:nvPr/>
        </p:nvSpPr>
        <p:spPr>
          <a:xfrm>
            <a:off x="457200" y="3831336"/>
            <a:ext cx="1234440" cy="624840"/>
          </a:xfrm>
          <a:prstGeom prst="round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57200" y="3831336"/>
            <a:ext cx="1234440" cy="624840"/>
          </a:xfrm>
          <a:prstGeom prst="rect">
            <a:avLst/>
          </a:prstGeom>
          <a:noFill/>
        </p:spPr>
        <p:txBody>
          <a:bodyPr wrap="square" anchor="ctr" lIns="45720" rIns="45720" tIns="18288" bIns="18288">
            <a:spAutoFit/>
          </a:bodyPr>
          <a:lstStyle/>
          <a:p>
            <a:pPr algn="ctr">
              <a:lnSpc>
                <a:spcPct val="100000"/>
              </a:lnSpc>
              <a:spcAft>
                <a:spcPts val="600"/>
              </a:spcAft>
            </a:pPr>
            <a:r>
              <a:rPr sz="1500" b="1">
                <a:solidFill>
                  <a:srgbClr val="FFFFFF"/>
                </a:solidFill>
                <a:latin typeface="微软雅黑"/>
                <a:ea typeface="微软雅黑"/>
                <a:cs typeface="微软雅黑"/>
              </a:rPr>
              <a:t>22—34</a:t>
            </a:r>
          </a:p>
        </p:txBody>
      </p:sp>
      <p:sp>
        <p:nvSpPr>
          <p:cNvPr id="22" name="Rounded Rectangle 21"/>
          <p:cNvSpPr/>
          <p:nvPr/>
        </p:nvSpPr>
        <p:spPr>
          <a:xfrm>
            <a:off x="1828800" y="3831336"/>
            <a:ext cx="9905695" cy="62484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1828800" y="3831336"/>
            <a:ext cx="109728" cy="624840"/>
          </a:xfrm>
          <a:prstGeom prst="rect">
            <a:avLst/>
          </a:prstGeom>
          <a:solidFill>
            <a:srgbClr val="EFF4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2084832" y="3831336"/>
            <a:ext cx="9448495" cy="624840"/>
          </a:xfrm>
          <a:prstGeom prst="rect">
            <a:avLst/>
          </a:prstGeom>
          <a:noFill/>
        </p:spPr>
        <p:txBody>
          <a:bodyPr wrap="square" anchor="ctr" lIns="45720" rIns="45720" tIns="18288" bIns="18288">
            <a:spAutoFit/>
          </a:bodyPr>
          <a:lstStyle/>
          <a:p>
            <a:pPr algn="l">
              <a:lnSpc>
                <a:spcPct val="110000"/>
              </a:lnSpc>
              <a:spcAft>
                <a:spcPts val="600"/>
              </a:spcAft>
            </a:pPr>
            <a:r>
              <a:rPr sz="1500" b="0">
                <a:solidFill>
                  <a:srgbClr val="0F2C52"/>
                </a:solidFill>
                <a:latin typeface="微软雅黑"/>
                <a:ea typeface="微软雅黑"/>
                <a:cs typeface="微软雅黑"/>
              </a:rPr>
              <a:t>应用　应用环节（A/B/C分层）</a:t>
            </a:r>
          </a:p>
        </p:txBody>
      </p:sp>
      <p:sp>
        <p:nvSpPr>
          <p:cNvPr id="25" name="Rounded Rectangle 24"/>
          <p:cNvSpPr/>
          <p:nvPr/>
        </p:nvSpPr>
        <p:spPr>
          <a:xfrm>
            <a:off x="457200" y="4620768"/>
            <a:ext cx="1234440" cy="624840"/>
          </a:xfrm>
          <a:prstGeom prst="round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57200" y="4620768"/>
            <a:ext cx="1234440" cy="624840"/>
          </a:xfrm>
          <a:prstGeom prst="rect">
            <a:avLst/>
          </a:prstGeom>
          <a:noFill/>
        </p:spPr>
        <p:txBody>
          <a:bodyPr wrap="square" anchor="ctr" lIns="45720" rIns="45720" tIns="18288" bIns="18288">
            <a:spAutoFit/>
          </a:bodyPr>
          <a:lstStyle/>
          <a:p>
            <a:pPr algn="ctr">
              <a:lnSpc>
                <a:spcPct val="100000"/>
              </a:lnSpc>
              <a:spcAft>
                <a:spcPts val="600"/>
              </a:spcAft>
            </a:pPr>
            <a:r>
              <a:rPr sz="1500" b="1">
                <a:solidFill>
                  <a:srgbClr val="FFFFFF"/>
                </a:solidFill>
                <a:latin typeface="微软雅黑"/>
                <a:ea typeface="微软雅黑"/>
                <a:cs typeface="微软雅黑"/>
              </a:rPr>
              <a:t>34—38</a:t>
            </a:r>
          </a:p>
        </p:txBody>
      </p:sp>
      <p:sp>
        <p:nvSpPr>
          <p:cNvPr id="27" name="Rounded Rectangle 26"/>
          <p:cNvSpPr/>
          <p:nvPr/>
        </p:nvSpPr>
        <p:spPr>
          <a:xfrm>
            <a:off x="1828800" y="4620768"/>
            <a:ext cx="9905695" cy="62484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828800" y="4620768"/>
            <a:ext cx="109728" cy="62484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2084832" y="4620768"/>
            <a:ext cx="9448495" cy="624840"/>
          </a:xfrm>
          <a:prstGeom prst="rect">
            <a:avLst/>
          </a:prstGeom>
          <a:noFill/>
        </p:spPr>
        <p:txBody>
          <a:bodyPr wrap="square" anchor="ctr" lIns="45720" rIns="45720" tIns="18288" bIns="18288">
            <a:spAutoFit/>
          </a:bodyPr>
          <a:lstStyle/>
          <a:p>
            <a:pPr algn="l">
              <a:lnSpc>
                <a:spcPct val="110000"/>
              </a:lnSpc>
              <a:spcAft>
                <a:spcPts val="600"/>
              </a:spcAft>
            </a:pPr>
            <a:r>
              <a:rPr sz="1500" b="0">
                <a:solidFill>
                  <a:srgbClr val="0F2C52"/>
                </a:solidFill>
                <a:latin typeface="微软雅黑"/>
                <a:ea typeface="微软雅黑"/>
                <a:cs typeface="微软雅黑"/>
              </a:rPr>
              <a:t>梳理　梳理环节（签署约定）</a:t>
            </a:r>
          </a:p>
        </p:txBody>
      </p:sp>
      <p:sp>
        <p:nvSpPr>
          <p:cNvPr id="30" name="Rounded Rectangle 29"/>
          <p:cNvSpPr/>
          <p:nvPr/>
        </p:nvSpPr>
        <p:spPr>
          <a:xfrm>
            <a:off x="457200" y="5410200"/>
            <a:ext cx="1234440" cy="624840"/>
          </a:xfrm>
          <a:prstGeom prst="round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457200" y="5410200"/>
            <a:ext cx="1234440" cy="624840"/>
          </a:xfrm>
          <a:prstGeom prst="rect">
            <a:avLst/>
          </a:prstGeom>
          <a:noFill/>
        </p:spPr>
        <p:txBody>
          <a:bodyPr wrap="square" anchor="ctr" lIns="45720" rIns="45720" tIns="18288" bIns="18288">
            <a:spAutoFit/>
          </a:bodyPr>
          <a:lstStyle/>
          <a:p>
            <a:pPr algn="ctr">
              <a:lnSpc>
                <a:spcPct val="100000"/>
              </a:lnSpc>
              <a:spcAft>
                <a:spcPts val="600"/>
              </a:spcAft>
            </a:pPr>
            <a:r>
              <a:rPr sz="1500" b="1">
                <a:solidFill>
                  <a:srgbClr val="FFFFFF"/>
                </a:solidFill>
                <a:latin typeface="微软雅黑"/>
                <a:ea typeface="微软雅黑"/>
                <a:cs typeface="微软雅黑"/>
              </a:rPr>
              <a:t>38—40</a:t>
            </a:r>
          </a:p>
        </p:txBody>
      </p:sp>
      <p:sp>
        <p:nvSpPr>
          <p:cNvPr id="32" name="Rounded Rectangle 31"/>
          <p:cNvSpPr/>
          <p:nvPr/>
        </p:nvSpPr>
        <p:spPr>
          <a:xfrm>
            <a:off x="1828800" y="5410200"/>
            <a:ext cx="9905695" cy="62484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828800" y="5410200"/>
            <a:ext cx="109728" cy="624840"/>
          </a:xfrm>
          <a:prstGeom prst="rect">
            <a:avLst/>
          </a:prstGeom>
          <a:solidFill>
            <a:srgbClr val="EFF4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2084832" y="5410200"/>
            <a:ext cx="9448495" cy="624840"/>
          </a:xfrm>
          <a:prstGeom prst="rect">
            <a:avLst/>
          </a:prstGeom>
          <a:noFill/>
        </p:spPr>
        <p:txBody>
          <a:bodyPr wrap="square" anchor="ctr" lIns="45720" rIns="45720" tIns="18288" bIns="18288">
            <a:spAutoFit/>
          </a:bodyPr>
          <a:lstStyle/>
          <a:p>
            <a:pPr algn="l">
              <a:lnSpc>
                <a:spcPct val="110000"/>
              </a:lnSpc>
              <a:spcAft>
                <a:spcPts val="600"/>
              </a:spcAft>
            </a:pPr>
            <a:r>
              <a:rPr sz="1500" b="0">
                <a:solidFill>
                  <a:srgbClr val="0F2C52"/>
                </a:solidFill>
                <a:latin typeface="微软雅黑"/>
                <a:ea typeface="微软雅黑"/>
                <a:cs typeface="微软雅黑"/>
              </a:rPr>
              <a:t>积分与守约　结算积分，单元闯关贴星</a:t>
            </a:r>
          </a:p>
        </p:txBody>
      </p:sp>
      <p:sp>
        <p:nvSpPr>
          <p:cNvPr id="35" name="TextBox 34"/>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36" name="TextBox 35"/>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04 / 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活动一：上网时，你是谁</a:t>
            </a:r>
          </a:p>
        </p:txBody>
      </p:sp>
      <p:sp>
        <p:nvSpPr>
          <p:cNvPr id="5" name="Rounded Rectangle 4"/>
          <p:cNvSpPr/>
          <p:nvPr/>
        </p:nvSpPr>
        <p:spPr>
          <a:xfrm>
            <a:off x="9585655" y="384048"/>
            <a:ext cx="2148840" cy="457200"/>
          </a:xfrm>
          <a:prstGeom prst="roundRect">
            <a:avLst/>
          </a:prstGeom>
          <a:solidFill>
            <a:srgbClr val="EFF4FB"/>
          </a:solidFill>
          <a:ln w="12700">
            <a:solidFill>
              <a:srgbClr val="1E50A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585655" y="384048"/>
            <a:ext cx="2148840" cy="457200"/>
          </a:xfrm>
          <a:prstGeom prst="rect">
            <a:avLst/>
          </a:prstGeom>
          <a:noFill/>
        </p:spPr>
        <p:txBody>
          <a:bodyPr wrap="square" anchor="ctr" lIns="45720" rIns="45720" tIns="18288" bIns="18288">
            <a:spAutoFit/>
          </a:bodyPr>
          <a:lstStyle/>
          <a:p>
            <a:pPr algn="ctr">
              <a:lnSpc>
                <a:spcPct val="112000"/>
              </a:lnSpc>
              <a:spcAft>
                <a:spcPts val="600"/>
              </a:spcAft>
            </a:pPr>
            <a:r>
              <a:rPr sz="1300" b="1">
                <a:solidFill>
                  <a:srgbClr val="1E50A2"/>
                </a:solidFill>
                <a:latin typeface="微软雅黑"/>
                <a:ea typeface="微软雅黑"/>
                <a:cs typeface="微软雅黑"/>
              </a:rPr>
              <a:t>承·活动1</a:t>
            </a:r>
          </a:p>
        </p:txBody>
      </p:sp>
      <p:sp>
        <p:nvSpPr>
          <p:cNvPr id="7" name="Rounded Rectangle 6"/>
          <p:cNvSpPr/>
          <p:nvPr/>
        </p:nvSpPr>
        <p:spPr>
          <a:xfrm>
            <a:off x="457200" y="1371600"/>
            <a:ext cx="11277295" cy="566928"/>
          </a:xfrm>
          <a:prstGeom prst="roundRect">
            <a:avLst/>
          </a:prstGeom>
          <a:solidFill>
            <a:srgbClr val="EFF4FB"/>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1371600"/>
            <a:ext cx="10911535" cy="566928"/>
          </a:xfrm>
          <a:prstGeom prst="rect">
            <a:avLst/>
          </a:prstGeom>
          <a:noFill/>
        </p:spPr>
        <p:txBody>
          <a:bodyPr wrap="square" anchor="ctr" lIns="45720" rIns="45720" tIns="18288" bIns="18288">
            <a:spAutoFit/>
          </a:bodyPr>
          <a:lstStyle/>
          <a:p>
            <a:pPr algn="l">
              <a:lnSpc>
                <a:spcPct val="110000"/>
              </a:lnSpc>
              <a:spcAft>
                <a:spcPts val="600"/>
              </a:spcAft>
            </a:pPr>
            <a:r>
              <a:rPr sz="1500" b="1">
                <a:solidFill>
                  <a:srgbClr val="0F2C52"/>
                </a:solidFill>
                <a:latin typeface="微软雅黑"/>
                <a:ea typeface="微软雅黑"/>
                <a:cs typeface="微软雅黑"/>
              </a:rPr>
              <a:t>⏱ 3分钟　|　从游戏/视频里别人怎么叫你切入，引出网上的我。</a:t>
              <a:br/>
            </a:r>
            <a:r>
              <a:rPr sz="1500" b="1">
                <a:solidFill>
                  <a:srgbClr val="0F2C52"/>
                </a:solidFill>
                <a:latin typeface="微软雅黑"/>
                <a:ea typeface="微软雅黑"/>
                <a:cs typeface="微软雅黑"/>
              </a:rPr>
              <a:t>-</a:t>
            </a:r>
          </a:p>
        </p:txBody>
      </p:sp>
      <p:sp>
        <p:nvSpPr>
          <p:cNvPr id="9" name="Rectangle 8"/>
          <p:cNvSpPr/>
          <p:nvPr/>
        </p:nvSpPr>
        <p:spPr>
          <a:xfrm>
            <a:off x="457200" y="2148840"/>
            <a:ext cx="5455767" cy="54864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94360" y="2148840"/>
            <a:ext cx="5181447" cy="54864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 学生活动</a:t>
            </a:r>
          </a:p>
        </p:txBody>
      </p:sp>
      <p:sp>
        <p:nvSpPr>
          <p:cNvPr id="11" name="TextBox 10"/>
          <p:cNvSpPr txBox="1"/>
          <p:nvPr/>
        </p:nvSpPr>
        <p:spPr>
          <a:xfrm>
            <a:off x="640080" y="2807208"/>
            <a:ext cx="5090007" cy="2670048"/>
          </a:xfrm>
          <a:prstGeom prst="rect">
            <a:avLst/>
          </a:prstGeom>
          <a:noFill/>
        </p:spPr>
        <p:txBody>
          <a:bodyPr wrap="square" anchor="t" lIns="45720" rIns="45720" tIns="18288" bIns="18288">
            <a:spAutoFit/>
          </a:bodyPr>
          <a:lstStyle/>
          <a:p>
            <a:pPr algn="l">
              <a:lnSpc>
                <a:spcPct val="115000"/>
              </a:lnSpc>
              <a:spcAft>
                <a:spcPts val="800"/>
              </a:spcAft>
            </a:pPr>
            <a:r>
              <a:rPr sz="1500" b="0">
                <a:solidFill>
                  <a:srgbClr val="0F2C52"/>
                </a:solidFill>
                <a:latin typeface="微软雅黑"/>
                <a:ea typeface="微软雅黑"/>
                <a:cs typeface="微软雅黑"/>
              </a:rPr>
              <a:t>• 说说自己在手机/游戏/视频里的名字（昵称）是什么。</a:t>
            </a:r>
          </a:p>
        </p:txBody>
      </p:sp>
      <p:sp>
        <p:nvSpPr>
          <p:cNvPr id="12" name="Rectangle 11"/>
          <p:cNvSpPr/>
          <p:nvPr/>
        </p:nvSpPr>
        <p:spPr>
          <a:xfrm>
            <a:off x="6278727" y="2148840"/>
            <a:ext cx="5455767" cy="54864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15887" y="2148840"/>
            <a:ext cx="5181447" cy="54864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 教师话术</a:t>
            </a:r>
          </a:p>
        </p:txBody>
      </p:sp>
      <p:sp>
        <p:nvSpPr>
          <p:cNvPr id="14" name="Rounded Rectangle 13"/>
          <p:cNvSpPr/>
          <p:nvPr/>
        </p:nvSpPr>
        <p:spPr>
          <a:xfrm>
            <a:off x="6324447" y="2807208"/>
            <a:ext cx="5364327" cy="2724912"/>
          </a:xfrm>
          <a:prstGeom prst="roundRect">
            <a:avLst/>
          </a:prstGeom>
          <a:solidFill>
            <a:srgbClr val="FDF3DF"/>
          </a:solidFill>
          <a:ln w="15875">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324447" y="2807208"/>
            <a:ext cx="91440" cy="2724912"/>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25615" y="2843784"/>
            <a:ext cx="5053431" cy="2651760"/>
          </a:xfrm>
          <a:prstGeom prst="rect">
            <a:avLst/>
          </a:prstGeom>
          <a:noFill/>
        </p:spPr>
        <p:txBody>
          <a:bodyPr wrap="square" anchor="ctr" lIns="45720" rIns="45720" tIns="18288" bIns="18288">
            <a:spAutoFit/>
          </a:bodyPr>
          <a:lstStyle/>
          <a:p>
            <a:pPr algn="l">
              <a:lnSpc>
                <a:spcPct val="112000"/>
              </a:lnSpc>
              <a:spcAft>
                <a:spcPts val="600"/>
              </a:spcAft>
            </a:pPr>
            <a:r>
              <a:rPr sz="1300" b="0">
                <a:solidFill>
                  <a:srgbClr val="0F2C52"/>
                </a:solidFill>
                <a:latin typeface="微软雅黑"/>
                <a:ea typeface="微软雅黑"/>
                <a:cs typeface="微软雅黑"/>
              </a:rPr>
              <a:t>上节课我们说上网会留脚印。那上网时，别人眼里你是谁？有的同学玩游戏有个名字，看视频有个头像——这些加在一起，就是网上的你。今天我们来认识并保护这个网上的你。</a:t>
            </a:r>
          </a:p>
        </p:txBody>
      </p:sp>
      <p:sp>
        <p:nvSpPr>
          <p:cNvPr id="17" name="Rounded Rectangle 16"/>
          <p:cNvSpPr/>
          <p:nvPr/>
        </p:nvSpPr>
        <p:spPr>
          <a:xfrm>
            <a:off x="457200" y="5650992"/>
            <a:ext cx="11277295" cy="548640"/>
          </a:xfrm>
          <a:prstGeom prst="roundRect">
            <a:avLst/>
          </a:prstGeom>
          <a:solidFill>
            <a:srgbClr val="E8F1E6"/>
          </a:solidFill>
          <a:ln w="12700">
            <a:solidFill>
              <a:srgbClr val="16A3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 y="5650992"/>
            <a:ext cx="10911535" cy="548640"/>
          </a:xfrm>
          <a:prstGeom prst="rect">
            <a:avLst/>
          </a:prstGeom>
          <a:noFill/>
        </p:spPr>
        <p:txBody>
          <a:bodyPr wrap="square" anchor="ctr" lIns="45720" rIns="45720" tIns="18288" bIns="18288">
            <a:spAutoFit/>
          </a:bodyPr>
          <a:lstStyle/>
          <a:p>
            <a:pPr algn="l">
              <a:lnSpc>
                <a:spcPct val="110000"/>
              </a:lnSpc>
              <a:spcAft>
                <a:spcPts val="600"/>
              </a:spcAft>
            </a:pPr>
            <a:r>
              <a:rPr sz="1400" b="0">
                <a:solidFill>
                  <a:srgbClr val="0F2C52"/>
                </a:solidFill>
                <a:latin typeface="微软雅黑"/>
                <a:ea typeface="微软雅黑"/>
                <a:cs typeface="微软雅黑"/>
              </a:rPr>
              <a:t>💡 设计意图：3分钟进活动；从昵称这个学生真有过的东西入手，不空讲。</a:t>
            </a:r>
          </a:p>
        </p:txBody>
      </p:sp>
      <p:sp>
        <p:nvSpPr>
          <p:cNvPr id="19" name="TextBox 18"/>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20" name="TextBox 19"/>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05 / 15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活动二：网上的"我"=数字身份</a:t>
            </a:r>
          </a:p>
        </p:txBody>
      </p:sp>
      <p:sp>
        <p:nvSpPr>
          <p:cNvPr id="5" name="Rounded Rectangle 4"/>
          <p:cNvSpPr/>
          <p:nvPr/>
        </p:nvSpPr>
        <p:spPr>
          <a:xfrm>
            <a:off x="9585655" y="384048"/>
            <a:ext cx="2148840" cy="457200"/>
          </a:xfrm>
          <a:prstGeom prst="roundRect">
            <a:avLst/>
          </a:prstGeom>
          <a:solidFill>
            <a:srgbClr val="EFF4FB"/>
          </a:solidFill>
          <a:ln w="12700">
            <a:solidFill>
              <a:srgbClr val="1E50A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585655" y="384048"/>
            <a:ext cx="2148840" cy="457200"/>
          </a:xfrm>
          <a:prstGeom prst="rect">
            <a:avLst/>
          </a:prstGeom>
          <a:noFill/>
        </p:spPr>
        <p:txBody>
          <a:bodyPr wrap="square" anchor="ctr" lIns="45720" rIns="45720" tIns="18288" bIns="18288">
            <a:spAutoFit/>
          </a:bodyPr>
          <a:lstStyle/>
          <a:p>
            <a:pPr algn="ctr">
              <a:lnSpc>
                <a:spcPct val="112000"/>
              </a:lnSpc>
              <a:spcAft>
                <a:spcPts val="600"/>
              </a:spcAft>
            </a:pPr>
            <a:r>
              <a:rPr sz="1300" b="1">
                <a:solidFill>
                  <a:srgbClr val="1E50A2"/>
                </a:solidFill>
                <a:latin typeface="微软雅黑"/>
                <a:ea typeface="微软雅黑"/>
                <a:cs typeface="微软雅黑"/>
              </a:rPr>
              <a:t>承·活动2</a:t>
            </a:r>
          </a:p>
        </p:txBody>
      </p:sp>
      <p:sp>
        <p:nvSpPr>
          <p:cNvPr id="7" name="Rounded Rectangle 6"/>
          <p:cNvSpPr/>
          <p:nvPr/>
        </p:nvSpPr>
        <p:spPr>
          <a:xfrm>
            <a:off x="457200" y="1371600"/>
            <a:ext cx="11277295" cy="566928"/>
          </a:xfrm>
          <a:prstGeom prst="roundRect">
            <a:avLst/>
          </a:prstGeom>
          <a:solidFill>
            <a:srgbClr val="EFF4FB"/>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1371600"/>
            <a:ext cx="10911535" cy="566928"/>
          </a:xfrm>
          <a:prstGeom prst="rect">
            <a:avLst/>
          </a:prstGeom>
          <a:noFill/>
        </p:spPr>
        <p:txBody>
          <a:bodyPr wrap="square" anchor="ctr" lIns="45720" rIns="45720" tIns="18288" bIns="18288">
            <a:spAutoFit/>
          </a:bodyPr>
          <a:lstStyle/>
          <a:p>
            <a:pPr algn="l">
              <a:lnSpc>
                <a:spcPct val="110000"/>
              </a:lnSpc>
              <a:spcAft>
                <a:spcPts val="600"/>
              </a:spcAft>
            </a:pPr>
            <a:r>
              <a:rPr sz="1500" b="1">
                <a:solidFill>
                  <a:srgbClr val="0F2C52"/>
                </a:solidFill>
                <a:latin typeface="微软雅黑"/>
                <a:ea typeface="微软雅黑"/>
                <a:cs typeface="微软雅黑"/>
              </a:rPr>
              <a:t>⏱ 9分钟　|　正式命名数字身份，并说明它由昵称、头像、账号，加上第14课的痕迹拼成。</a:t>
              <a:br/>
            </a:r>
            <a:r>
              <a:rPr sz="1500" b="1">
                <a:solidFill>
                  <a:srgbClr val="0F2C52"/>
                </a:solidFill>
                <a:latin typeface="微软雅黑"/>
                <a:ea typeface="微软雅黑"/>
                <a:cs typeface="微软雅黑"/>
              </a:rPr>
              <a:t>-</a:t>
            </a:r>
          </a:p>
        </p:txBody>
      </p:sp>
      <p:sp>
        <p:nvSpPr>
          <p:cNvPr id="9" name="Rectangle 8"/>
          <p:cNvSpPr/>
          <p:nvPr/>
        </p:nvSpPr>
        <p:spPr>
          <a:xfrm>
            <a:off x="457200" y="2148840"/>
            <a:ext cx="5455767" cy="54864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94360" y="2148840"/>
            <a:ext cx="5181447" cy="54864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 学生活动</a:t>
            </a:r>
          </a:p>
        </p:txBody>
      </p:sp>
      <p:sp>
        <p:nvSpPr>
          <p:cNvPr id="11" name="TextBox 10"/>
          <p:cNvSpPr txBox="1"/>
          <p:nvPr/>
        </p:nvSpPr>
        <p:spPr>
          <a:xfrm>
            <a:off x="640080" y="2807208"/>
            <a:ext cx="5090007" cy="2670048"/>
          </a:xfrm>
          <a:prstGeom prst="rect">
            <a:avLst/>
          </a:prstGeom>
          <a:noFill/>
        </p:spPr>
        <p:txBody>
          <a:bodyPr wrap="square" anchor="t" lIns="45720" rIns="45720" tIns="18288" bIns="18288">
            <a:spAutoFit/>
          </a:bodyPr>
          <a:lstStyle/>
          <a:p>
            <a:pPr algn="l">
              <a:lnSpc>
                <a:spcPct val="115000"/>
              </a:lnSpc>
              <a:spcAft>
                <a:spcPts val="800"/>
              </a:spcAft>
            </a:pPr>
            <a:r>
              <a:rPr sz="1500" b="0">
                <a:solidFill>
                  <a:srgbClr val="0F2C52"/>
                </a:solidFill>
                <a:latin typeface="微软雅黑"/>
                <a:ea typeface="微软雅黑"/>
                <a:cs typeface="微软雅黑"/>
              </a:rPr>
              <a:t>• 在任务单上写/画自己的"网上的我"（昵称、头像、账号）；听"痕迹拼出我"。</a:t>
            </a:r>
          </a:p>
        </p:txBody>
      </p:sp>
      <p:sp>
        <p:nvSpPr>
          <p:cNvPr id="12" name="Rectangle 11"/>
          <p:cNvSpPr/>
          <p:nvPr/>
        </p:nvSpPr>
        <p:spPr>
          <a:xfrm>
            <a:off x="6278727" y="2148840"/>
            <a:ext cx="5455767" cy="54864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15887" y="2148840"/>
            <a:ext cx="5181447" cy="54864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 教师话术</a:t>
            </a:r>
          </a:p>
        </p:txBody>
      </p:sp>
      <p:sp>
        <p:nvSpPr>
          <p:cNvPr id="14" name="Rounded Rectangle 13"/>
          <p:cNvSpPr/>
          <p:nvPr/>
        </p:nvSpPr>
        <p:spPr>
          <a:xfrm>
            <a:off x="6324447" y="2807208"/>
            <a:ext cx="5364327" cy="2724912"/>
          </a:xfrm>
          <a:prstGeom prst="roundRect">
            <a:avLst/>
          </a:prstGeom>
          <a:solidFill>
            <a:srgbClr val="FDF3DF"/>
          </a:solidFill>
          <a:ln w="15875">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324447" y="2807208"/>
            <a:ext cx="91440" cy="2724912"/>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25615" y="2843784"/>
            <a:ext cx="5053431" cy="2651760"/>
          </a:xfrm>
          <a:prstGeom prst="rect">
            <a:avLst/>
          </a:prstGeom>
          <a:noFill/>
        </p:spPr>
        <p:txBody>
          <a:bodyPr wrap="square" anchor="ctr" lIns="45720" rIns="45720" tIns="18288" bIns="18288">
            <a:spAutoFit/>
          </a:bodyPr>
          <a:lstStyle/>
          <a:p>
            <a:pPr algn="l">
              <a:lnSpc>
                <a:spcPct val="112000"/>
              </a:lnSpc>
              <a:spcAft>
                <a:spcPts val="600"/>
              </a:spcAft>
            </a:pPr>
            <a:r>
              <a:rPr sz="1300" b="0">
                <a:solidFill>
                  <a:srgbClr val="0F2C52"/>
                </a:solidFill>
                <a:latin typeface="微软雅黑"/>
                <a:ea typeface="微软雅黑"/>
                <a:cs typeface="微软雅黑"/>
              </a:rPr>
              <a:t>网上的你，有个正式名字叫数字身份——就是你在网络世界里的身份。它由三样组成：你起的名字（昵称）、你选的头像、你注册的账号。还记得上节课的脚印吗？你浏览、点赞、搜索的痕迹，也一点点拼出了网上的你。所以数字身份不是凭空来的，是你上网的一点一滴攒成的。在任务单左边，画一画网上的我：写个昵称、画个头像。</a:t>
            </a:r>
          </a:p>
        </p:txBody>
      </p:sp>
      <p:sp>
        <p:nvSpPr>
          <p:cNvPr id="17" name="Rounded Rectangle 16"/>
          <p:cNvSpPr/>
          <p:nvPr/>
        </p:nvSpPr>
        <p:spPr>
          <a:xfrm>
            <a:off x="457200" y="5650992"/>
            <a:ext cx="11277295" cy="548640"/>
          </a:xfrm>
          <a:prstGeom prst="roundRect">
            <a:avLst/>
          </a:prstGeom>
          <a:solidFill>
            <a:srgbClr val="E8F1E6"/>
          </a:solidFill>
          <a:ln w="12700">
            <a:solidFill>
              <a:srgbClr val="16A3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 y="5650992"/>
            <a:ext cx="10911535" cy="548640"/>
          </a:xfrm>
          <a:prstGeom prst="rect">
            <a:avLst/>
          </a:prstGeom>
          <a:noFill/>
        </p:spPr>
        <p:txBody>
          <a:bodyPr wrap="square" anchor="ctr" lIns="45720" rIns="45720" tIns="18288" bIns="18288">
            <a:spAutoFit/>
          </a:bodyPr>
          <a:lstStyle/>
          <a:p>
            <a:pPr algn="l">
              <a:lnSpc>
                <a:spcPct val="110000"/>
              </a:lnSpc>
              <a:spcAft>
                <a:spcPts val="600"/>
              </a:spcAft>
            </a:pPr>
            <a:r>
              <a:rPr sz="1400" b="0">
                <a:solidFill>
                  <a:srgbClr val="0F2C52"/>
                </a:solidFill>
                <a:latin typeface="微软雅黑"/>
                <a:ea typeface="微软雅黑"/>
                <a:cs typeface="微软雅黑"/>
              </a:rPr>
              <a:t>💡 设计意图：把数字身份降为网上的我；关联第14课痕迹，概念成链。</a:t>
            </a:r>
          </a:p>
        </p:txBody>
      </p:sp>
      <p:sp>
        <p:nvSpPr>
          <p:cNvPr id="19" name="TextBox 18"/>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20" name="TextBox 19"/>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06 / 15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活动三：怎么保护"网上的我"</a:t>
            </a:r>
          </a:p>
        </p:txBody>
      </p:sp>
      <p:sp>
        <p:nvSpPr>
          <p:cNvPr id="5" name="Rounded Rectangle 4"/>
          <p:cNvSpPr/>
          <p:nvPr/>
        </p:nvSpPr>
        <p:spPr>
          <a:xfrm>
            <a:off x="9585655" y="384048"/>
            <a:ext cx="2148840" cy="457200"/>
          </a:xfrm>
          <a:prstGeom prst="roundRect">
            <a:avLst/>
          </a:prstGeom>
          <a:solidFill>
            <a:srgbClr val="EFF4FB"/>
          </a:solidFill>
          <a:ln w="12700">
            <a:solidFill>
              <a:srgbClr val="1E50A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585655" y="384048"/>
            <a:ext cx="2148840" cy="457200"/>
          </a:xfrm>
          <a:prstGeom prst="rect">
            <a:avLst/>
          </a:prstGeom>
          <a:noFill/>
        </p:spPr>
        <p:txBody>
          <a:bodyPr wrap="square" anchor="ctr" lIns="45720" rIns="45720" tIns="18288" bIns="18288">
            <a:spAutoFit/>
          </a:bodyPr>
          <a:lstStyle/>
          <a:p>
            <a:pPr algn="ctr">
              <a:lnSpc>
                <a:spcPct val="112000"/>
              </a:lnSpc>
              <a:spcAft>
                <a:spcPts val="600"/>
              </a:spcAft>
            </a:pPr>
            <a:r>
              <a:rPr sz="1300" b="1">
                <a:solidFill>
                  <a:srgbClr val="1E50A2"/>
                </a:solidFill>
                <a:latin typeface="微软雅黑"/>
                <a:ea typeface="微软雅黑"/>
                <a:cs typeface="微软雅黑"/>
              </a:rPr>
              <a:t>承·活动3</a:t>
            </a:r>
          </a:p>
        </p:txBody>
      </p:sp>
      <p:sp>
        <p:nvSpPr>
          <p:cNvPr id="7" name="Rounded Rectangle 6"/>
          <p:cNvSpPr/>
          <p:nvPr/>
        </p:nvSpPr>
        <p:spPr>
          <a:xfrm>
            <a:off x="457200" y="1371600"/>
            <a:ext cx="11277295" cy="566928"/>
          </a:xfrm>
          <a:prstGeom prst="roundRect">
            <a:avLst/>
          </a:prstGeom>
          <a:solidFill>
            <a:srgbClr val="EFF4FB"/>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1371600"/>
            <a:ext cx="10911535" cy="566928"/>
          </a:xfrm>
          <a:prstGeom prst="rect">
            <a:avLst/>
          </a:prstGeom>
          <a:noFill/>
        </p:spPr>
        <p:txBody>
          <a:bodyPr wrap="square" anchor="ctr" lIns="45720" rIns="45720" tIns="18288" bIns="18288">
            <a:spAutoFit/>
          </a:bodyPr>
          <a:lstStyle/>
          <a:p>
            <a:pPr algn="l">
              <a:lnSpc>
                <a:spcPct val="110000"/>
              </a:lnSpc>
              <a:spcAft>
                <a:spcPts val="600"/>
              </a:spcAft>
            </a:pPr>
            <a:r>
              <a:rPr sz="1500" b="1">
                <a:solidFill>
                  <a:srgbClr val="0F2C52"/>
                </a:solidFill>
                <a:latin typeface="微软雅黑"/>
                <a:ea typeface="微软雅黑"/>
                <a:cs typeface="微软雅黑"/>
              </a:rPr>
              <a:t>⏱ 10分钟　|　用危险情境卡说明乱填真实信息的后果，给出三不具体约定。</a:t>
              <a:br/>
            </a:r>
            <a:r>
              <a:rPr sz="1500" b="1">
                <a:solidFill>
                  <a:srgbClr val="0F2C52"/>
                </a:solidFill>
                <a:latin typeface="微软雅黑"/>
                <a:ea typeface="微软雅黑"/>
                <a:cs typeface="微软雅黑"/>
              </a:rPr>
              <a:t>-</a:t>
            </a:r>
          </a:p>
        </p:txBody>
      </p:sp>
      <p:sp>
        <p:nvSpPr>
          <p:cNvPr id="9" name="Rectangle 8"/>
          <p:cNvSpPr/>
          <p:nvPr/>
        </p:nvSpPr>
        <p:spPr>
          <a:xfrm>
            <a:off x="457200" y="2148840"/>
            <a:ext cx="5455767" cy="54864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94360" y="2148840"/>
            <a:ext cx="5181447" cy="54864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 学生活动</a:t>
            </a:r>
          </a:p>
        </p:txBody>
      </p:sp>
      <p:sp>
        <p:nvSpPr>
          <p:cNvPr id="11" name="TextBox 10"/>
          <p:cNvSpPr txBox="1"/>
          <p:nvPr/>
        </p:nvSpPr>
        <p:spPr>
          <a:xfrm>
            <a:off x="640080" y="2807208"/>
            <a:ext cx="5090007" cy="2670048"/>
          </a:xfrm>
          <a:prstGeom prst="rect">
            <a:avLst/>
          </a:prstGeom>
          <a:noFill/>
        </p:spPr>
        <p:txBody>
          <a:bodyPr wrap="square" anchor="t" lIns="45720" rIns="45720" tIns="18288" bIns="18288">
            <a:spAutoFit/>
          </a:bodyPr>
          <a:lstStyle/>
          <a:p>
            <a:pPr algn="l">
              <a:lnSpc>
                <a:spcPct val="115000"/>
              </a:lnSpc>
              <a:spcAft>
                <a:spcPts val="800"/>
              </a:spcAft>
            </a:pPr>
            <a:r>
              <a:rPr sz="1500" b="0">
                <a:solidFill>
                  <a:srgbClr val="0F2C52"/>
                </a:solidFill>
                <a:latin typeface="微软雅黑"/>
                <a:ea typeface="微软雅黑"/>
                <a:cs typeface="微软雅黑"/>
              </a:rPr>
              <a:t>• 看情境卡判断"安全/危险"；跟读并签署"三不"约定。</a:t>
            </a:r>
          </a:p>
        </p:txBody>
      </p:sp>
      <p:sp>
        <p:nvSpPr>
          <p:cNvPr id="12" name="Rectangle 11"/>
          <p:cNvSpPr/>
          <p:nvPr/>
        </p:nvSpPr>
        <p:spPr>
          <a:xfrm>
            <a:off x="6278727" y="2148840"/>
            <a:ext cx="5455767" cy="54864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15887" y="2148840"/>
            <a:ext cx="5181447" cy="54864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 教师话术</a:t>
            </a:r>
          </a:p>
        </p:txBody>
      </p:sp>
      <p:sp>
        <p:nvSpPr>
          <p:cNvPr id="14" name="Rounded Rectangle 13"/>
          <p:cNvSpPr/>
          <p:nvPr/>
        </p:nvSpPr>
        <p:spPr>
          <a:xfrm>
            <a:off x="6324447" y="2807208"/>
            <a:ext cx="5364327" cy="2724912"/>
          </a:xfrm>
          <a:prstGeom prst="roundRect">
            <a:avLst/>
          </a:prstGeom>
          <a:solidFill>
            <a:srgbClr val="FDF3DF"/>
          </a:solidFill>
          <a:ln w="15875">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324447" y="2807208"/>
            <a:ext cx="91440" cy="2724912"/>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25615" y="2843784"/>
            <a:ext cx="5053431" cy="2651760"/>
          </a:xfrm>
          <a:prstGeom prst="rect">
            <a:avLst/>
          </a:prstGeom>
          <a:noFill/>
        </p:spPr>
        <p:txBody>
          <a:bodyPr wrap="square" anchor="ctr" lIns="45720" rIns="45720" tIns="18288" bIns="18288">
            <a:spAutoFit/>
          </a:bodyPr>
          <a:lstStyle/>
          <a:p>
            <a:pPr algn="l">
              <a:lnSpc>
                <a:spcPct val="112000"/>
              </a:lnSpc>
              <a:spcAft>
                <a:spcPts val="600"/>
              </a:spcAft>
            </a:pPr>
            <a:r>
              <a:rPr sz="1300" b="0">
                <a:solidFill>
                  <a:srgbClr val="0F2C52"/>
                </a:solidFill>
                <a:latin typeface="微软雅黑"/>
                <a:ea typeface="微软雅黑"/>
                <a:cs typeface="微软雅黑"/>
              </a:rPr>
              <a:t>数字身份要保护好。看这张卡：一个陌生小游戏说填真实姓名和电话才能玩——危险！为什么？因为陌生人就拿到了你的真名真电话，可能骗你、骗你家人。所以我们定三条铁规矩，跟我读并记住：第一，不输入真实姓名；第二，不输入电话号码；第三，不输入家庭住址。这三不，不管什么网页、什么游戏要你填，都不给。还有：账号密码不告诉别人，别人的账号不借用。</a:t>
            </a:r>
          </a:p>
        </p:txBody>
      </p:sp>
      <p:sp>
        <p:nvSpPr>
          <p:cNvPr id="17" name="Rounded Rectangle 16"/>
          <p:cNvSpPr/>
          <p:nvPr/>
        </p:nvSpPr>
        <p:spPr>
          <a:xfrm>
            <a:off x="457200" y="5650992"/>
            <a:ext cx="11277295" cy="548640"/>
          </a:xfrm>
          <a:prstGeom prst="roundRect">
            <a:avLst/>
          </a:prstGeom>
          <a:solidFill>
            <a:srgbClr val="E8F1E6"/>
          </a:solidFill>
          <a:ln w="12700">
            <a:solidFill>
              <a:srgbClr val="16A3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 y="5650992"/>
            <a:ext cx="10911535" cy="548640"/>
          </a:xfrm>
          <a:prstGeom prst="rect">
            <a:avLst/>
          </a:prstGeom>
          <a:noFill/>
        </p:spPr>
        <p:txBody>
          <a:bodyPr wrap="square" anchor="ctr" lIns="45720" rIns="45720" tIns="18288" bIns="18288">
            <a:spAutoFit/>
          </a:bodyPr>
          <a:lstStyle/>
          <a:p>
            <a:pPr algn="l">
              <a:lnSpc>
                <a:spcPct val="110000"/>
              </a:lnSpc>
              <a:spcAft>
                <a:spcPts val="600"/>
              </a:spcAft>
            </a:pPr>
            <a:r>
              <a:rPr sz="1400" b="0">
                <a:solidFill>
                  <a:srgbClr val="0F2C52"/>
                </a:solidFill>
                <a:latin typeface="微软雅黑"/>
                <a:ea typeface="微软雅黑"/>
                <a:cs typeface="微软雅黑"/>
              </a:rPr>
              <a:t>💡 设计意图：用陌生游戏要填真名的乡土常见情境让危险变具体；三不当堂齐读+签署，落到动作。</a:t>
            </a:r>
          </a:p>
        </p:txBody>
      </p:sp>
      <p:sp>
        <p:nvSpPr>
          <p:cNvPr id="19" name="TextBox 18"/>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20" name="TextBox 19"/>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07 / 15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应用环节：分层任务（A/B/C自选）</a:t>
            </a:r>
          </a:p>
        </p:txBody>
      </p:sp>
      <p:sp>
        <p:nvSpPr>
          <p:cNvPr id="5" name="Rounded Rectangle 4"/>
          <p:cNvSpPr/>
          <p:nvPr/>
        </p:nvSpPr>
        <p:spPr>
          <a:xfrm>
            <a:off x="9585655" y="384048"/>
            <a:ext cx="2148840" cy="457200"/>
          </a:xfrm>
          <a:prstGeom prst="roundRect">
            <a:avLst/>
          </a:prstGeom>
          <a:solidFill>
            <a:srgbClr val="EFF4FB"/>
          </a:solidFill>
          <a:ln w="12700">
            <a:solidFill>
              <a:srgbClr val="1E50A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585655" y="384048"/>
            <a:ext cx="2148840" cy="457200"/>
          </a:xfrm>
          <a:prstGeom prst="rect">
            <a:avLst/>
          </a:prstGeom>
          <a:noFill/>
        </p:spPr>
        <p:txBody>
          <a:bodyPr wrap="square" anchor="ctr" lIns="45720" rIns="45720" tIns="18288" bIns="18288">
            <a:spAutoFit/>
          </a:bodyPr>
          <a:lstStyle/>
          <a:p>
            <a:pPr algn="ctr">
              <a:lnSpc>
                <a:spcPct val="112000"/>
              </a:lnSpc>
              <a:spcAft>
                <a:spcPts val="600"/>
              </a:spcAft>
            </a:pPr>
            <a:r>
              <a:rPr sz="1300" b="1">
                <a:solidFill>
                  <a:srgbClr val="1E50A2"/>
                </a:solidFill>
                <a:latin typeface="微软雅黑"/>
                <a:ea typeface="微软雅黑"/>
                <a:cs typeface="微软雅黑"/>
              </a:rPr>
              <a:t>合·应用</a:t>
            </a:r>
          </a:p>
        </p:txBody>
      </p:sp>
      <p:sp>
        <p:nvSpPr>
          <p:cNvPr id="7" name="Rounded Rectangle 6"/>
          <p:cNvSpPr/>
          <p:nvPr/>
        </p:nvSpPr>
        <p:spPr>
          <a:xfrm>
            <a:off x="457200" y="1783080"/>
            <a:ext cx="3454298" cy="324612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57200" y="1783080"/>
            <a:ext cx="3454298" cy="640080"/>
          </a:xfrm>
          <a:prstGeom prst="rect">
            <a:avLst/>
          </a:prstGeom>
          <a:solidFill>
            <a:srgbClr val="5B7B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94360" y="1783080"/>
            <a:ext cx="3179978" cy="64008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A层 · A层</a:t>
            </a:r>
          </a:p>
        </p:txBody>
      </p:sp>
      <p:sp>
        <p:nvSpPr>
          <p:cNvPr id="10" name="TextBox 9"/>
          <p:cNvSpPr txBox="1"/>
          <p:nvPr/>
        </p:nvSpPr>
        <p:spPr>
          <a:xfrm>
            <a:off x="640080" y="2606040"/>
            <a:ext cx="3088538" cy="2286000"/>
          </a:xfrm>
          <a:prstGeom prst="rect">
            <a:avLst/>
          </a:prstGeom>
          <a:noFill/>
        </p:spPr>
        <p:txBody>
          <a:bodyPr wrap="square" anchor="t" lIns="45720" rIns="45720" tIns="18288" bIns="18288">
            <a:spAutoFit/>
          </a:bodyPr>
          <a:lstStyle/>
          <a:p>
            <a:pPr algn="l">
              <a:lnSpc>
                <a:spcPct val="112000"/>
              </a:lnSpc>
              <a:spcAft>
                <a:spcPts val="700"/>
              </a:spcAft>
            </a:pPr>
            <a:r>
              <a:rPr sz="1500" b="0">
                <a:solidFill>
                  <a:srgbClr val="0F2C52"/>
                </a:solidFill>
                <a:latin typeface="微软雅黑"/>
                <a:ea typeface="微软雅黑"/>
                <a:cs typeface="微软雅黑"/>
              </a:rPr>
              <a:t>在任务单上给安全/危险行为打勾（如：陌生游戏填真名=危险</a:t>
            </a:r>
          </a:p>
          <a:p>
            <a:pPr algn="l">
              <a:lnSpc>
                <a:spcPct val="112000"/>
              </a:lnSpc>
              <a:spcAft>
                <a:spcPts val="700"/>
              </a:spcAft>
            </a:pPr>
            <a:r>
              <a:rPr sz="1500" b="0">
                <a:solidFill>
                  <a:srgbClr val="0F2C52"/>
                </a:solidFill>
                <a:latin typeface="微软雅黑"/>
                <a:ea typeface="微软雅黑"/>
                <a:cs typeface="微软雅黑"/>
              </a:rPr>
              <a:t>用昵称=安全），照样例</a:t>
            </a:r>
          </a:p>
        </p:txBody>
      </p:sp>
      <p:sp>
        <p:nvSpPr>
          <p:cNvPr id="11" name="Rounded Rectangle 10"/>
          <p:cNvSpPr/>
          <p:nvPr/>
        </p:nvSpPr>
        <p:spPr>
          <a:xfrm>
            <a:off x="603504" y="4370832"/>
            <a:ext cx="3161690" cy="566928"/>
          </a:xfrm>
          <a:prstGeom prst="roundRect">
            <a:avLst/>
          </a:prstGeom>
          <a:solidFill>
            <a:srgbClr val="FDF3DF"/>
          </a:solidFill>
          <a:ln w="15875">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03504" y="4370832"/>
            <a:ext cx="91440" cy="566928"/>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04672" y="4407408"/>
            <a:ext cx="2850794" cy="493776"/>
          </a:xfrm>
          <a:prstGeom prst="rect">
            <a:avLst/>
          </a:prstGeom>
          <a:noFill/>
        </p:spPr>
        <p:txBody>
          <a:bodyPr wrap="square" anchor="ctr" lIns="45720" rIns="45720" tIns="18288" bIns="18288">
            <a:spAutoFit/>
          </a:bodyPr>
          <a:lstStyle/>
          <a:p>
            <a:pPr algn="l">
              <a:lnSpc>
                <a:spcPct val="112000"/>
              </a:lnSpc>
              <a:spcAft>
                <a:spcPts val="600"/>
              </a:spcAft>
            </a:pPr>
            <a:r>
              <a:rPr sz="1150" b="0">
                <a:solidFill>
                  <a:srgbClr val="0F2C52"/>
                </a:solidFill>
                <a:latin typeface="微软雅黑"/>
                <a:ea typeface="微软雅黑"/>
                <a:cs typeface="微软雅黑"/>
              </a:rPr>
              <a:t>教师：三关任务，自己选起点。A关：把安全还是危险打勾，照样例；B关：写三条你的数字身份约定，每条写为什么；C关：画一张保护数字身份的宣传画，写句口号，待会儿展示。做完举手，小老师检查。开始。（巡回：A层提示要真名的一律危险；C层提示口号越短越好记，比如三不）</a:t>
            </a:r>
          </a:p>
        </p:txBody>
      </p:sp>
      <p:sp>
        <p:nvSpPr>
          <p:cNvPr id="14" name="Rounded Rectangle 13"/>
          <p:cNvSpPr/>
          <p:nvPr/>
        </p:nvSpPr>
        <p:spPr>
          <a:xfrm>
            <a:off x="4368698" y="1783080"/>
            <a:ext cx="3454298" cy="324612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368698" y="1783080"/>
            <a:ext cx="3454298" cy="6400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505858" y="1783080"/>
            <a:ext cx="3179978" cy="64008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B层 · B层</a:t>
            </a:r>
          </a:p>
        </p:txBody>
      </p:sp>
      <p:sp>
        <p:nvSpPr>
          <p:cNvPr id="17" name="TextBox 16"/>
          <p:cNvSpPr txBox="1"/>
          <p:nvPr/>
        </p:nvSpPr>
        <p:spPr>
          <a:xfrm>
            <a:off x="4551578" y="2606040"/>
            <a:ext cx="3088538" cy="2286000"/>
          </a:xfrm>
          <a:prstGeom prst="rect">
            <a:avLst/>
          </a:prstGeom>
          <a:noFill/>
        </p:spPr>
        <p:txBody>
          <a:bodyPr wrap="square" anchor="t" lIns="45720" rIns="45720" tIns="18288" bIns="18288">
            <a:spAutoFit/>
          </a:bodyPr>
          <a:lstStyle/>
          <a:p>
            <a:pPr algn="l">
              <a:lnSpc>
                <a:spcPct val="112000"/>
              </a:lnSpc>
              <a:spcAft>
                <a:spcPts val="700"/>
              </a:spcAft>
            </a:pPr>
            <a:r>
              <a:rPr sz="1500" b="0">
                <a:solidFill>
                  <a:srgbClr val="0F2C52"/>
                </a:solidFill>
                <a:latin typeface="微软雅黑"/>
                <a:ea typeface="微软雅黑"/>
                <a:cs typeface="微软雅黑"/>
              </a:rPr>
              <a:t>写我的数字身份约定3条（三不+不借账号），并各配一句为什么</a:t>
            </a:r>
          </a:p>
        </p:txBody>
      </p:sp>
      <p:sp>
        <p:nvSpPr>
          <p:cNvPr id="18" name="Rounded Rectangle 17"/>
          <p:cNvSpPr/>
          <p:nvPr/>
        </p:nvSpPr>
        <p:spPr>
          <a:xfrm>
            <a:off x="4515002" y="4370832"/>
            <a:ext cx="3161690" cy="566928"/>
          </a:xfrm>
          <a:prstGeom prst="roundRect">
            <a:avLst/>
          </a:prstGeom>
          <a:solidFill>
            <a:srgbClr val="FDF3DF"/>
          </a:solidFill>
          <a:ln w="15875">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4515002" y="4370832"/>
            <a:ext cx="91440" cy="566928"/>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716170" y="4407408"/>
            <a:ext cx="2850794" cy="493776"/>
          </a:xfrm>
          <a:prstGeom prst="rect">
            <a:avLst/>
          </a:prstGeom>
          <a:noFill/>
        </p:spPr>
        <p:txBody>
          <a:bodyPr wrap="square" anchor="ctr" lIns="45720" rIns="45720" tIns="18288" bIns="18288">
            <a:spAutoFit/>
          </a:bodyPr>
          <a:lstStyle/>
          <a:p>
            <a:pPr algn="l">
              <a:lnSpc>
                <a:spcPct val="112000"/>
              </a:lnSpc>
              <a:spcAft>
                <a:spcPts val="600"/>
              </a:spcAft>
            </a:pPr>
            <a:r>
              <a:rPr sz="1150" b="0">
                <a:solidFill>
                  <a:srgbClr val="0F2C52"/>
                </a:solidFill>
                <a:latin typeface="微软雅黑"/>
                <a:ea typeface="微软雅黑"/>
                <a:cs typeface="微软雅黑"/>
              </a:rPr>
              <a:t>教师：三关任务，自己选起点。A关：把安全还是危险打勾，照样例；B关：写三条你的数字身份约定，每条写为什么；C关：画一张保护数字身份的宣传画，写句口号，待会儿展示。做完举手，小老师检查。开始。（巡回：A层提示要真名的一律危险；C层提示口号越短越好记，比如三不）</a:t>
            </a:r>
          </a:p>
        </p:txBody>
      </p:sp>
      <p:sp>
        <p:nvSpPr>
          <p:cNvPr id="21" name="Rounded Rectangle 20"/>
          <p:cNvSpPr/>
          <p:nvPr/>
        </p:nvSpPr>
        <p:spPr>
          <a:xfrm>
            <a:off x="8280196" y="1783080"/>
            <a:ext cx="3454298" cy="324612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8280196" y="1783080"/>
            <a:ext cx="3454298" cy="64008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417356" y="1783080"/>
            <a:ext cx="3179978" cy="64008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C层 · C层</a:t>
            </a:r>
          </a:p>
        </p:txBody>
      </p:sp>
      <p:sp>
        <p:nvSpPr>
          <p:cNvPr id="24" name="TextBox 23"/>
          <p:cNvSpPr txBox="1"/>
          <p:nvPr/>
        </p:nvSpPr>
        <p:spPr>
          <a:xfrm>
            <a:off x="8463076" y="2606040"/>
            <a:ext cx="3088538" cy="2286000"/>
          </a:xfrm>
          <a:prstGeom prst="rect">
            <a:avLst/>
          </a:prstGeom>
          <a:noFill/>
        </p:spPr>
        <p:txBody>
          <a:bodyPr wrap="square" anchor="t" lIns="45720" rIns="45720" tIns="18288" bIns="18288">
            <a:spAutoFit/>
          </a:bodyPr>
          <a:lstStyle/>
          <a:p>
            <a:pPr algn="l">
              <a:lnSpc>
                <a:spcPct val="112000"/>
              </a:lnSpc>
              <a:spcAft>
                <a:spcPts val="700"/>
              </a:spcAft>
            </a:pPr>
            <a:r>
              <a:rPr sz="1500" b="0">
                <a:solidFill>
                  <a:srgbClr val="0F2C52"/>
                </a:solidFill>
                <a:latin typeface="微软雅黑"/>
                <a:ea typeface="微软雅黑"/>
                <a:cs typeface="微软雅黑"/>
              </a:rPr>
              <a:t>挑战：设计一张保护数字身份宣传画（画图+一句口号），向全班展示</a:t>
            </a:r>
          </a:p>
        </p:txBody>
      </p:sp>
      <p:sp>
        <p:nvSpPr>
          <p:cNvPr id="25" name="Rounded Rectangle 24"/>
          <p:cNvSpPr/>
          <p:nvPr/>
        </p:nvSpPr>
        <p:spPr>
          <a:xfrm>
            <a:off x="8426500" y="4370832"/>
            <a:ext cx="3161690" cy="566928"/>
          </a:xfrm>
          <a:prstGeom prst="roundRect">
            <a:avLst/>
          </a:prstGeom>
          <a:solidFill>
            <a:srgbClr val="FDF3DF"/>
          </a:solidFill>
          <a:ln w="15875">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426500" y="4370832"/>
            <a:ext cx="91440" cy="566928"/>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627668" y="4407408"/>
            <a:ext cx="2850794" cy="493776"/>
          </a:xfrm>
          <a:prstGeom prst="rect">
            <a:avLst/>
          </a:prstGeom>
          <a:noFill/>
        </p:spPr>
        <p:txBody>
          <a:bodyPr wrap="square" anchor="ctr" lIns="45720" rIns="45720" tIns="18288" bIns="18288">
            <a:spAutoFit/>
          </a:bodyPr>
          <a:lstStyle/>
          <a:p>
            <a:pPr algn="l">
              <a:lnSpc>
                <a:spcPct val="112000"/>
              </a:lnSpc>
              <a:spcAft>
                <a:spcPts val="600"/>
              </a:spcAft>
            </a:pPr>
            <a:r>
              <a:rPr sz="1150" b="0">
                <a:solidFill>
                  <a:srgbClr val="0F2C52"/>
                </a:solidFill>
                <a:latin typeface="微软雅黑"/>
                <a:ea typeface="微软雅黑"/>
                <a:cs typeface="微软雅黑"/>
              </a:rPr>
              <a:t>教师：三关任务，自己选起点。A关：把安全还是危险打勾，照样例；B关：写三条你的数字身份约定，每条写为什么；C关：画一张保护数字身份的宣传画，写句口号，待会儿展示。做完举手，小老师检查。开始。（巡回：A层提示要真名的一律危险；C层提示口号越短越好记，比如三不）</a:t>
            </a:r>
          </a:p>
        </p:txBody>
      </p:sp>
      <p:sp>
        <p:nvSpPr>
          <p:cNvPr id="28" name="TextBox 27"/>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29" name="TextBox 28"/>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08 / 15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配图占位：『保护数字身份』插图（教师自行补充）</a:t>
            </a:r>
          </a:p>
        </p:txBody>
      </p:sp>
      <p:sp>
        <p:nvSpPr>
          <p:cNvPr id="5" name="TextBox 4"/>
          <p:cNvSpPr txBox="1"/>
          <p:nvPr/>
        </p:nvSpPr>
        <p:spPr>
          <a:xfrm>
            <a:off x="457200" y="1417320"/>
            <a:ext cx="11277295" cy="457200"/>
          </a:xfrm>
          <a:prstGeom prst="rect">
            <a:avLst/>
          </a:prstGeom>
          <a:noFill/>
        </p:spPr>
        <p:txBody>
          <a:bodyPr wrap="square" anchor="t" lIns="45720" rIns="45720" tIns="18288" bIns="18288">
            <a:spAutoFit/>
          </a:bodyPr>
          <a:lstStyle/>
          <a:p>
            <a:pPr algn="l">
              <a:lnSpc>
                <a:spcPct val="112000"/>
              </a:lnSpc>
              <a:spcAft>
                <a:spcPts val="600"/>
              </a:spcAft>
            </a:pPr>
            <a:r>
              <a:rPr sz="1600" b="0">
                <a:solidFill>
                  <a:srgbClr val="5B7BA6"/>
                </a:solidFill>
                <a:latin typeface="微软雅黑"/>
                <a:ea typeface="微软雅黑"/>
                <a:cs typeface="微软雅黑"/>
              </a:rPr>
              <a:t>（本页图片请教师自行补充：照片 / 截图 / 课本配图）</a:t>
            </a:r>
          </a:p>
        </p:txBody>
      </p:sp>
      <p:sp>
        <p:nvSpPr>
          <p:cNvPr id="6" name="Rounded Rectangle 5"/>
          <p:cNvSpPr/>
          <p:nvPr/>
        </p:nvSpPr>
        <p:spPr>
          <a:xfrm>
            <a:off x="457200" y="1938528"/>
            <a:ext cx="5501487" cy="4005072"/>
          </a:xfrm>
          <a:prstGeom prst="roundRect">
            <a:avLst/>
          </a:prstGeom>
          <a:solidFill>
            <a:srgbClr val="EFF4FB"/>
          </a:solidFill>
          <a:ln w="19050">
            <a:solidFill>
              <a:srgbClr val="9AA7B8"/>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2878759" y="2176272"/>
            <a:ext cx="658368" cy="658368"/>
          </a:xfrm>
          <a:prstGeom prst="rect">
            <a:avLst/>
          </a:prstGeom>
          <a:noFill/>
          <a:ln w="25400">
            <a:solidFill>
              <a:srgbClr val="1E50A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2984098" y="2268443"/>
            <a:ext cx="158008" cy="158008"/>
          </a:xfrm>
          <a:prstGeom prst="ellipse">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Isosceles Triangle 8"/>
          <p:cNvSpPr/>
          <p:nvPr/>
        </p:nvSpPr>
        <p:spPr>
          <a:xfrm>
            <a:off x="3010433" y="2505456"/>
            <a:ext cx="408188" cy="276514"/>
          </a:xfrm>
          <a:prstGeom prst="triangle">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3504" y="2962656"/>
            <a:ext cx="5208879" cy="2871216"/>
          </a:xfrm>
          <a:prstGeom prst="rect">
            <a:avLst/>
          </a:prstGeom>
          <a:noFill/>
        </p:spPr>
        <p:txBody>
          <a:bodyPr wrap="square" anchor="t" lIns="45720" rIns="45720" tIns="18288" bIns="18288">
            <a:spAutoFit/>
          </a:bodyPr>
          <a:lstStyle/>
          <a:p>
            <a:pPr algn="ctr">
              <a:lnSpc>
                <a:spcPct val="115000"/>
              </a:lnSpc>
              <a:spcAft>
                <a:spcPts val="300"/>
              </a:spcAft>
            </a:pPr>
            <a:r>
              <a:rPr sz="1300" b="1">
                <a:solidFill>
                  <a:srgbClr val="9AA7B8"/>
                </a:solidFill>
                <a:latin typeface="微软雅黑"/>
                <a:ea typeface="微软雅黑"/>
                <a:cs typeface="微软雅黑"/>
              </a:rPr>
              <a:t>图片位置（待补充）</a:t>
            </a:r>
            <a:r>
              <a:rPr sz="1400" b="0">
                <a:solidFill>
                  <a:srgbClr val="0F2C52"/>
                </a:solidFill>
                <a:latin typeface="微软雅黑"/>
                <a:ea typeface="微软雅黑"/>
                <a:cs typeface="微软雅黑"/>
              </a:rPr>
              <a:t>建议配图：『保护数字身份』核心情境图（课本相关页插图）</a:t>
            </a:r>
          </a:p>
        </p:txBody>
      </p:sp>
      <p:sp>
        <p:nvSpPr>
          <p:cNvPr id="11" name="Rounded Rectangle 10"/>
          <p:cNvSpPr/>
          <p:nvPr/>
        </p:nvSpPr>
        <p:spPr>
          <a:xfrm>
            <a:off x="6233007" y="1938528"/>
            <a:ext cx="5501487" cy="4005072"/>
          </a:xfrm>
          <a:prstGeom prst="roundRect">
            <a:avLst/>
          </a:prstGeom>
          <a:solidFill>
            <a:srgbClr val="EFF4FB"/>
          </a:solidFill>
          <a:ln w="19050">
            <a:solidFill>
              <a:srgbClr val="9AA7B8"/>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54567" y="2176272"/>
            <a:ext cx="658368" cy="658368"/>
          </a:xfrm>
          <a:prstGeom prst="rect">
            <a:avLst/>
          </a:prstGeom>
          <a:noFill/>
          <a:ln w="25400">
            <a:solidFill>
              <a:srgbClr val="1E50A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8759906" y="2268443"/>
            <a:ext cx="158008" cy="158008"/>
          </a:xfrm>
          <a:prstGeom prst="ellipse">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Isosceles Triangle 13"/>
          <p:cNvSpPr/>
          <p:nvPr/>
        </p:nvSpPr>
        <p:spPr>
          <a:xfrm>
            <a:off x="8786240" y="2505456"/>
            <a:ext cx="408188" cy="276514"/>
          </a:xfrm>
          <a:prstGeom prst="triangle">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79311" y="2962656"/>
            <a:ext cx="5208879" cy="2871216"/>
          </a:xfrm>
          <a:prstGeom prst="rect">
            <a:avLst/>
          </a:prstGeom>
          <a:noFill/>
        </p:spPr>
        <p:txBody>
          <a:bodyPr wrap="square" anchor="t" lIns="45720" rIns="45720" tIns="18288" bIns="18288">
            <a:spAutoFit/>
          </a:bodyPr>
          <a:lstStyle/>
          <a:p>
            <a:pPr algn="ctr">
              <a:lnSpc>
                <a:spcPct val="115000"/>
              </a:lnSpc>
              <a:spcAft>
                <a:spcPts val="300"/>
              </a:spcAft>
            </a:pPr>
            <a:r>
              <a:rPr sz="1300" b="1">
                <a:solidFill>
                  <a:srgbClr val="9AA7B8"/>
                </a:solidFill>
                <a:latin typeface="微软雅黑"/>
                <a:ea typeface="微软雅黑"/>
                <a:cs typeface="微软雅黑"/>
              </a:rPr>
              <a:t>图片位置（待补充）</a:t>
            </a:r>
            <a:r>
              <a:rPr sz="1400" b="0">
                <a:solidFill>
                  <a:srgbClr val="0F2C52"/>
                </a:solidFill>
                <a:latin typeface="微软雅黑"/>
                <a:ea typeface="微软雅黑"/>
                <a:cs typeface="微软雅黑"/>
              </a:rPr>
              <a:t>建议配图：学生活动过程 / 作品照片（任务单、贴图、流程图、实物等）</a:t>
            </a:r>
          </a:p>
        </p:txBody>
      </p:sp>
      <p:sp>
        <p:nvSpPr>
          <p:cNvPr id="16" name="TextBox 15"/>
          <p:cNvSpPr txBox="1"/>
          <p:nvPr/>
        </p:nvSpPr>
        <p:spPr>
          <a:xfrm>
            <a:off x="457200" y="5989320"/>
            <a:ext cx="11277295" cy="365760"/>
          </a:xfrm>
          <a:prstGeom prst="rect">
            <a:avLst/>
          </a:prstGeom>
          <a:noFill/>
        </p:spPr>
        <p:txBody>
          <a:bodyPr wrap="square" anchor="ctr" lIns="45720" rIns="45720" tIns="18288" bIns="18288">
            <a:spAutoFit/>
          </a:bodyPr>
          <a:lstStyle/>
          <a:p>
            <a:pPr algn="ctr">
              <a:lnSpc>
                <a:spcPct val="112000"/>
              </a:lnSpc>
              <a:spcAft>
                <a:spcPts val="600"/>
              </a:spcAft>
            </a:pPr>
            <a:r>
              <a:rPr sz="1300" b="0">
                <a:solidFill>
                  <a:srgbClr val="5B7BA6"/>
                </a:solidFill>
                <a:latin typeface="微软雅黑"/>
                <a:ea typeface="微软雅黑"/>
                <a:cs typeface="微软雅黑"/>
              </a:rPr>
              <a:t>提示：虚线框内请教师自行插入照片 / 截图</a:t>
            </a:r>
          </a:p>
        </p:txBody>
      </p:sp>
      <p:sp>
        <p:nvSpPr>
          <p:cNvPr id="17" name="TextBox 16"/>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18" name="TextBox 17"/>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09 / 15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板书设计</a:t>
            </a:r>
          </a:p>
        </p:txBody>
      </p:sp>
      <p:sp>
        <p:nvSpPr>
          <p:cNvPr id="5" name="Rectangle 4"/>
          <p:cNvSpPr/>
          <p:nvPr/>
        </p:nvSpPr>
        <p:spPr>
          <a:xfrm>
            <a:off x="457200" y="1463040"/>
            <a:ext cx="11277295" cy="4572000"/>
          </a:xfrm>
          <a:prstGeom prst="rect">
            <a:avLst/>
          </a:prstGeom>
          <a:solidFill>
            <a:srgbClr val="122E1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463040"/>
            <a:ext cx="11277295" cy="548640"/>
          </a:xfrm>
          <a:prstGeom prst="rect">
            <a:avLst/>
          </a:prstGeom>
          <a:solidFill>
            <a:srgbClr val="0C22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1463040"/>
            <a:ext cx="10911535" cy="54864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 板书设计</a:t>
            </a:r>
          </a:p>
        </p:txBody>
      </p:sp>
      <p:sp>
        <p:nvSpPr>
          <p:cNvPr id="8" name="TextBox 7"/>
          <p:cNvSpPr txBox="1"/>
          <p:nvPr/>
        </p:nvSpPr>
        <p:spPr>
          <a:xfrm>
            <a:off x="777240" y="2148840"/>
            <a:ext cx="10637215" cy="3749039"/>
          </a:xfrm>
          <a:prstGeom prst="rect">
            <a:avLst/>
          </a:prstGeom>
          <a:noFill/>
        </p:spPr>
        <p:txBody>
          <a:bodyPr wrap="square" anchor="t" lIns="45720" rIns="45720" tIns="18288" bIns="18288">
            <a:spAutoFit/>
          </a:bodyPr>
          <a:lstStyle/>
          <a:p>
            <a:pPr algn="l">
              <a:lnSpc>
                <a:spcPct val="120000"/>
              </a:lnSpc>
              <a:spcAft>
                <a:spcPts val="700"/>
              </a:spcAft>
            </a:pPr>
            <a:r>
              <a:rPr sz="1600" b="0">
                <a:solidFill>
                  <a:srgbClr val="F2F6F2"/>
                </a:solidFill>
                <a:latin typeface="微软雅黑"/>
                <a:ea typeface="微软雅黑"/>
                <a:cs typeface="微软雅黑"/>
              </a:rPr>
              <a:t>        第15课  保护数字身份</a:t>
            </a:r>
          </a:p>
          <a:p>
            <a:pPr algn="l">
              <a:lnSpc>
                <a:spcPct val="120000"/>
              </a:lnSpc>
              <a:spcAft>
                <a:spcPts val="700"/>
              </a:spcAft>
            </a:pPr>
            <a:r>
              <a:rPr sz="1600" b="0">
                <a:solidFill>
                  <a:srgbClr val="F2F6F2"/>
                </a:solidFill>
                <a:latin typeface="微软雅黑"/>
                <a:ea typeface="微软雅黑"/>
                <a:cs typeface="微软雅黑"/>
              </a:rPr>
              <a:t>数字身份 = 网上的"我"</a:t>
            </a:r>
          </a:p>
          <a:p>
            <a:pPr algn="l">
              <a:lnSpc>
                <a:spcPct val="120000"/>
              </a:lnSpc>
              <a:spcAft>
                <a:spcPts val="700"/>
              </a:spcAft>
            </a:pPr>
            <a:r>
              <a:rPr sz="1600" b="0">
                <a:solidFill>
                  <a:srgbClr val="F2F6F2"/>
                </a:solidFill>
                <a:latin typeface="微软雅黑"/>
                <a:ea typeface="微软雅黑"/>
                <a:cs typeface="微软雅黑"/>
              </a:rPr>
              <a:t>  组成：昵称 + 头像 + 账号 + 上网痕迹（脚印）</a:t>
            </a:r>
          </a:p>
          <a:p>
            <a:pPr algn="l">
              <a:lnSpc>
                <a:spcPct val="120000"/>
              </a:lnSpc>
              <a:spcAft>
                <a:spcPts val="700"/>
              </a:spcAft>
            </a:pPr>
            <a:r>
              <a:rPr sz="1600" b="0">
                <a:solidFill>
                  <a:srgbClr val="F2F6F2"/>
                </a:solidFill>
                <a:latin typeface="微软雅黑"/>
                <a:ea typeface="微软雅黑"/>
                <a:cs typeface="微软雅黑"/>
              </a:rPr>
              <a:t>危险：陌生游戏/网页要填 真实姓名·电话·住址 → 不给！</a:t>
            </a:r>
          </a:p>
          <a:p>
            <a:pPr algn="l">
              <a:lnSpc>
                <a:spcPct val="120000"/>
              </a:lnSpc>
              <a:spcAft>
                <a:spcPts val="700"/>
              </a:spcAft>
            </a:pPr>
            <a:r>
              <a:rPr sz="1600" b="0">
                <a:solidFill>
                  <a:srgbClr val="F2F6F2"/>
                </a:solidFill>
                <a:latin typeface="微软雅黑"/>
                <a:ea typeface="微软雅黑"/>
                <a:cs typeface="微软雅黑"/>
              </a:rPr>
              <a:t>保护约定（三不）：</a:t>
            </a:r>
          </a:p>
          <a:p>
            <a:pPr algn="l">
              <a:lnSpc>
                <a:spcPct val="120000"/>
              </a:lnSpc>
              <a:spcAft>
                <a:spcPts val="700"/>
              </a:spcAft>
            </a:pPr>
            <a:r>
              <a:rPr sz="1600" b="0">
                <a:solidFill>
                  <a:srgbClr val="F2F6F2"/>
                </a:solidFill>
                <a:latin typeface="微软雅黑"/>
                <a:ea typeface="微软雅黑"/>
                <a:cs typeface="微软雅黑"/>
              </a:rPr>
              <a:t>  不输入真实姓名</a:t>
            </a:r>
          </a:p>
          <a:p>
            <a:pPr algn="l">
              <a:lnSpc>
                <a:spcPct val="120000"/>
              </a:lnSpc>
              <a:spcAft>
                <a:spcPts val="700"/>
              </a:spcAft>
            </a:pPr>
            <a:r>
              <a:rPr sz="1600" b="0">
                <a:solidFill>
                  <a:srgbClr val="F2F6F2"/>
                </a:solidFill>
                <a:latin typeface="微软雅黑"/>
                <a:ea typeface="微软雅黑"/>
                <a:cs typeface="微软雅黑"/>
              </a:rPr>
              <a:t>  不输入电话号码</a:t>
            </a:r>
          </a:p>
          <a:p>
            <a:pPr algn="l">
              <a:lnSpc>
                <a:spcPct val="120000"/>
              </a:lnSpc>
              <a:spcAft>
                <a:spcPts val="700"/>
              </a:spcAft>
            </a:pPr>
            <a:r>
              <a:rPr sz="1600" b="0">
                <a:solidFill>
                  <a:srgbClr val="F2F6F2"/>
                </a:solidFill>
                <a:latin typeface="微软雅黑"/>
                <a:ea typeface="微软雅黑"/>
                <a:cs typeface="微软雅黑"/>
              </a:rPr>
              <a:t>  不输入家庭住址</a:t>
            </a:r>
          </a:p>
          <a:p>
            <a:pPr algn="l">
              <a:lnSpc>
                <a:spcPct val="120000"/>
              </a:lnSpc>
              <a:spcAft>
                <a:spcPts val="700"/>
              </a:spcAft>
            </a:pPr>
            <a:r>
              <a:rPr sz="1600" b="0">
                <a:solidFill>
                  <a:srgbClr val="F2F6F2"/>
                </a:solidFill>
                <a:latin typeface="微软雅黑"/>
                <a:ea typeface="微软雅黑"/>
                <a:cs typeface="微软雅黑"/>
              </a:rPr>
              <a:t>  账号不借、密码不说</a:t>
            </a:r>
          </a:p>
          <a:p>
            <a:pPr algn="l">
              <a:lnSpc>
                <a:spcPct val="120000"/>
              </a:lnSpc>
              <a:spcAft>
                <a:spcPts val="700"/>
              </a:spcAft>
            </a:pPr>
            <a:r>
              <a:rPr sz="1600" b="0">
                <a:solidFill>
                  <a:srgbClr val="F2F6F2"/>
                </a:solidFill>
                <a:latin typeface="微软雅黑"/>
                <a:ea typeface="微软雅黑"/>
                <a:cs typeface="微软雅黑"/>
              </a:rPr>
              <a:t>记住：网上的我，也要守住</a:t>
            </a:r>
          </a:p>
        </p:txBody>
      </p:sp>
      <p:sp>
        <p:nvSpPr>
          <p:cNvPr id="9" name="TextBox 8"/>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10" name="TextBox 9"/>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10 / 15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评价量规（本课）</a:t>
            </a:r>
          </a:p>
        </p:txBody>
      </p:sp>
      <p:graphicFrame>
        <p:nvGraphicFramePr>
          <p:cNvPr id="5" name="Table 4"/>
          <p:cNvGraphicFramePr>
            <a:graphicFrameLocks noGrp="1"/>
          </p:cNvGraphicFramePr>
          <p:nvPr/>
        </p:nvGraphicFramePr>
        <p:xfrm>
          <a:off x="457200" y="1554480"/>
          <a:ext cx="7837024214160" cy="4480560"/>
        </p:xfrm>
        <a:graphic>
          <a:graphicData uri="http://schemas.openxmlformats.org/drawingml/2006/table">
            <a:tbl>
              <a:tblPr firstRow="1" bandRow="1">
                <a:tableStyleId>{5C22544A-7EE6-4342-B048-85BDC9FD1C3A}</a:tableStyleId>
              </a:tblPr>
              <a:tblGrid>
                <a:gridCol w="2651760"/>
                <a:gridCol w="1959255390600"/>
                <a:gridCol w="1959255390600"/>
                <a:gridCol w="1959255390600"/>
                <a:gridCol w="1959255390600"/>
              </a:tblGrid>
              <a:tr h="1120140">
                <a:tc>
                  <a:txBody>
                    <a:bodyPr/>
                    <a:lstStyle/>
                    <a:p>
                      <a:pPr algn="ctr"/>
                      <a:r>
                        <a:rPr sz="1400" b="1">
                          <a:solidFill>
                            <a:srgbClr val="FFFFFF"/>
                          </a:solidFill>
                          <a:latin typeface="微软雅黑"/>
                        </a:rPr>
                        <a:t>评价维度</a:t>
                      </a:r>
                    </a:p>
                  </a:txBody>
                  <a:tcPr anchor="ctr" marT="25400" marB="25400">
                    <a:solidFill>
                      <a:srgbClr val="1E50A2"/>
                    </a:solidFill>
                  </a:tcPr>
                </a:tc>
                <a:tc>
                  <a:txBody>
                    <a:bodyPr/>
                    <a:lstStyle/>
                    <a:p>
                      <a:pPr algn="ctr"/>
                      <a:r>
                        <a:rPr sz="1400" b="1">
                          <a:solidFill>
                            <a:srgbClr val="FFFFFF"/>
                          </a:solidFill>
                          <a:latin typeface="微软雅黑"/>
                        </a:rPr>
                        <a:t>优秀</a:t>
                      </a:r>
                    </a:p>
                  </a:txBody>
                  <a:tcPr anchor="ctr" marT="25400" marB="25400">
                    <a:solidFill>
                      <a:srgbClr val="1E50A2"/>
                    </a:solidFill>
                  </a:tcPr>
                </a:tc>
                <a:tc>
                  <a:txBody>
                    <a:bodyPr/>
                    <a:lstStyle/>
                    <a:p>
                      <a:pPr algn="ctr"/>
                      <a:r>
                        <a:rPr sz="1400" b="1">
                          <a:solidFill>
                            <a:srgbClr val="FFFFFF"/>
                          </a:solidFill>
                          <a:latin typeface="微软雅黑"/>
                        </a:rPr>
                        <a:t>良好</a:t>
                      </a:r>
                    </a:p>
                  </a:txBody>
                  <a:tcPr anchor="ctr" marT="25400" marB="25400">
                    <a:solidFill>
                      <a:srgbClr val="1E50A2"/>
                    </a:solidFill>
                  </a:tcPr>
                </a:tc>
                <a:tc>
                  <a:txBody>
                    <a:bodyPr/>
                    <a:lstStyle/>
                    <a:p>
                      <a:pPr algn="ctr"/>
                      <a:r>
                        <a:rPr sz="1400" b="1">
                          <a:solidFill>
                            <a:srgbClr val="FFFFFF"/>
                          </a:solidFill>
                          <a:latin typeface="微软雅黑"/>
                        </a:rPr>
                        <a:t>合格</a:t>
                      </a:r>
                    </a:p>
                  </a:txBody>
                  <a:tcPr anchor="ctr" marT="25400" marB="25400">
                    <a:solidFill>
                      <a:srgbClr val="1E50A2"/>
                    </a:solidFill>
                  </a:tcPr>
                </a:tc>
                <a:tc>
                  <a:txBody>
                    <a:bodyPr/>
                    <a:lstStyle/>
                    <a:p>
                      <a:pPr algn="ctr"/>
                      <a:r>
                        <a:rPr sz="1400" b="1">
                          <a:solidFill>
                            <a:srgbClr val="FFFFFF"/>
                          </a:solidFill>
                          <a:latin typeface="微软雅黑"/>
                        </a:rPr>
                        <a:t>待合格</a:t>
                      </a:r>
                    </a:p>
                  </a:txBody>
                  <a:tcPr anchor="ctr" marT="25400" marB="25400">
                    <a:solidFill>
                      <a:srgbClr val="1E50A2"/>
                    </a:solidFill>
                  </a:tcPr>
                </a:tc>
              </a:tr>
              <a:tr h="1120140">
                <a:tc>
                  <a:txBody>
                    <a:bodyPr/>
                    <a:lstStyle/>
                    <a:p>
                      <a:r>
                        <a:rPr sz="1200" b="1">
                          <a:solidFill>
                            <a:srgbClr val="0F2C52"/>
                          </a:solidFill>
                          <a:latin typeface="微软雅黑"/>
                        </a:rPr>
                        <a:t>数字身份认知（目标1）</a:t>
                      </a:r>
                    </a:p>
                  </a:txBody>
                  <a:tcPr anchor="ctr" marT="25400" marB="25400" marL="63500" marR="63500">
                    <a:solidFill>
                      <a:srgbClr val="FFFFFF"/>
                    </a:solidFill>
                  </a:tcPr>
                </a:tc>
                <a:tc>
                  <a:txBody>
                    <a:bodyPr/>
                    <a:lstStyle/>
                    <a:p>
                      <a:pPr algn="ctr"/>
                      <a:r>
                        <a:rPr sz="1100" b="0">
                          <a:solidFill>
                            <a:srgbClr val="0F2C52"/>
                          </a:solidFill>
                          <a:latin typeface="微软雅黑"/>
                        </a:rPr>
                        <a:t>能说清数字身份=网上的我并说组成</a:t>
                      </a:r>
                    </a:p>
                  </a:txBody>
                  <a:tcPr anchor="ctr" marT="25400" marB="25400" marL="63500" marR="63500">
                    <a:solidFill>
                      <a:srgbClr val="FFFFFF"/>
                    </a:solidFill>
                  </a:tcPr>
                </a:tc>
                <a:tc>
                  <a:txBody>
                    <a:bodyPr/>
                    <a:lstStyle/>
                    <a:p>
                      <a:pPr algn="ctr"/>
                      <a:r>
                        <a:rPr sz="1100" b="0">
                          <a:solidFill>
                            <a:srgbClr val="0F2C52"/>
                          </a:solidFill>
                          <a:latin typeface="微软雅黑"/>
                        </a:rPr>
                        <a:t>能说出含义</a:t>
                      </a:r>
                    </a:p>
                  </a:txBody>
                  <a:tcPr anchor="ctr" marT="25400" marB="25400" marL="63500" marR="63500">
                    <a:solidFill>
                      <a:srgbClr val="FFFFFF"/>
                    </a:solidFill>
                  </a:tcPr>
                </a:tc>
                <a:tc>
                  <a:txBody>
                    <a:bodyPr/>
                    <a:lstStyle/>
                    <a:p>
                      <a:pPr algn="ctr"/>
                      <a:r>
                        <a:rPr sz="1100" b="0">
                          <a:solidFill>
                            <a:srgbClr val="0F2C52"/>
                          </a:solidFill>
                          <a:latin typeface="微软雅黑"/>
                        </a:rPr>
                        <a:t>提示下说出</a:t>
                      </a:r>
                    </a:p>
                  </a:txBody>
                  <a:tcPr anchor="ctr" marT="25400" marB="25400" marL="63500" marR="63500">
                    <a:solidFill>
                      <a:srgbClr val="FFFFFF"/>
                    </a:solidFill>
                  </a:tcPr>
                </a:tc>
                <a:tc>
                  <a:txBody>
                    <a:bodyPr/>
                    <a:lstStyle/>
                    <a:p>
                      <a:pPr algn="ctr"/>
                      <a:r>
                        <a:rPr sz="1100" b="0">
                          <a:solidFill>
                            <a:srgbClr val="0F2C52"/>
                          </a:solidFill>
                          <a:latin typeface="微软雅黑"/>
                        </a:rPr>
                        <a:t>说不清</a:t>
                      </a:r>
                    </a:p>
                  </a:txBody>
                  <a:tcPr anchor="ctr" marT="25400" marB="25400" marL="63500" marR="63500">
                    <a:solidFill>
                      <a:srgbClr val="FFFFFF"/>
                    </a:solidFill>
                  </a:tcPr>
                </a:tc>
              </a:tr>
              <a:tr h="1120140">
                <a:tc>
                  <a:txBody>
                    <a:bodyPr/>
                    <a:lstStyle/>
                    <a:p>
                      <a:r>
                        <a:rPr sz="1200" b="1">
                          <a:solidFill>
                            <a:srgbClr val="0F2C52"/>
                          </a:solidFill>
                          <a:latin typeface="微软雅黑"/>
                        </a:rPr>
                        <a:t>三不约定（目标2）</a:t>
                      </a:r>
                    </a:p>
                  </a:txBody>
                  <a:tcPr anchor="ctr" marT="25400" marB="25400" marL="63500" marR="63500">
                    <a:solidFill>
                      <a:srgbClr val="F4F8FD"/>
                    </a:solidFill>
                  </a:tcPr>
                </a:tc>
                <a:tc>
                  <a:txBody>
                    <a:bodyPr/>
                    <a:lstStyle/>
                    <a:p>
                      <a:pPr algn="ctr"/>
                      <a:r>
                        <a:rPr sz="1100" b="0">
                          <a:solidFill>
                            <a:srgbClr val="0F2C52"/>
                          </a:solidFill>
                          <a:latin typeface="微软雅黑"/>
                        </a:rPr>
                        <a:t>完整背出三并不借用账号，能讲给家人</a:t>
                      </a:r>
                    </a:p>
                  </a:txBody>
                  <a:tcPr anchor="ctr" marT="25400" marB="25400" marL="63500" marR="63500">
                    <a:solidFill>
                      <a:srgbClr val="F4F8FD"/>
                    </a:solidFill>
                  </a:tcPr>
                </a:tc>
                <a:tc>
                  <a:txBody>
                    <a:bodyPr/>
                    <a:lstStyle/>
                    <a:p>
                      <a:pPr algn="ctr"/>
                      <a:r>
                        <a:rPr sz="1100" b="0">
                          <a:solidFill>
                            <a:srgbClr val="0F2C52"/>
                          </a:solidFill>
                          <a:latin typeface="微软雅黑"/>
                        </a:rPr>
                        <a:t>背出三不</a:t>
                      </a:r>
                    </a:p>
                  </a:txBody>
                  <a:tcPr anchor="ctr" marT="25400" marB="25400" marL="63500" marR="63500">
                    <a:solidFill>
                      <a:srgbClr val="F4F8FD"/>
                    </a:solidFill>
                  </a:tcPr>
                </a:tc>
                <a:tc>
                  <a:txBody>
                    <a:bodyPr/>
                    <a:lstStyle/>
                    <a:p>
                      <a:pPr algn="ctr"/>
                      <a:r>
                        <a:rPr sz="1100" b="0">
                          <a:solidFill>
                            <a:srgbClr val="0F2C52"/>
                          </a:solidFill>
                          <a:latin typeface="微软雅黑"/>
                        </a:rPr>
                        <a:t>提示下能说出</a:t>
                      </a:r>
                    </a:p>
                  </a:txBody>
                  <a:tcPr anchor="ctr" marT="25400" marB="25400" marL="63500" marR="63500">
                    <a:solidFill>
                      <a:srgbClr val="F4F8FD"/>
                    </a:solidFill>
                  </a:tcPr>
                </a:tc>
                <a:tc>
                  <a:txBody>
                    <a:bodyPr/>
                    <a:lstStyle/>
                    <a:p>
                      <a:pPr algn="ctr"/>
                      <a:r>
                        <a:rPr sz="1100" b="0">
                          <a:solidFill>
                            <a:srgbClr val="0F2C52"/>
                          </a:solidFill>
                          <a:latin typeface="微软雅黑"/>
                        </a:rPr>
                        <a:t>说不出</a:t>
                      </a:r>
                    </a:p>
                  </a:txBody>
                  <a:tcPr anchor="ctr" marT="25400" marB="25400" marL="63500" marR="63500">
                    <a:solidFill>
                      <a:srgbClr val="F4F8FD"/>
                    </a:solidFill>
                  </a:tcPr>
                </a:tc>
              </a:tr>
              <a:tr h="1120140">
                <a:tc>
                  <a:txBody>
                    <a:bodyPr/>
                    <a:lstStyle/>
                    <a:p>
                      <a:r>
                        <a:rPr sz="1200" b="1">
                          <a:solidFill>
                            <a:srgbClr val="0F2C52"/>
                          </a:solidFill>
                          <a:latin typeface="微软雅黑"/>
                        </a:rPr>
                        <a:t>危险辨别（目标3）</a:t>
                      </a:r>
                    </a:p>
                  </a:txBody>
                  <a:tcPr anchor="ctr" marT="25400" marB="25400" marL="63500" marR="63500">
                    <a:solidFill>
                      <a:srgbClr val="FFFFFF"/>
                    </a:solidFill>
                  </a:tcPr>
                </a:tc>
                <a:tc>
                  <a:txBody>
                    <a:bodyPr/>
                    <a:lstStyle/>
                    <a:p>
                      <a:pPr algn="ctr"/>
                      <a:r>
                        <a:rPr sz="1100" b="0">
                          <a:solidFill>
                            <a:srgbClr val="0F2C52"/>
                          </a:solidFill>
                          <a:latin typeface="微软雅黑"/>
                        </a:rPr>
                        <a:t>能指出填真名进陌生网页/游戏危险并说后果</a:t>
                      </a:r>
                    </a:p>
                  </a:txBody>
                  <a:tcPr anchor="ctr" marT="25400" marB="25400" marL="63500" marR="63500">
                    <a:solidFill>
                      <a:srgbClr val="FFFFFF"/>
                    </a:solidFill>
                  </a:tcPr>
                </a:tc>
                <a:tc>
                  <a:txBody>
                    <a:bodyPr/>
                    <a:lstStyle/>
                    <a:p>
                      <a:pPr algn="ctr"/>
                      <a:r>
                        <a:rPr sz="1100" b="0">
                          <a:solidFill>
                            <a:srgbClr val="0F2C52"/>
                          </a:solidFill>
                          <a:latin typeface="微软雅黑"/>
                        </a:rPr>
                        <a:t>能指出危险</a:t>
                      </a:r>
                    </a:p>
                  </a:txBody>
                  <a:tcPr anchor="ctr" marT="25400" marB="25400" marL="63500" marR="63500">
                    <a:solidFill>
                      <a:srgbClr val="FFFFFF"/>
                    </a:solidFill>
                  </a:tcPr>
                </a:tc>
                <a:tc>
                  <a:txBody>
                    <a:bodyPr/>
                    <a:lstStyle/>
                    <a:p>
                      <a:pPr algn="ctr"/>
                      <a:r>
                        <a:rPr sz="1100" b="0">
                          <a:solidFill>
                            <a:srgbClr val="0F2C52"/>
                          </a:solidFill>
                          <a:latin typeface="微软雅黑"/>
                        </a:rPr>
                        <a:t>提示下指出</a:t>
                      </a:r>
                    </a:p>
                  </a:txBody>
                  <a:tcPr anchor="ctr" marT="25400" marB="25400" marL="63500" marR="63500">
                    <a:solidFill>
                      <a:srgbClr val="FFFFFF"/>
                    </a:solidFill>
                  </a:tcPr>
                </a:tc>
                <a:tc>
                  <a:txBody>
                    <a:bodyPr/>
                    <a:lstStyle/>
                    <a:p>
                      <a:pPr algn="ctr"/>
                      <a:r>
                        <a:rPr sz="1100" b="0">
                          <a:solidFill>
                            <a:srgbClr val="0F2C52"/>
                          </a:solidFill>
                          <a:latin typeface="微软雅黑"/>
                        </a:rPr>
                        <a:t>认为填真名没事</a:t>
                      </a:r>
                    </a:p>
                  </a:txBody>
                  <a:tcPr anchor="ctr" marT="25400" marB="25400" marL="63500" marR="63500">
                    <a:solidFill>
                      <a:srgbClr val="FFFFFF"/>
                    </a:solidFill>
                  </a:tcPr>
                </a:tc>
              </a:tr>
            </a:tbl>
          </a:graphicData>
        </a:graphic>
      </p:graphicFrame>
      <p:sp>
        <p:nvSpPr>
          <p:cNvPr id="6" name="TextBox 5"/>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7" name="TextBox 6"/>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11 / 15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作业设计（三类，均不需要电脑）</a:t>
            </a:r>
          </a:p>
        </p:txBody>
      </p:sp>
      <p:sp>
        <p:nvSpPr>
          <p:cNvPr id="5" name="Rounded Rectangle 4"/>
          <p:cNvSpPr/>
          <p:nvPr/>
        </p:nvSpPr>
        <p:spPr>
          <a:xfrm>
            <a:off x="457200" y="1783080"/>
            <a:ext cx="3515258" cy="365760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783080"/>
            <a:ext cx="3515258" cy="6400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1783080"/>
            <a:ext cx="3240938" cy="64008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课堂任务单（必做）</a:t>
            </a:r>
          </a:p>
        </p:txBody>
      </p:sp>
      <p:sp>
        <p:nvSpPr>
          <p:cNvPr id="8" name="TextBox 7"/>
          <p:cNvSpPr txBox="1"/>
          <p:nvPr/>
        </p:nvSpPr>
        <p:spPr>
          <a:xfrm>
            <a:off x="640080" y="2606040"/>
            <a:ext cx="3149498" cy="2697480"/>
          </a:xfrm>
          <a:prstGeom prst="rect">
            <a:avLst/>
          </a:prstGeom>
          <a:noFill/>
        </p:spPr>
        <p:txBody>
          <a:bodyPr wrap="square" anchor="t" lIns="45720" rIns="45720" tIns="18288" bIns="18288">
            <a:spAutoFit/>
          </a:bodyPr>
          <a:lstStyle/>
          <a:p>
            <a:pPr algn="l">
              <a:lnSpc>
                <a:spcPct val="112000"/>
              </a:lnSpc>
              <a:spcAft>
                <a:spcPts val="700"/>
              </a:spcAft>
            </a:pPr>
            <a:r>
              <a:rPr sz="1500" b="0">
                <a:solidFill>
                  <a:srgbClr val="0F2C52"/>
                </a:solidFill>
                <a:latin typeface="微软雅黑"/>
                <a:ea typeface="微软雅黑"/>
                <a:cs typeface="微软雅黑"/>
              </a:rPr>
              <a:t>安全/危险判断或我的三不约定完成至自选层</a:t>
            </a:r>
          </a:p>
          <a:p>
            <a:pPr algn="l">
              <a:lnSpc>
                <a:spcPct val="112000"/>
              </a:lnSpc>
              <a:spcAft>
                <a:spcPts val="700"/>
              </a:spcAft>
            </a:pPr>
            <a:r>
              <a:rPr sz="1500" b="0">
                <a:solidFill>
                  <a:srgbClr val="0F2C52"/>
                </a:solidFill>
                <a:latin typeface="微软雅黑"/>
                <a:ea typeface="微软雅黑"/>
                <a:cs typeface="微软雅黑"/>
              </a:rPr>
              <a:t>层级：A层必达；B/C层选做</a:t>
            </a:r>
          </a:p>
        </p:txBody>
      </p:sp>
      <p:sp>
        <p:nvSpPr>
          <p:cNvPr id="9" name="Rounded Rectangle 8"/>
          <p:cNvSpPr/>
          <p:nvPr/>
        </p:nvSpPr>
        <p:spPr>
          <a:xfrm>
            <a:off x="4338218" y="1783080"/>
            <a:ext cx="3515258" cy="365760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38218" y="1783080"/>
            <a:ext cx="3515258" cy="640080"/>
          </a:xfrm>
          <a:prstGeom prst="rect">
            <a:avLst/>
          </a:prstGeom>
          <a:solidFill>
            <a:srgbClr val="5B7B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75378" y="1783080"/>
            <a:ext cx="3240938" cy="64008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生活观察单（选做）</a:t>
            </a:r>
          </a:p>
        </p:txBody>
      </p:sp>
      <p:sp>
        <p:nvSpPr>
          <p:cNvPr id="12" name="TextBox 11"/>
          <p:cNvSpPr txBox="1"/>
          <p:nvPr/>
        </p:nvSpPr>
        <p:spPr>
          <a:xfrm>
            <a:off x="4521098" y="2606040"/>
            <a:ext cx="3149498" cy="2697480"/>
          </a:xfrm>
          <a:prstGeom prst="rect">
            <a:avLst/>
          </a:prstGeom>
          <a:noFill/>
        </p:spPr>
        <p:txBody>
          <a:bodyPr wrap="square" anchor="t" lIns="45720" rIns="45720" tIns="18288" bIns="18288">
            <a:spAutoFit/>
          </a:bodyPr>
          <a:lstStyle/>
          <a:p>
            <a:pPr algn="l">
              <a:lnSpc>
                <a:spcPct val="112000"/>
              </a:lnSpc>
              <a:spcAft>
                <a:spcPts val="700"/>
              </a:spcAft>
            </a:pPr>
            <a:r>
              <a:rPr sz="1500" b="0">
                <a:solidFill>
                  <a:srgbClr val="0F2C52"/>
                </a:solidFill>
                <a:latin typeface="微软雅黑"/>
                <a:ea typeface="微软雅黑"/>
                <a:cs typeface="微软雅黑"/>
              </a:rPr>
              <a:t>回家看家长手机/电视，找一找哪里要填信息，和家长说这个能填真名吗；画图或拼音记</a:t>
            </a:r>
          </a:p>
          <a:p>
            <a:pPr algn="l">
              <a:lnSpc>
                <a:spcPct val="112000"/>
              </a:lnSpc>
              <a:spcAft>
                <a:spcPts val="700"/>
              </a:spcAft>
            </a:pPr>
            <a:r>
              <a:rPr sz="1500" b="0">
                <a:solidFill>
                  <a:srgbClr val="0F2C52"/>
                </a:solidFill>
                <a:latin typeface="微软雅黑"/>
                <a:ea typeface="微软雅黑"/>
                <a:cs typeface="微软雅黑"/>
              </a:rPr>
              <a:t>层级：全员鼓励，B/C层必做</a:t>
            </a:r>
          </a:p>
        </p:txBody>
      </p:sp>
      <p:sp>
        <p:nvSpPr>
          <p:cNvPr id="13" name="Rounded Rectangle 12"/>
          <p:cNvSpPr/>
          <p:nvPr/>
        </p:nvSpPr>
        <p:spPr>
          <a:xfrm>
            <a:off x="8219236" y="1783080"/>
            <a:ext cx="3515258" cy="3657600"/>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219236" y="1783080"/>
            <a:ext cx="3515258" cy="64008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783080"/>
            <a:ext cx="3240938" cy="64008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亲子口头作业单（必做）</a:t>
            </a:r>
          </a:p>
        </p:txBody>
      </p:sp>
      <p:sp>
        <p:nvSpPr>
          <p:cNvPr id="16" name="TextBox 15"/>
          <p:cNvSpPr txBox="1"/>
          <p:nvPr/>
        </p:nvSpPr>
        <p:spPr>
          <a:xfrm>
            <a:off x="8402116" y="2606040"/>
            <a:ext cx="3149498" cy="2697480"/>
          </a:xfrm>
          <a:prstGeom prst="rect">
            <a:avLst/>
          </a:prstGeom>
          <a:noFill/>
        </p:spPr>
        <p:txBody>
          <a:bodyPr wrap="square" anchor="t" lIns="45720" rIns="45720" tIns="18288" bIns="18288">
            <a:spAutoFit/>
          </a:bodyPr>
          <a:lstStyle/>
          <a:p>
            <a:pPr algn="l">
              <a:lnSpc>
                <a:spcPct val="112000"/>
              </a:lnSpc>
              <a:spcAft>
                <a:spcPts val="700"/>
              </a:spcAft>
            </a:pPr>
            <a:r>
              <a:rPr sz="1500" b="0">
                <a:solidFill>
                  <a:srgbClr val="0F2C52"/>
                </a:solidFill>
                <a:latin typeface="微软雅黑"/>
                <a:ea typeface="微软雅黑"/>
                <a:cs typeface="微软雅黑"/>
              </a:rPr>
              <a:t>给家长讲数字身份和三不约定，请家长在约定卡上签名，表示家里一起守；不在身边可电话</a:t>
            </a:r>
          </a:p>
          <a:p>
            <a:pPr algn="l">
              <a:lnSpc>
                <a:spcPct val="112000"/>
              </a:lnSpc>
              <a:spcAft>
                <a:spcPts val="700"/>
              </a:spcAft>
            </a:pPr>
            <a:r>
              <a:rPr sz="1500" b="0">
                <a:solidFill>
                  <a:srgbClr val="0F2C52"/>
                </a:solidFill>
                <a:latin typeface="微软雅黑"/>
                <a:ea typeface="微软雅黑"/>
                <a:cs typeface="微软雅黑"/>
              </a:rPr>
              <a:t>层级：全员</a:t>
            </a:r>
          </a:p>
        </p:txBody>
      </p:sp>
      <p:sp>
        <p:nvSpPr>
          <p:cNvPr id="17" name="TextBox 16"/>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18" name="TextBox 17"/>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12 / 15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教师提示 · 本课适配要点</a:t>
            </a:r>
          </a:p>
        </p:txBody>
      </p:sp>
      <p:sp>
        <p:nvSpPr>
          <p:cNvPr id="5" name="Rounded Rectangle 4"/>
          <p:cNvSpPr/>
          <p:nvPr/>
        </p:nvSpPr>
        <p:spPr>
          <a:xfrm>
            <a:off x="457200" y="1600200"/>
            <a:ext cx="11277295" cy="1664208"/>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600200"/>
            <a:ext cx="128016" cy="1664208"/>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1673352"/>
            <a:ext cx="10728655" cy="457200"/>
          </a:xfrm>
          <a:prstGeom prst="rect">
            <a:avLst/>
          </a:prstGeom>
          <a:noFill/>
        </p:spPr>
        <p:txBody>
          <a:bodyPr wrap="square" anchor="t" lIns="45720" rIns="45720" tIns="18288" bIns="18288">
            <a:spAutoFit/>
          </a:bodyPr>
          <a:lstStyle/>
          <a:p>
            <a:pPr algn="l">
              <a:lnSpc>
                <a:spcPct val="112000"/>
              </a:lnSpc>
              <a:spcAft>
                <a:spcPts val="600"/>
              </a:spcAft>
            </a:pPr>
            <a:r>
              <a:rPr sz="1700" b="1">
                <a:solidFill>
                  <a:srgbClr val="0F2C52"/>
                </a:solidFill>
                <a:latin typeface="微软雅黑"/>
                <a:ea typeface="微软雅黑"/>
                <a:cs typeface="微软雅黑"/>
              </a:rPr>
              <a:t>乡土化替换</a:t>
            </a:r>
          </a:p>
        </p:txBody>
      </p:sp>
      <p:sp>
        <p:nvSpPr>
          <p:cNvPr id="8" name="TextBox 7"/>
          <p:cNvSpPr txBox="1"/>
          <p:nvPr/>
        </p:nvSpPr>
        <p:spPr>
          <a:xfrm>
            <a:off x="731520" y="2148840"/>
            <a:ext cx="10728655" cy="1024128"/>
          </a:xfrm>
          <a:prstGeom prst="rect">
            <a:avLst/>
          </a:prstGeom>
          <a:noFill/>
        </p:spPr>
        <p:txBody>
          <a:bodyPr wrap="square" anchor="t" lIns="45720" rIns="45720" tIns="18288" bIns="18288">
            <a:spAutoFit/>
          </a:bodyPr>
          <a:lstStyle/>
          <a:p>
            <a:pPr algn="l">
              <a:lnSpc>
                <a:spcPct val="112000"/>
              </a:lnSpc>
              <a:spcAft>
                <a:spcPts val="500"/>
              </a:spcAft>
            </a:pPr>
            <a:r>
              <a:rPr sz="1400" b="0">
                <a:solidFill>
                  <a:srgbClr val="0F2C52"/>
                </a:solidFill>
                <a:latin typeface="微软雅黑"/>
                <a:ea typeface="微软雅黑"/>
                <a:cs typeface="微软雅黑"/>
              </a:rPr>
              <a:t>• 危险情境用村里小卖部老板推荐的陌生小游戏要填真名电视里抽奖要住址；不举城市人脸识别、征信等。</a:t>
            </a:r>
          </a:p>
        </p:txBody>
      </p:sp>
      <p:sp>
        <p:nvSpPr>
          <p:cNvPr id="9" name="Rounded Rectangle 8"/>
          <p:cNvSpPr/>
          <p:nvPr/>
        </p:nvSpPr>
        <p:spPr>
          <a:xfrm>
            <a:off x="457200" y="3465576"/>
            <a:ext cx="11277295" cy="1664208"/>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57200" y="3465576"/>
            <a:ext cx="128016" cy="1664208"/>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3538728"/>
            <a:ext cx="10728655" cy="457200"/>
          </a:xfrm>
          <a:prstGeom prst="rect">
            <a:avLst/>
          </a:prstGeom>
          <a:noFill/>
        </p:spPr>
        <p:txBody>
          <a:bodyPr wrap="square" anchor="t" lIns="45720" rIns="45720" tIns="18288" bIns="18288">
            <a:spAutoFit/>
          </a:bodyPr>
          <a:lstStyle/>
          <a:p>
            <a:pPr algn="l">
              <a:lnSpc>
                <a:spcPct val="112000"/>
              </a:lnSpc>
              <a:spcAft>
                <a:spcPts val="600"/>
              </a:spcAft>
            </a:pPr>
            <a:r>
              <a:rPr sz="1700" b="1">
                <a:solidFill>
                  <a:srgbClr val="0F2C52"/>
                </a:solidFill>
                <a:latin typeface="微软雅黑"/>
                <a:ea typeface="微软雅黑"/>
                <a:cs typeface="微软雅黑"/>
              </a:rPr>
              <a:t>无网替代</a:t>
            </a:r>
          </a:p>
        </p:txBody>
      </p:sp>
      <p:sp>
        <p:nvSpPr>
          <p:cNvPr id="12" name="TextBox 11"/>
          <p:cNvSpPr txBox="1"/>
          <p:nvPr/>
        </p:nvSpPr>
        <p:spPr>
          <a:xfrm>
            <a:off x="731520" y="4014216"/>
            <a:ext cx="10728655" cy="1024128"/>
          </a:xfrm>
          <a:prstGeom prst="rect">
            <a:avLst/>
          </a:prstGeom>
          <a:noFill/>
        </p:spPr>
        <p:txBody>
          <a:bodyPr wrap="square" anchor="t" lIns="45720" rIns="45720" tIns="18288" bIns="18288">
            <a:spAutoFit/>
          </a:bodyPr>
          <a:lstStyle/>
          <a:p>
            <a:pPr algn="l">
              <a:lnSpc>
                <a:spcPct val="112000"/>
              </a:lnSpc>
              <a:spcAft>
                <a:spcPts val="500"/>
              </a:spcAft>
            </a:pPr>
            <a:r>
              <a:rPr sz="1400" b="0">
                <a:solidFill>
                  <a:srgbClr val="0F2C52"/>
                </a:solidFill>
                <a:latin typeface="微软雅黑"/>
                <a:ea typeface="微软雅黑"/>
                <a:cs typeface="微软雅黑"/>
              </a:rPr>
              <a:t>• 全部纸质卡+签名贴；断网禁用浏览器；无投影则黑板画三不大字。</a:t>
            </a:r>
          </a:p>
        </p:txBody>
      </p:sp>
      <p:sp>
        <p:nvSpPr>
          <p:cNvPr id="13" name="Rounded Rectangle 12"/>
          <p:cNvSpPr/>
          <p:nvPr/>
        </p:nvSpPr>
        <p:spPr>
          <a:xfrm>
            <a:off x="457200" y="5330952"/>
            <a:ext cx="11277295" cy="1664208"/>
          </a:xfrm>
          <a:prstGeom prst="roundRect">
            <a:avLst/>
          </a:prstGeom>
          <a:solidFill>
            <a:srgbClr val="FFFFFF"/>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57200" y="5330952"/>
            <a:ext cx="128016" cy="1664208"/>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5404104"/>
            <a:ext cx="10728655" cy="457200"/>
          </a:xfrm>
          <a:prstGeom prst="rect">
            <a:avLst/>
          </a:prstGeom>
          <a:noFill/>
        </p:spPr>
        <p:txBody>
          <a:bodyPr wrap="square" anchor="t" lIns="45720" rIns="45720" tIns="18288" bIns="18288">
            <a:spAutoFit/>
          </a:bodyPr>
          <a:lstStyle/>
          <a:p>
            <a:pPr algn="l">
              <a:lnSpc>
                <a:spcPct val="112000"/>
              </a:lnSpc>
              <a:spcAft>
                <a:spcPts val="600"/>
              </a:spcAft>
            </a:pPr>
            <a:r>
              <a:rPr sz="1700" b="1">
                <a:solidFill>
                  <a:srgbClr val="0F2C52"/>
                </a:solidFill>
                <a:latin typeface="微软雅黑"/>
                <a:ea typeface="微软雅黑"/>
                <a:cs typeface="微软雅黑"/>
              </a:rPr>
              <a:t>课堂管理提醒</a:t>
            </a:r>
          </a:p>
        </p:txBody>
      </p:sp>
      <p:sp>
        <p:nvSpPr>
          <p:cNvPr id="16" name="TextBox 15"/>
          <p:cNvSpPr txBox="1"/>
          <p:nvPr/>
        </p:nvSpPr>
        <p:spPr>
          <a:xfrm>
            <a:off x="731520" y="5879592"/>
            <a:ext cx="10728655" cy="1024128"/>
          </a:xfrm>
          <a:prstGeom prst="rect">
            <a:avLst/>
          </a:prstGeom>
          <a:noFill/>
        </p:spPr>
        <p:txBody>
          <a:bodyPr wrap="square" anchor="t" lIns="45720" rIns="45720" tIns="18288" bIns="18288">
            <a:spAutoFit/>
          </a:bodyPr>
          <a:lstStyle/>
          <a:p>
            <a:pPr algn="l">
              <a:lnSpc>
                <a:spcPct val="112000"/>
              </a:lnSpc>
              <a:spcAft>
                <a:spcPts val="500"/>
              </a:spcAft>
            </a:pPr>
            <a:r>
              <a:rPr sz="1400" b="0">
                <a:solidFill>
                  <a:srgbClr val="0F2C52"/>
                </a:solidFill>
                <a:latin typeface="微软雅黑"/>
                <a:ea typeface="微软雅黑"/>
                <a:cs typeface="微软雅黑"/>
              </a:rPr>
              <a:t>• 签署环节易兴奋，提前约定写昵称不写真名，写完即贴不炫耀；保护内向学生，允许只贴不说；三不齐背时盯住是否顺口，课后用观察单检验真懂。</a:t>
            </a:r>
          </a:p>
          <a:p>
            <a:pPr algn="l">
              <a:lnSpc>
                <a:spcPct val="112000"/>
              </a:lnSpc>
              <a:spcAft>
                <a:spcPts val="500"/>
              </a:spcAft>
            </a:pPr>
            <a:r>
              <a:rPr sz="1400" b="0">
                <a:solidFill>
                  <a:srgbClr val="0F2C52"/>
                </a:solidFill>
                <a:latin typeface="微软雅黑"/>
                <a:ea typeface="微软雅黑"/>
                <a:cs typeface="微软雅黑"/>
              </a:rPr>
              <a:t>• ---</a:t>
            </a:r>
          </a:p>
          <a:p>
            <a:pPr algn="l">
              <a:lnSpc>
                <a:spcPct val="112000"/>
              </a:lnSpc>
              <a:spcAft>
                <a:spcPts val="500"/>
              </a:spcAft>
            </a:pPr>
            <a:r>
              <a:rPr sz="1400" b="0">
                <a:solidFill>
                  <a:srgbClr val="0F2C52"/>
                </a:solidFill>
                <a:latin typeface="微软雅黑"/>
                <a:ea typeface="微软雅黑"/>
                <a:cs typeface="微软雅黑"/>
              </a:rPr>
              <a:t>• &gt; **使用说明**：本文件为第三单元（第11-15课）完整教案；教材数据、栏目名称以课本原文为准，标注（以教材为准）处请备课时复核；任务单、素材包请按第五部分第2条清单课前备齐；第15课三不约定为单元数字公民落点，须当堂签署。</a:t>
            </a:r>
          </a:p>
        </p:txBody>
      </p:sp>
      <p:sp>
        <p:nvSpPr>
          <p:cNvPr id="17" name="TextBox 16"/>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18" name="TextBox 17"/>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13 / 15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457200" y="320040"/>
            <a:ext cx="146304" cy="86868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301752"/>
            <a:ext cx="8808415" cy="310896"/>
          </a:xfrm>
          <a:prstGeom prst="rect">
            <a:avLst/>
          </a:prstGeom>
          <a:noFill/>
        </p:spPr>
        <p:txBody>
          <a:bodyPr wrap="square" anchor="t" lIns="45720" rIns="45720" tIns="18288" bIns="18288">
            <a:spAutoFit/>
          </a:bodyPr>
          <a:lstStyle/>
          <a:p>
            <a:pPr algn="l">
              <a:lnSpc>
                <a:spcPct val="112000"/>
              </a:lnSpc>
              <a:spcAft>
                <a:spcPts val="600"/>
              </a:spcAft>
            </a:pPr>
            <a:r>
              <a:rPr sz="1400" b="0">
                <a:solidFill>
                  <a:srgbClr val="5B7BA6"/>
                </a:solidFill>
                <a:latin typeface="微软雅黑"/>
                <a:ea typeface="微软雅黑"/>
                <a:cs typeface="微软雅黑"/>
              </a:rPr>
              <a:t>第15课 · 保护数字身份</a:t>
            </a:r>
          </a:p>
        </p:txBody>
      </p:sp>
      <p:sp>
        <p:nvSpPr>
          <p:cNvPr id="4" name="TextBox 3"/>
          <p:cNvSpPr txBox="1"/>
          <p:nvPr/>
        </p:nvSpPr>
        <p:spPr>
          <a:xfrm>
            <a:off x="731520" y="603504"/>
            <a:ext cx="8808415" cy="548640"/>
          </a:xfrm>
          <a:prstGeom prst="rect">
            <a:avLst/>
          </a:prstGeom>
          <a:noFill/>
        </p:spPr>
        <p:txBody>
          <a:bodyPr wrap="square" anchor="t" lIns="45720" rIns="45720" tIns="18288" bIns="18288">
            <a:spAutoFit/>
          </a:bodyPr>
          <a:lstStyle/>
          <a:p>
            <a:pPr algn="l">
              <a:lnSpc>
                <a:spcPct val="112000"/>
              </a:lnSpc>
              <a:spcAft>
                <a:spcPts val="600"/>
              </a:spcAft>
            </a:pPr>
            <a:r>
              <a:rPr sz="2800" b="1">
                <a:solidFill>
                  <a:srgbClr val="1E50A2"/>
                </a:solidFill>
                <a:latin typeface="微软雅黑"/>
                <a:ea typeface="微软雅黑"/>
                <a:cs typeface="微软雅黑"/>
              </a:rPr>
              <a:t>梳理环节</a:t>
            </a:r>
          </a:p>
        </p:txBody>
      </p:sp>
      <p:sp>
        <p:nvSpPr>
          <p:cNvPr id="5" name="Rounded Rectangle 4"/>
          <p:cNvSpPr/>
          <p:nvPr/>
        </p:nvSpPr>
        <p:spPr>
          <a:xfrm>
            <a:off x="9585655" y="384048"/>
            <a:ext cx="2148840" cy="457200"/>
          </a:xfrm>
          <a:prstGeom prst="roundRect">
            <a:avLst/>
          </a:prstGeom>
          <a:solidFill>
            <a:srgbClr val="EFF4FB"/>
          </a:solidFill>
          <a:ln w="12700">
            <a:solidFill>
              <a:srgbClr val="1E50A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585655" y="384048"/>
            <a:ext cx="2148840" cy="457200"/>
          </a:xfrm>
          <a:prstGeom prst="rect">
            <a:avLst/>
          </a:prstGeom>
          <a:noFill/>
        </p:spPr>
        <p:txBody>
          <a:bodyPr wrap="square" anchor="ctr" lIns="45720" rIns="45720" tIns="18288" bIns="18288">
            <a:spAutoFit/>
          </a:bodyPr>
          <a:lstStyle/>
          <a:p>
            <a:pPr algn="ctr">
              <a:lnSpc>
                <a:spcPct val="112000"/>
              </a:lnSpc>
              <a:spcAft>
                <a:spcPts val="600"/>
              </a:spcAft>
            </a:pPr>
            <a:r>
              <a:rPr sz="1300" b="1">
                <a:solidFill>
                  <a:srgbClr val="1E50A2"/>
                </a:solidFill>
                <a:latin typeface="微软雅黑"/>
                <a:ea typeface="微软雅黑"/>
                <a:cs typeface="微软雅黑"/>
              </a:rPr>
              <a:t>合·梳理</a:t>
            </a:r>
          </a:p>
        </p:txBody>
      </p:sp>
      <p:sp>
        <p:nvSpPr>
          <p:cNvPr id="7" name="Rounded Rectangle 6"/>
          <p:cNvSpPr/>
          <p:nvPr/>
        </p:nvSpPr>
        <p:spPr>
          <a:xfrm>
            <a:off x="457200" y="1371600"/>
            <a:ext cx="11277295" cy="566928"/>
          </a:xfrm>
          <a:prstGeom prst="roundRect">
            <a:avLst/>
          </a:prstGeom>
          <a:solidFill>
            <a:srgbClr val="EFF4FB"/>
          </a:solidFill>
          <a:ln w="12700">
            <a:solidFill>
              <a:srgbClr val="D9E2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1371600"/>
            <a:ext cx="10911535" cy="566928"/>
          </a:xfrm>
          <a:prstGeom prst="rect">
            <a:avLst/>
          </a:prstGeom>
          <a:noFill/>
        </p:spPr>
        <p:txBody>
          <a:bodyPr wrap="square" anchor="ctr" lIns="45720" rIns="45720" tIns="18288" bIns="18288">
            <a:spAutoFit/>
          </a:bodyPr>
          <a:lstStyle/>
          <a:p>
            <a:pPr algn="l">
              <a:lnSpc>
                <a:spcPct val="110000"/>
              </a:lnSpc>
              <a:spcAft>
                <a:spcPts val="600"/>
              </a:spcAft>
            </a:pPr>
            <a:r>
              <a:rPr sz="1500" b="1">
                <a:solidFill>
                  <a:srgbClr val="0F2C52"/>
                </a:solidFill>
                <a:latin typeface="微软雅黑"/>
                <a:ea typeface="微软雅黑"/>
                <a:cs typeface="微软雅黑"/>
              </a:rPr>
              <a:t>⏱ 4分钟　|　</a:t>
            </a:r>
          </a:p>
        </p:txBody>
      </p:sp>
      <p:sp>
        <p:nvSpPr>
          <p:cNvPr id="9" name="Rectangle 8"/>
          <p:cNvSpPr/>
          <p:nvPr/>
        </p:nvSpPr>
        <p:spPr>
          <a:xfrm>
            <a:off x="457200" y="2148840"/>
            <a:ext cx="5455767" cy="548640"/>
          </a:xfrm>
          <a:prstGeom prst="rect">
            <a:avLst/>
          </a:prstGeom>
          <a:solidFill>
            <a:srgbClr val="1E50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94360" y="2148840"/>
            <a:ext cx="5181447" cy="54864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 学生活动</a:t>
            </a:r>
          </a:p>
        </p:txBody>
      </p:sp>
      <p:sp>
        <p:nvSpPr>
          <p:cNvPr id="11" name="TextBox 10"/>
          <p:cNvSpPr txBox="1"/>
          <p:nvPr/>
        </p:nvSpPr>
        <p:spPr>
          <a:xfrm>
            <a:off x="640080" y="2807208"/>
            <a:ext cx="5090007" cy="2670048"/>
          </a:xfrm>
          <a:prstGeom prst="rect">
            <a:avLst/>
          </a:prstGeom>
          <a:noFill/>
        </p:spPr>
        <p:txBody>
          <a:bodyPr wrap="square" anchor="t" lIns="45720" rIns="45720" tIns="18288" bIns="18288">
            <a:spAutoFit/>
          </a:bodyPr>
          <a:lstStyle/>
          <a:p>
            <a:pPr algn="l">
              <a:lnSpc>
                <a:spcPct val="115000"/>
              </a:lnSpc>
              <a:spcAft>
                <a:spcPts val="800"/>
              </a:spcAft>
            </a:pPr>
            <a:r>
              <a:rPr sz="1500" b="0">
                <a:solidFill>
                  <a:srgbClr val="0F2C52"/>
                </a:solidFill>
                <a:latin typeface="微软雅黑"/>
                <a:ea typeface="微软雅黑"/>
                <a:cs typeface="微软雅黑"/>
              </a:rPr>
              <a:t>• 起立齐背"三不"；在签名贴签下名字（写昵称即可），贴到"班级数字身份守护墙"。</a:t>
            </a:r>
          </a:p>
        </p:txBody>
      </p:sp>
      <p:sp>
        <p:nvSpPr>
          <p:cNvPr id="12" name="Rectangle 11"/>
          <p:cNvSpPr/>
          <p:nvPr/>
        </p:nvSpPr>
        <p:spPr>
          <a:xfrm>
            <a:off x="6278727" y="2148840"/>
            <a:ext cx="5455767" cy="54864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15887" y="2148840"/>
            <a:ext cx="5181447" cy="548640"/>
          </a:xfrm>
          <a:prstGeom prst="rect">
            <a:avLst/>
          </a:prstGeom>
          <a:noFill/>
        </p:spPr>
        <p:txBody>
          <a:bodyPr wrap="square" anchor="ctr" lIns="45720" rIns="45720" tIns="18288" bIns="18288">
            <a:spAutoFit/>
          </a:bodyPr>
          <a:lstStyle/>
          <a:p>
            <a:pPr algn="l">
              <a:lnSpc>
                <a:spcPct val="112000"/>
              </a:lnSpc>
              <a:spcAft>
                <a:spcPts val="600"/>
              </a:spcAft>
            </a:pPr>
            <a:r>
              <a:rPr sz="1700" b="1">
                <a:solidFill>
                  <a:srgbClr val="FFFFFF"/>
                </a:solidFill>
                <a:latin typeface="微软雅黑"/>
                <a:ea typeface="微软雅黑"/>
                <a:cs typeface="微软雅黑"/>
              </a:rPr>
              <a:t>🗣 教师话术</a:t>
            </a:r>
          </a:p>
        </p:txBody>
      </p:sp>
      <p:sp>
        <p:nvSpPr>
          <p:cNvPr id="14" name="Rounded Rectangle 13"/>
          <p:cNvSpPr/>
          <p:nvPr/>
        </p:nvSpPr>
        <p:spPr>
          <a:xfrm>
            <a:off x="6324447" y="2807208"/>
            <a:ext cx="5364327" cy="2724912"/>
          </a:xfrm>
          <a:prstGeom prst="roundRect">
            <a:avLst/>
          </a:prstGeom>
          <a:solidFill>
            <a:srgbClr val="FDF3DF"/>
          </a:solidFill>
          <a:ln w="15875">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324447" y="2807208"/>
            <a:ext cx="91440" cy="2724912"/>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25615" y="2843784"/>
            <a:ext cx="5053431" cy="2651760"/>
          </a:xfrm>
          <a:prstGeom prst="rect">
            <a:avLst/>
          </a:prstGeom>
          <a:noFill/>
        </p:spPr>
        <p:txBody>
          <a:bodyPr wrap="square" anchor="ctr" lIns="45720" rIns="45720" tIns="18288" bIns="18288">
            <a:spAutoFit/>
          </a:bodyPr>
          <a:lstStyle/>
          <a:p>
            <a:pPr algn="l">
              <a:lnSpc>
                <a:spcPct val="112000"/>
              </a:lnSpc>
              <a:spcAft>
                <a:spcPts val="600"/>
              </a:spcAft>
            </a:pPr>
            <a:r>
              <a:rPr sz="1300" b="0">
                <a:solidFill>
                  <a:srgbClr val="0F2C52"/>
                </a:solidFill>
                <a:latin typeface="微软雅黑"/>
                <a:ea typeface="微软雅黑"/>
                <a:cs typeface="微软雅黑"/>
              </a:rPr>
              <a:t>最后齐背我们的铁规矩：不输入真实姓名！不输入电话号码！不输入家庭住址！账号不借、密码不说！现在拿签名贴，写你的昵称，贴到守护墙，表示你答应了。这个约定，回家也要守住——陌生网页、游戏要真名，一律不给。</a:t>
            </a:r>
          </a:p>
        </p:txBody>
      </p:sp>
      <p:sp>
        <p:nvSpPr>
          <p:cNvPr id="17" name="Rounded Rectangle 16"/>
          <p:cNvSpPr/>
          <p:nvPr/>
        </p:nvSpPr>
        <p:spPr>
          <a:xfrm>
            <a:off x="457200" y="5650992"/>
            <a:ext cx="11277295" cy="548640"/>
          </a:xfrm>
          <a:prstGeom prst="roundRect">
            <a:avLst/>
          </a:prstGeom>
          <a:solidFill>
            <a:srgbClr val="E8F1E6"/>
          </a:solidFill>
          <a:ln w="12700">
            <a:solidFill>
              <a:srgbClr val="16A3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 y="5650992"/>
            <a:ext cx="10911535" cy="548640"/>
          </a:xfrm>
          <a:prstGeom prst="rect">
            <a:avLst/>
          </a:prstGeom>
          <a:noFill/>
        </p:spPr>
        <p:txBody>
          <a:bodyPr wrap="square" anchor="ctr" lIns="45720" rIns="45720" tIns="18288" bIns="18288">
            <a:spAutoFit/>
          </a:bodyPr>
          <a:lstStyle/>
          <a:p>
            <a:pPr algn="l">
              <a:lnSpc>
                <a:spcPct val="110000"/>
              </a:lnSpc>
              <a:spcAft>
                <a:spcPts val="600"/>
              </a:spcAft>
            </a:pPr>
            <a:r>
              <a:rPr sz="1400" b="0">
                <a:solidFill>
                  <a:srgbClr val="0F2C52"/>
                </a:solidFill>
                <a:latin typeface="微软雅黑"/>
                <a:ea typeface="微软雅黑"/>
                <a:cs typeface="微软雅黑"/>
              </a:rPr>
              <a:t>💡 设计意图：签署仪式把约定变承诺；签名贴降低写真名风险（只写昵称）。</a:t>
            </a:r>
          </a:p>
        </p:txBody>
      </p:sp>
      <p:sp>
        <p:nvSpPr>
          <p:cNvPr id="19" name="TextBox 18"/>
          <p:cNvSpPr txBox="1"/>
          <p:nvPr/>
        </p:nvSpPr>
        <p:spPr>
          <a:xfrm>
            <a:off x="457200" y="6355080"/>
            <a:ext cx="6400800" cy="365760"/>
          </a:xfrm>
          <a:prstGeom prst="rect">
            <a:avLst/>
          </a:prstGeom>
          <a:noFill/>
        </p:spPr>
        <p:txBody>
          <a:bodyPr wrap="square" anchor="ctr" lIns="45720" rIns="45720" tIns="18288" bIns="18288">
            <a:spAutoFit/>
          </a:bodyPr>
          <a:lstStyle/>
          <a:p>
            <a:pPr algn="l">
              <a:lnSpc>
                <a:spcPct val="112000"/>
              </a:lnSpc>
              <a:spcAft>
                <a:spcPts val="600"/>
              </a:spcAft>
            </a:pPr>
            <a:r>
              <a:rPr sz="1200" b="0">
                <a:solidFill>
                  <a:srgbClr val="5B7BA6"/>
                </a:solidFill>
                <a:latin typeface="微软雅黑"/>
                <a:ea typeface="微软雅黑"/>
                <a:cs typeface="微软雅黑"/>
              </a:rPr>
              <a:t>浙教版《信息科技》三年级上册</a:t>
            </a:r>
          </a:p>
        </p:txBody>
      </p:sp>
      <p:sp>
        <p:nvSpPr>
          <p:cNvPr id="20" name="TextBox 19"/>
          <p:cNvSpPr txBox="1"/>
          <p:nvPr/>
        </p:nvSpPr>
        <p:spPr>
          <a:xfrm>
            <a:off x="6248095" y="6355080"/>
            <a:ext cx="5486400" cy="365760"/>
          </a:xfrm>
          <a:prstGeom prst="rect">
            <a:avLst/>
          </a:prstGeom>
          <a:noFill/>
        </p:spPr>
        <p:txBody>
          <a:bodyPr wrap="square" anchor="ctr" lIns="45720" rIns="45720" tIns="18288" bIns="18288">
            <a:spAutoFit/>
          </a:bodyPr>
          <a:lstStyle/>
          <a:p>
            <a:pPr algn="r">
              <a:lnSpc>
                <a:spcPct val="112000"/>
              </a:lnSpc>
              <a:spcAft>
                <a:spcPts val="600"/>
              </a:spcAft>
            </a:pPr>
            <a:r>
              <a:rPr sz="1200" b="0">
                <a:solidFill>
                  <a:srgbClr val="5B7BA6"/>
                </a:solidFill>
                <a:latin typeface="微软雅黑"/>
                <a:ea typeface="微软雅黑"/>
                <a:cs typeface="微软雅黑"/>
              </a:rPr>
              <a:t>闯关进度 第 15 关 / 共 13 关    ·    14 / 15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1463040"/>
            <a:ext cx="11277295" cy="1097280"/>
          </a:xfrm>
          <a:prstGeom prst="rect">
            <a:avLst/>
          </a:prstGeom>
          <a:noFill/>
        </p:spPr>
        <p:txBody>
          <a:bodyPr wrap="square" anchor="ctr" lIns="45720" rIns="45720" tIns="18288" bIns="18288">
            <a:spAutoFit/>
          </a:bodyPr>
          <a:lstStyle/>
          <a:p>
            <a:pPr algn="ctr">
              <a:lnSpc>
                <a:spcPct val="112000"/>
              </a:lnSpc>
              <a:spcAft>
                <a:spcPts val="600"/>
              </a:spcAft>
            </a:pPr>
            <a:r>
              <a:rPr sz="4400" b="1">
                <a:solidFill>
                  <a:srgbClr val="1E50A2"/>
                </a:solidFill>
                <a:latin typeface="微软雅黑"/>
                <a:ea typeface="微软雅黑"/>
                <a:cs typeface="微软雅黑"/>
              </a:rPr>
              <a:t>第15关，通过！</a:t>
            </a:r>
          </a:p>
        </p:txBody>
      </p:sp>
      <p:sp>
        <p:nvSpPr>
          <p:cNvPr id="3" name="TextBox 2"/>
          <p:cNvSpPr txBox="1"/>
          <p:nvPr/>
        </p:nvSpPr>
        <p:spPr>
          <a:xfrm>
            <a:off x="457200" y="2743200"/>
            <a:ext cx="11277295" cy="731520"/>
          </a:xfrm>
          <a:prstGeom prst="rect">
            <a:avLst/>
          </a:prstGeom>
          <a:noFill/>
        </p:spPr>
        <p:txBody>
          <a:bodyPr wrap="square" anchor="ctr" lIns="45720" rIns="45720" tIns="18288" bIns="18288">
            <a:spAutoFit/>
          </a:bodyPr>
          <a:lstStyle/>
          <a:p>
            <a:pPr algn="ctr">
              <a:lnSpc>
                <a:spcPct val="112000"/>
              </a:lnSpc>
              <a:spcAft>
                <a:spcPts val="600"/>
              </a:spcAft>
            </a:pPr>
            <a:r>
              <a:rPr sz="2000" b="0">
                <a:solidFill>
                  <a:srgbClr val="5B7BA6"/>
                </a:solidFill>
                <a:latin typeface="微软雅黑"/>
                <a:ea typeface="微软雅黑"/>
                <a:cs typeface="微软雅黑"/>
              </a:rPr>
              <a:t>守约时间到；闯关地图贴星</a:t>
            </a:r>
          </a:p>
        </p:txBody>
      </p:sp>
      <p:cxnSp>
        <p:nvCxnSpPr>
          <p:cNvPr id="4" name="Connector 3"/>
          <p:cNvCxnSpPr/>
          <p:nvPr/>
        </p:nvCxnSpPr>
        <p:spPr>
          <a:xfrm>
            <a:off x="1028700.0" y="4229100.0"/>
            <a:ext cx="7022592.0" cy="0.0"/>
          </a:xfrm>
          <a:prstGeom prst="line">
            <a:avLst/>
          </a:prstGeom>
          <a:ln w="12700">
            <a:solidFill>
              <a:srgbClr val="9AA7B8"/>
            </a:solidFill>
            <a:prstDash val="dash"/>
          </a:ln>
        </p:spPr>
        <p:style>
          <a:lnRef idx="2">
            <a:schemeClr val="accent1"/>
          </a:lnRef>
          <a:fillRef idx="0">
            <a:schemeClr val="accent1"/>
          </a:fillRef>
          <a:effectRef idx="1">
            <a:schemeClr val="accent1"/>
          </a:effectRef>
          <a:fontRef idx="minor">
            <a:schemeClr val="tx1"/>
          </a:fontRef>
        </p:style>
      </p:cxnSp>
      <p:sp>
        <p:nvSpPr>
          <p:cNvPr id="5" name="5-Point Star 4"/>
          <p:cNvSpPr/>
          <p:nvPr/>
        </p:nvSpPr>
        <p:spPr>
          <a:xfrm>
            <a:off x="822960"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5-Point Star 5"/>
          <p:cNvSpPr/>
          <p:nvPr/>
        </p:nvSpPr>
        <p:spPr>
          <a:xfrm>
            <a:off x="1408176"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5-Point Star 6"/>
          <p:cNvSpPr/>
          <p:nvPr/>
        </p:nvSpPr>
        <p:spPr>
          <a:xfrm>
            <a:off x="1993392"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5-Point Star 7"/>
          <p:cNvSpPr/>
          <p:nvPr/>
        </p:nvSpPr>
        <p:spPr>
          <a:xfrm>
            <a:off x="2578608"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5-Point Star 8"/>
          <p:cNvSpPr/>
          <p:nvPr/>
        </p:nvSpPr>
        <p:spPr>
          <a:xfrm>
            <a:off x="3163824"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5-Point Star 9"/>
          <p:cNvSpPr/>
          <p:nvPr/>
        </p:nvSpPr>
        <p:spPr>
          <a:xfrm>
            <a:off x="3749040"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5-Point Star 10"/>
          <p:cNvSpPr/>
          <p:nvPr/>
        </p:nvSpPr>
        <p:spPr>
          <a:xfrm>
            <a:off x="4334256"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5-Point Star 11"/>
          <p:cNvSpPr/>
          <p:nvPr/>
        </p:nvSpPr>
        <p:spPr>
          <a:xfrm>
            <a:off x="4919472"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5-Point Star 12"/>
          <p:cNvSpPr/>
          <p:nvPr/>
        </p:nvSpPr>
        <p:spPr>
          <a:xfrm>
            <a:off x="5504688"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5-Point Star 13"/>
          <p:cNvSpPr/>
          <p:nvPr/>
        </p:nvSpPr>
        <p:spPr>
          <a:xfrm>
            <a:off x="6089904"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5-Point Star 14"/>
          <p:cNvSpPr/>
          <p:nvPr/>
        </p:nvSpPr>
        <p:spPr>
          <a:xfrm>
            <a:off x="6675120"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5-Point Star 15"/>
          <p:cNvSpPr/>
          <p:nvPr/>
        </p:nvSpPr>
        <p:spPr>
          <a:xfrm>
            <a:off x="7260336"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5-Point Star 16"/>
          <p:cNvSpPr/>
          <p:nvPr/>
        </p:nvSpPr>
        <p:spPr>
          <a:xfrm>
            <a:off x="7845552" y="4023360"/>
            <a:ext cx="411480" cy="411480"/>
          </a:xfrm>
          <a:prstGeom prst="star5">
            <a:avLst/>
          </a:prstGeom>
          <a:solidFill>
            <a:srgbClr val="1E50A2"/>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7200" y="6035040"/>
            <a:ext cx="11277295" cy="365760"/>
          </a:xfrm>
          <a:prstGeom prst="rect">
            <a:avLst/>
          </a:prstGeom>
          <a:noFill/>
        </p:spPr>
        <p:txBody>
          <a:bodyPr wrap="square" anchor="ctr" lIns="45720" rIns="45720" tIns="18288" bIns="18288">
            <a:spAutoFit/>
          </a:bodyPr>
          <a:lstStyle/>
          <a:p>
            <a:pPr algn="ctr">
              <a:lnSpc>
                <a:spcPct val="112000"/>
              </a:lnSpc>
              <a:spcAft>
                <a:spcPts val="600"/>
              </a:spcAft>
            </a:pPr>
            <a:r>
              <a:rPr sz="1300" b="0">
                <a:solidFill>
                  <a:srgbClr val="5B7BA6"/>
                </a:solidFill>
                <a:latin typeface="微软雅黑"/>
                <a:ea typeface="微软雅黑"/>
                <a:cs typeface="微软雅黑"/>
              </a:rPr>
              <a:t>浙教版《信息科技》三年级上册 · 闯关进度 第 15 关 / 共 13 关</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