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57200" y="960120"/>
            <a:ext cx="11274552" cy="279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325880"/>
            <a:ext cx="10515600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>第一单元 算法与算法表示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828800"/>
            <a:ext cx="10515600" cy="1554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2600" b="1">
                <a:solidFill>
                  <a:srgbClr val="F59E0B"/>
                </a:solidFill>
                <a:latin typeface="微软雅黑"/>
                <a:ea typeface="微软雅黑"/>
                <a:cs typeface="微软雅黑"/>
              </a:rPr>
              <a:t>第 5 课</a:t>
            </a:r>
          </a:p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5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算法的特征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3520440"/>
            <a:ext cx="10515600" cy="7315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200" b="0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/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1014984.0" y="4946904.0"/>
            <a:ext cx="7936992.0" cy="0.0"/>
          </a:xfrm>
          <a:prstGeom prst="line">
            <a:avLst/>
          </a:prstGeom>
          <a:ln w="12700">
            <a:solidFill>
              <a:srgbClr val="9AA7B8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5-Point Star 7"/>
          <p:cNvSpPr/>
          <p:nvPr/>
        </p:nvSpPr>
        <p:spPr>
          <a:xfrm>
            <a:off x="822960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5-Point Star 8"/>
          <p:cNvSpPr/>
          <p:nvPr/>
        </p:nvSpPr>
        <p:spPr>
          <a:xfrm>
            <a:off x="1389888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5-Point Star 9"/>
          <p:cNvSpPr/>
          <p:nvPr/>
        </p:nvSpPr>
        <p:spPr>
          <a:xfrm>
            <a:off x="1956816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5-Point Star 10"/>
          <p:cNvSpPr/>
          <p:nvPr/>
        </p:nvSpPr>
        <p:spPr>
          <a:xfrm>
            <a:off x="2523744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5-Point Star 11"/>
          <p:cNvSpPr/>
          <p:nvPr/>
        </p:nvSpPr>
        <p:spPr>
          <a:xfrm>
            <a:off x="3090672" y="4754880"/>
            <a:ext cx="384048" cy="384048"/>
          </a:xfrm>
          <a:prstGeom prst="star5">
            <a:avLst/>
          </a:prstGeom>
          <a:solidFill>
            <a:srgbClr val="F59E0B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5-Point Star 12"/>
          <p:cNvSpPr/>
          <p:nvPr/>
        </p:nvSpPr>
        <p:spPr>
          <a:xfrm>
            <a:off x="3657600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5-Point Star 13"/>
          <p:cNvSpPr/>
          <p:nvPr/>
        </p:nvSpPr>
        <p:spPr>
          <a:xfrm>
            <a:off x="4224528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5-Point Star 14"/>
          <p:cNvSpPr/>
          <p:nvPr/>
        </p:nvSpPr>
        <p:spPr>
          <a:xfrm>
            <a:off x="4791456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5-Point Star 15"/>
          <p:cNvSpPr/>
          <p:nvPr/>
        </p:nvSpPr>
        <p:spPr>
          <a:xfrm>
            <a:off x="5358384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5-Point Star 16"/>
          <p:cNvSpPr/>
          <p:nvPr/>
        </p:nvSpPr>
        <p:spPr>
          <a:xfrm>
            <a:off x="5925312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5-Point Star 17"/>
          <p:cNvSpPr/>
          <p:nvPr/>
        </p:nvSpPr>
        <p:spPr>
          <a:xfrm>
            <a:off x="6492240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5-Point Star 18"/>
          <p:cNvSpPr/>
          <p:nvPr/>
        </p:nvSpPr>
        <p:spPr>
          <a:xfrm>
            <a:off x="7059168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5-Point Star 19"/>
          <p:cNvSpPr/>
          <p:nvPr/>
        </p:nvSpPr>
        <p:spPr>
          <a:xfrm>
            <a:off x="7626096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5-Point Star 20"/>
          <p:cNvSpPr/>
          <p:nvPr/>
        </p:nvSpPr>
        <p:spPr>
          <a:xfrm>
            <a:off x="8193024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5-Point Star 21"/>
          <p:cNvSpPr/>
          <p:nvPr/>
        </p:nvSpPr>
        <p:spPr>
          <a:xfrm>
            <a:off x="8759952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22960" y="5989320"/>
            <a:ext cx="731520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>浙教版《信息科技》五年级上册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217920" y="5989320"/>
            <a:ext cx="512064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>闯关进度 第 5 关 / 共 15 关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第5课 · 算法的特征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学习目标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691640"/>
            <a:ext cx="2545003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691640"/>
            <a:ext cx="2545003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1691640"/>
            <a:ext cx="2270683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目标1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368" y="2560320"/>
            <a:ext cx="2142667" cy="29260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6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能说出教材中的算法特征（有穷性/确定性/有输出，以教材为准）。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367963" y="1691640"/>
            <a:ext cx="2545003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3367963" y="1691640"/>
            <a:ext cx="2545003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505123" y="1691640"/>
            <a:ext cx="2270683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目标2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569131" y="2560320"/>
            <a:ext cx="2142667" cy="29260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6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能结合前4课例子说明：泡方便面做得完（有穷）、上学路线说得准（确定）、报数有结果（有输出）。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278727" y="1691640"/>
            <a:ext cx="2545003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278727" y="1691640"/>
            <a:ext cx="2545003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415887" y="1691640"/>
            <a:ext cx="2270683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目标3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79895" y="2560320"/>
            <a:ext cx="2142667" cy="29260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6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能用三特征判断一段生活描述是否算算法，并指出缺了哪条特征。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9189491" y="1691640"/>
            <a:ext cx="2545003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9189491" y="1691640"/>
            <a:ext cx="2545003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326651" y="1691640"/>
            <a:ext cx="2270683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目标4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390659" y="2560320"/>
            <a:ext cx="2142667" cy="29260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6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愿意用特征尺审自己的流程图，养成先判再画的意识。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浙教版《信息科技》五年级上册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5 关 / 共 15 关    ·    02 / 15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第5课 · 算法的特征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教学重难点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920240"/>
            <a:ext cx="5410047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920240"/>
            <a:ext cx="5410047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21792" y="1920240"/>
            <a:ext cx="5080863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教学重点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76656" y="2834640"/>
            <a:ext cx="4971135" cy="2606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1000"/>
              </a:spcAft>
            </a:pPr>
            <a:r>
              <a:rPr sz="17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（见教案）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324447" y="1920240"/>
            <a:ext cx="5410047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324447" y="1920240"/>
            <a:ext cx="5410047" cy="71323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89039" y="1920240"/>
            <a:ext cx="5080863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教学难点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43903" y="2834640"/>
            <a:ext cx="4971135" cy="2606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1000"/>
              </a:spcAft>
            </a:pPr>
            <a:r>
              <a:rPr sz="17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（见教案）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浙教版《信息科技》五年级上册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5 关 / 共 15 关    ·    03 / 15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第5课 · 算法的特征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学习过程时间轴（40分钟）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463040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1463040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0–3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828800" y="1463040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1828800" y="1463040"/>
            <a:ext cx="109728" cy="6248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2084832" y="1463040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纸笔热身　报数；在任务单上给泡方便面打有结果钩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57200" y="2252472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7200" y="2252472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3–8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828800" y="2252472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1828800" y="2252472"/>
            <a:ext cx="109728" cy="624840"/>
          </a:xfrm>
          <a:prstGeom prst="rect">
            <a:avLst/>
          </a:prstGeom>
          <a:solidFill>
            <a:srgbClr val="EF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2084832" y="2252472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感知　永远绕圈反例：这事是算法吗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57200" y="3041904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7200" y="3041904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8–16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828800" y="3041904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1828800" y="3041904"/>
            <a:ext cx="109728" cy="6248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2084832" y="3041904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建构·活动一　三特征法庭：用尺子量例子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57200" y="3831336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57200" y="3831336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16–24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1828800" y="3831336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1828800" y="3831336"/>
            <a:ext cx="109728" cy="624840"/>
          </a:xfrm>
          <a:prstGeom prst="rect">
            <a:avLst/>
          </a:prstGeom>
          <a:solidFill>
            <a:srgbClr val="EF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2084832" y="3831336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建构·活动二　找反例：缺特征的描述不算算法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457200" y="4620768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457200" y="4620768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24–35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1828800" y="4620768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1828800" y="4620768"/>
            <a:ext cx="109728" cy="6248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2084832" y="4620768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应用　A/B/C分层（判正例/判反例/自编反例）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457200" y="5410200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457200" y="5410200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35–40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1828800" y="5410200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1828800" y="5410200"/>
            <a:ext cx="109728" cy="624840"/>
          </a:xfrm>
          <a:prstGeom prst="rect">
            <a:avLst/>
          </a:prstGeom>
          <a:solidFill>
            <a:srgbClr val="EF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2084832" y="5410200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梳理　齐读结论；口诀；贴星、单元收官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浙教版《信息科技》五年级上册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5 关 / 共 15 关    ·    04 / 15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第5课 · 算法的特征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活动一：算法法庭开庭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承·活动1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8分钟　|　用算法法庭游戏，让学生用三特征当尺子，判断前4课例子是否算算法。</a:t>
              <a:br/>
            </a: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-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每组拿"是/否"牌；教师念例子（泡方便面、上学路线、报数），学生举牌并说用哪条特征；把特征磁贴贴到对应例子下。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今天开算法法庭。法官手里有三把尺：第一把**有穷**——做得完吗？第二把**确定**——每一步说得准吗？第三把**有输出**——有结果吗？三把都过关，才是算法。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324447" y="3764280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324447" y="3764280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525615" y="3800856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泡方便面：做得完（有穷）、步骤准（确定）、能吃上（输出）——是算法！上学路线：走得完、路清楚、到学校（输出）——是！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324447" y="4721352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6324447" y="4721352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525615" y="4757928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记住教材的三条特征：**有穷性、确定性、有输出**（以教材为准）。举牌——泡方便面是算法吗？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设计意图：法庭游戏把抽象特征变可操作；用前4课例子当素材，形成方法闭环；举牌让全员参与。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浙教版《信息科技》五年级上册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5 关 / 共 15 关    ·    05 / 15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第5课 · 算法的特征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活动二：找破算法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承·活动2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8分钟　|　给出缺特征的反例，让学生当法官找出为什么不算算法，强化三特征缺一不可。</a:t>
              <a:br/>
            </a: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-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看反例卡（如"一直绕操场跑，不喊停"——无有穷；"想走就走，没路线"——无确定；"排队但不数人数"——无输出）；小组判"否"并说缺哪条；汇报。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反例一：一直绕操场跑，永远不喊停——是算法吗？（生：不是！）缺哪把尺？——**有穷**！做不完，不算。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324447" y="3764280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324447" y="3764280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525615" y="3800856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反例二：出门随便走，走哪算哪——缺**确定**，下一步说不准，乱套。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324447" y="4721352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6324447" y="4721352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525615" y="4757928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反例三：排队但从不数人数——缺**输出**，忙半天没结果。三把尺，**少一把都不是算法**。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设计意图：反例比正例更让人记得牢；缺哪条训练精准归因，不背名词。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浙教版《信息科技》五年级上册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5 关 / 共 15 关    ·    06 / 15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第5课 · 算法的特征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应用环节：分层任务（A/B/C自选）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合·应用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783080"/>
            <a:ext cx="3454298" cy="3246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457200" y="1783080"/>
            <a:ext cx="3454298" cy="640080"/>
          </a:xfrm>
          <a:prstGeom prst="rect">
            <a:avLst/>
          </a:prstGeom>
          <a:solidFill>
            <a:srgbClr val="5B7B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94360" y="1783080"/>
            <a:ext cx="317997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A层 · 基础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2606040"/>
            <a:ext cx="3088538" cy="22860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任务单①：给3个正例各打三特征钩（照板书）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03504" y="4370832"/>
            <a:ext cx="3161690" cy="56692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603504" y="4370832"/>
            <a:ext cx="91440" cy="5669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04672" y="4407408"/>
            <a:ext cx="2850794" cy="4937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15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教师：A层同学，三把尺都过关才打钩，**少一把就别打**。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368698" y="1783080"/>
            <a:ext cx="3454298" cy="3246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4368698" y="1783080"/>
            <a:ext cx="3454298" cy="6400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05858" y="1783080"/>
            <a:ext cx="317997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B层 · 提高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51578" y="2606040"/>
            <a:ext cx="3088538" cy="22860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任务单②：判4个混合例（2正2反），写是/否+缺哪条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515002" y="4370832"/>
            <a:ext cx="3161690" cy="56692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4515002" y="4370832"/>
            <a:ext cx="91440" cy="5669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716170" y="4407408"/>
            <a:ext cx="2850794" cy="4937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15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教师：B层同学，写否必须说清缺哪条，**只写否不给分**。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280196" y="1783080"/>
            <a:ext cx="3454298" cy="3246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8280196" y="1783080"/>
            <a:ext cx="3454298" cy="64008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417356" y="1783080"/>
            <a:ext cx="317997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C层 · 挑战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463076" y="2606040"/>
            <a:ext cx="3088538" cy="22860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任务单③：自编一个不是算法的反例，考邻组并讲缺哪条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426500" y="4370832"/>
            <a:ext cx="3161690" cy="56692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8426500" y="4370832"/>
            <a:ext cx="91440" cy="5669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627668" y="4407408"/>
            <a:ext cx="2850794" cy="4937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15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教师：C层同学，编反例要真能难住人，**最好缺的是确定**，最隐蔽。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浙教版《信息科技》五年级上册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5 关 / 共 15 关    ·    07 / 15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第5课 · 算法的特征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配图占位：『算法的特征』插图（教师自行补充）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417320"/>
            <a:ext cx="1127729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6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（本页图片请教师自行补充：照片 / 截图 / 课本配图）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57200" y="1938528"/>
            <a:ext cx="5501487" cy="4005072"/>
          </a:xfrm>
          <a:prstGeom prst="roundRect">
            <a:avLst/>
          </a:prstGeom>
          <a:solidFill>
            <a:srgbClr val="EFF4FB"/>
          </a:solidFill>
          <a:ln w="19050">
            <a:solidFill>
              <a:srgbClr val="9AA7B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2878759" y="2176272"/>
            <a:ext cx="658368" cy="658368"/>
          </a:xfrm>
          <a:prstGeom prst="rect">
            <a:avLst/>
          </a:prstGeom>
          <a:noFill/>
          <a:ln w="254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2984098" y="2268443"/>
            <a:ext cx="158008" cy="158008"/>
          </a:xfrm>
          <a:prstGeom prst="ellipse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Isosceles Triangle 8"/>
          <p:cNvSpPr/>
          <p:nvPr/>
        </p:nvSpPr>
        <p:spPr>
          <a:xfrm>
            <a:off x="3010433" y="2505456"/>
            <a:ext cx="408188" cy="276514"/>
          </a:xfrm>
          <a:prstGeom prst="triangle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03504" y="2962656"/>
            <a:ext cx="5208879" cy="287121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>
              <a:lnSpc>
                <a:spcPct val="115000"/>
              </a:lnSpc>
              <a:spcAft>
                <a:spcPts val="300"/>
              </a:spcAft>
            </a:pPr>
            <a:r>
              <a:rPr sz="1300" b="1">
                <a:solidFill>
                  <a:srgbClr val="9AA7B8"/>
                </a:solidFill>
                <a:latin typeface="微软雅黑"/>
                <a:ea typeface="微软雅黑"/>
                <a:cs typeface="微软雅黑"/>
              </a:rPr>
              <a:t>图片位置（待补充）</a:t>
            </a: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建议配图：『算法的特征』核心情境图（课本相关页插图）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33007" y="1938528"/>
            <a:ext cx="5501487" cy="4005072"/>
          </a:xfrm>
          <a:prstGeom prst="roundRect">
            <a:avLst/>
          </a:prstGeom>
          <a:solidFill>
            <a:srgbClr val="EFF4FB"/>
          </a:solidFill>
          <a:ln w="19050">
            <a:solidFill>
              <a:srgbClr val="9AA7B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8654567" y="2176272"/>
            <a:ext cx="658368" cy="658368"/>
          </a:xfrm>
          <a:prstGeom prst="rect">
            <a:avLst/>
          </a:prstGeom>
          <a:noFill/>
          <a:ln w="254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8759906" y="2268443"/>
            <a:ext cx="158008" cy="158008"/>
          </a:xfrm>
          <a:prstGeom prst="ellipse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Isosceles Triangle 13"/>
          <p:cNvSpPr/>
          <p:nvPr/>
        </p:nvSpPr>
        <p:spPr>
          <a:xfrm>
            <a:off x="8786240" y="2505456"/>
            <a:ext cx="408188" cy="276514"/>
          </a:xfrm>
          <a:prstGeom prst="triangle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379311" y="2962656"/>
            <a:ext cx="5208879" cy="287121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>
              <a:lnSpc>
                <a:spcPct val="115000"/>
              </a:lnSpc>
              <a:spcAft>
                <a:spcPts val="300"/>
              </a:spcAft>
            </a:pPr>
            <a:r>
              <a:rPr sz="1300" b="1">
                <a:solidFill>
                  <a:srgbClr val="9AA7B8"/>
                </a:solidFill>
                <a:latin typeface="微软雅黑"/>
                <a:ea typeface="微软雅黑"/>
                <a:cs typeface="微软雅黑"/>
              </a:rPr>
              <a:t>图片位置（待补充）</a:t>
            </a: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建议配图：学生活动过程 / 作品照片（任务单、贴图、流程图、实物等）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5989320"/>
            <a:ext cx="11277295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提示：虚线框内请教师自行插入照片 / 截图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浙教版《信息科技》五年级上册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5 关 / 共 15 关    ·    08 / 15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第5课 · 算法的特征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口诀 / 核心句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2057400"/>
            <a:ext cx="11277295" cy="256032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2057400"/>
            <a:ext cx="10545775" cy="256032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25000"/>
              </a:lnSpc>
              <a:spcAft>
                <a:spcPts val="1200"/>
              </a:spcAft>
            </a:pPr>
            <a:r>
              <a:rPr sz="30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做得完、说得准、有结果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浙教版《信息科技》五年级上册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5 关 / 共 15 关    ·    09 / 15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第5课 · 算法的特征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板书设计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1463040"/>
            <a:ext cx="11277295" cy="4572000"/>
          </a:xfrm>
          <a:prstGeom prst="rect">
            <a:avLst/>
          </a:prstGeom>
          <a:solidFill>
            <a:srgbClr val="122E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463040"/>
            <a:ext cx="11277295" cy="548640"/>
          </a:xfrm>
          <a:prstGeom prst="rect">
            <a:avLst/>
          </a:prstGeom>
          <a:solidFill>
            <a:srgbClr val="0C221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1463040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📋 板书设计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2148840"/>
            <a:ext cx="10637215" cy="3749039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     第5课 算法的特征 —— 算法法庭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三把尺子（以教材为准）：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有穷性 —— 做得完（不无限循环）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确定性 —— 每一步说得准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有输出 —— 有结果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量一量：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泡方便面：做得完✓ 说得准✓ 有结果✓ → 是算法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上学路线：走得完✓ 路清楚✓ 到学校✓ → 是算法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绕圈不停：✗有穷 → 不是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随便走：  ✗确定 → 不是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排队不数：✗输出 → 不是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口诀：做得完、说得准、有结果；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    三把尺子量一量，才算算法好办法。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浙教版《信息科技》五年级上册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5 关 / 共 15 关    ·    10 / 15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第5课 · 算法的特征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评价量规（本课）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57200" y="1554480"/>
          <a:ext cx="7837024214160" cy="448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1760"/>
                <a:gridCol w="1959255390600"/>
                <a:gridCol w="1959255390600"/>
                <a:gridCol w="1959255390600"/>
                <a:gridCol w="1959255390600"/>
              </a:tblGrid>
              <a:tr h="896112"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评价维度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优秀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良好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合格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待合格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</a:tr>
              <a:tr h="896112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特征识记（目标1）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能独立说出三特征并解释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能说出三特征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跟说名称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说不清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</a:tr>
              <a:tr h="896112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正例说明（目标2）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能结合前4课各举正例说三特征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能说1-2例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提示下说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举不出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</a:tr>
              <a:tr h="896112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反例判断（目标3）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能判反例并指出缺哪条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能判并说清一条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能判正误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判不对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</a:tr>
              <a:tr h="896112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审图意识（目标4）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主动用特征审自己的流程图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经提醒审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跟做一次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不审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浙教版《信息科技》五年级上册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5 关 / 共 15 关    ·    11 / 15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第5课 · 算法的特征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作业设计（三类，均不需要电脑）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783080"/>
            <a:ext cx="3515258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783080"/>
            <a:ext cx="3515258" cy="6400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1783080"/>
            <a:ext cx="324093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课堂任务单（当堂完成）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606040"/>
            <a:ext cx="3149498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三特征打钩（A层）；混合判断写缺条（B层）；自编反例（C层）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层级：A/B/C自选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38218" y="1783080"/>
            <a:ext cx="3515258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38218" y="1783080"/>
            <a:ext cx="3515258" cy="640080"/>
          </a:xfrm>
          <a:prstGeom prst="rect">
            <a:avLst/>
          </a:prstGeom>
          <a:solidFill>
            <a:srgbClr val="5B7B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475378" y="1783080"/>
            <a:ext cx="324093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生活观察单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21098" y="2606040"/>
            <a:ext cx="3149498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在家找一件有结果的事（如妈妈煮饭熟了、奶奶缝完衣服），用三特征量一量算不算算法，写/画在任务单，明天贴算法墙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层级：B层必做，A层可选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19236" y="1783080"/>
            <a:ext cx="3515258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219236" y="1783080"/>
            <a:ext cx="3515258" cy="64008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56396" y="1783080"/>
            <a:ext cx="324093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亲子口头作业单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02116" y="2606040"/>
            <a:ext cx="3149498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给家长讲算法三把尺（做得完、说得准、有结果），举一个不是算法的搞笑反例，家长签字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层级：全员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浙教版《信息科技》五年级上册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5 关 / 共 15 关    ·    12 / 15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第5课 · 算法的特征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教师提示 · 本课适配要点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600200"/>
            <a:ext cx="11277295" cy="16642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600200"/>
            <a:ext cx="128016" cy="1664208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673352"/>
            <a:ext cx="1072865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乡土化替换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148840"/>
            <a:ext cx="10728655" cy="102412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正反例→泡方便面、上学路线、绕操场不停、随便走、排队不数人数；反例用村里喇叭喊人但不说几点集合（缺确定）等。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57200" y="3465576"/>
            <a:ext cx="11277295" cy="16642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57200" y="3465576"/>
            <a:ext cx="128016" cy="166420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3538728"/>
            <a:ext cx="1072865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无上机替代版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31520" y="4014216"/>
            <a:ext cx="10728655" cy="102412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本课纯纸笔+举牌游戏，电脑仅热身；设备故障时判断牌改用举手/举卡，效果不减。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57200" y="5330952"/>
            <a:ext cx="11277295" cy="16642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57200" y="5330952"/>
            <a:ext cx="128016" cy="1664208"/>
          </a:xfrm>
          <a:prstGeom prst="rect">
            <a:avLst/>
          </a:prstGeom>
          <a:solidFill>
            <a:srgbClr val="16A3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31520" y="5404104"/>
            <a:ext cx="1072865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课堂管理提醒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5879592"/>
            <a:ext cx="10728655" cy="102412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举牌游戏易兴奋，用听例子—想三秒—再举牌口令压场；对判错的学生，引导哪把尺没过而非你错了，保护自尊。</a:t>
            </a:r>
          </a:p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---</a:t>
            </a:r>
          </a:p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## 附：第一单元实施小贴士（教师随身卡）</a:t>
            </a:r>
          </a:p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| 时刻 | 一句话提醒 |</a:t>
            </a:r>
          </a:p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| ---- | ---- |</a:t>
            </a:r>
          </a:p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| 每节课开头 | 前3分钟纸笔热身（报数/排序/画框），小老师先查本组 |</a:t>
            </a:r>
          </a:p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| 概念出现时 | 先问谁在生活中见过/干过？，再乡土替换，最后才说名词 |</a:t>
            </a:r>
          </a:p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| 描述/画图课时 | 先做后说；模板填空保底；流程图箭头一根不能丢 |</a:t>
            </a:r>
          </a:p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| 学生排错时 | 纠错对事不对人；你这步顺序反了而非你真笨 |</a:t>
            </a:r>
          </a:p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| 想乱跑时 | 先闯关，后自由——完成任务+小老师检查=守约时间 |</a:t>
            </a:r>
          </a:p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| 布置作业时 | 只有三类：课堂任务单、生活观察单、亲子口头作业单——绝不布置需要电脑的作业 |</a:t>
            </a:r>
          </a:p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| 全单元 | 15课=15关，每过一关贴星；与数学教师核对运算顺序/比较大小进度 |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浙教版《信息科技》五年级上册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5 关 / 共 15 关    ·    13 / 15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第5课 · 算法的特征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梳理环节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合·梳理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5分钟　|　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齐读三特征；贴第5关星；互评小组积分。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今天最重要的尺子：**有穷（做得完）、确定（说得准）、有输出（有结果）**。三把都过关，才是真算法。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324447" y="3764280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324447" y="3764280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525615" y="3800856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口诀：**做得完、说得准、有结果；三把尺子量一量，才算算法好办法。**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324447" y="4721352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6324447" y="4721352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525615" y="4757928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第一单元5关全部通过，每人贴星！下单元我们学算法的控制结构——顺序、分支、双分支，流程图里见真章！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设计意图：收官点题，承上启下。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浙教版《信息科技》五年级上册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5 关 / 共 15 关    ·    14 / 15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1463040"/>
            <a:ext cx="11277295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44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第5关，通过！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743200"/>
            <a:ext cx="11277295" cy="73152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20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守约时间到；闯关地图贴星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028700.0" y="4229100.0"/>
            <a:ext cx="8193024.0" cy="0.0"/>
          </a:xfrm>
          <a:prstGeom prst="line">
            <a:avLst/>
          </a:prstGeom>
          <a:ln w="12700">
            <a:solidFill>
              <a:srgbClr val="9AA7B8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5-Point Star 4"/>
          <p:cNvSpPr/>
          <p:nvPr/>
        </p:nvSpPr>
        <p:spPr>
          <a:xfrm>
            <a:off x="822960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5-Point Star 5"/>
          <p:cNvSpPr/>
          <p:nvPr/>
        </p:nvSpPr>
        <p:spPr>
          <a:xfrm>
            <a:off x="1408176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5-Point Star 6"/>
          <p:cNvSpPr/>
          <p:nvPr/>
        </p:nvSpPr>
        <p:spPr>
          <a:xfrm>
            <a:off x="1993392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5-Point Star 7"/>
          <p:cNvSpPr/>
          <p:nvPr/>
        </p:nvSpPr>
        <p:spPr>
          <a:xfrm>
            <a:off x="2578608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5-Point Star 8"/>
          <p:cNvSpPr/>
          <p:nvPr/>
        </p:nvSpPr>
        <p:spPr>
          <a:xfrm>
            <a:off x="3163824" y="4023360"/>
            <a:ext cx="411480" cy="411480"/>
          </a:xfrm>
          <a:prstGeom prst="star5">
            <a:avLst/>
          </a:prstGeom>
          <a:solidFill>
            <a:srgbClr val="F59E0B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5-Point Star 9"/>
          <p:cNvSpPr/>
          <p:nvPr/>
        </p:nvSpPr>
        <p:spPr>
          <a:xfrm>
            <a:off x="3749040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5-Point Star 10"/>
          <p:cNvSpPr/>
          <p:nvPr/>
        </p:nvSpPr>
        <p:spPr>
          <a:xfrm>
            <a:off x="4334256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5-Point Star 11"/>
          <p:cNvSpPr/>
          <p:nvPr/>
        </p:nvSpPr>
        <p:spPr>
          <a:xfrm>
            <a:off x="4919472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5-Point Star 12"/>
          <p:cNvSpPr/>
          <p:nvPr/>
        </p:nvSpPr>
        <p:spPr>
          <a:xfrm>
            <a:off x="5504688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5-Point Star 13"/>
          <p:cNvSpPr/>
          <p:nvPr/>
        </p:nvSpPr>
        <p:spPr>
          <a:xfrm>
            <a:off x="6089904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5-Point Star 14"/>
          <p:cNvSpPr/>
          <p:nvPr/>
        </p:nvSpPr>
        <p:spPr>
          <a:xfrm>
            <a:off x="6675120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5-Point Star 15"/>
          <p:cNvSpPr/>
          <p:nvPr/>
        </p:nvSpPr>
        <p:spPr>
          <a:xfrm>
            <a:off x="7260336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5-Point Star 16"/>
          <p:cNvSpPr/>
          <p:nvPr/>
        </p:nvSpPr>
        <p:spPr>
          <a:xfrm>
            <a:off x="7845552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5-Point Star 17"/>
          <p:cNvSpPr/>
          <p:nvPr/>
        </p:nvSpPr>
        <p:spPr>
          <a:xfrm>
            <a:off x="8430768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5-Point Star 18"/>
          <p:cNvSpPr/>
          <p:nvPr/>
        </p:nvSpPr>
        <p:spPr>
          <a:xfrm>
            <a:off x="9015984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57200" y="6035040"/>
            <a:ext cx="11277295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 · 闯关进度 第 5 关 / 共 15 关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