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960120"/>
            <a:ext cx="11274552" cy="279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25880"/>
            <a:ext cx="1051560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第二单元 算法的控制结构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828800"/>
            <a:ext cx="10515600" cy="1554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26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第 7 课</a:t>
            </a:r>
          </a:p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5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分支结构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520440"/>
            <a:ext cx="10515600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2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/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014984.0" y="4946904.0"/>
            <a:ext cx="7936992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5-Point Star 7"/>
          <p:cNvSpPr/>
          <p:nvPr/>
        </p:nvSpPr>
        <p:spPr>
          <a:xfrm>
            <a:off x="82296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138988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1956816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2523744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3090672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365760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4224528" y="4754880"/>
            <a:ext cx="384048" cy="384048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479145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5358384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5925312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6492240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7059168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>
            <a:off x="762609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5-Point Star 20"/>
          <p:cNvSpPr/>
          <p:nvPr/>
        </p:nvSpPr>
        <p:spPr>
          <a:xfrm>
            <a:off x="8193024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5-Point Star 21"/>
          <p:cNvSpPr/>
          <p:nvPr/>
        </p:nvSpPr>
        <p:spPr>
          <a:xfrm>
            <a:off x="8759952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22960" y="5989320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217920" y="5989320"/>
            <a:ext cx="512064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闯关进度 第 7 关 / 共 15 关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第7课 · 分支结构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学习目标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91640"/>
            <a:ext cx="2545003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91640"/>
            <a:ext cx="2545003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691640"/>
            <a:ext cx="227068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2560320"/>
            <a:ext cx="2142667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能结合下雨带伞说出分支结构——遇到判断，满足条件才做某步，否则跳过。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367963" y="1691640"/>
            <a:ext cx="2545003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367963" y="1691640"/>
            <a:ext cx="2545003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505123" y="1691640"/>
            <a:ext cx="227068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69131" y="2560320"/>
            <a:ext cx="2142667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能在任务单上画出下雨带伞的分支结构流程图（菱形判断+单路执行/跳过）。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78727" y="1691640"/>
            <a:ext cx="2545003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278727" y="1691640"/>
            <a:ext cx="2545003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15887" y="1691640"/>
            <a:ext cx="227068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79895" y="2560320"/>
            <a:ext cx="2142667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能指出生活中至少两个分支结构例子（作业写完才能看电视、体温正常才上学）。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189491" y="1691640"/>
            <a:ext cx="2545003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9189491" y="1691640"/>
            <a:ext cx="2545003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326651" y="1691640"/>
            <a:ext cx="227068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390659" y="2560320"/>
            <a:ext cx="2142667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养成先看条件再决定走不走的意识，能说出不满足时哪步被跳过。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7 关 / 共 15 关    ·    02 / 15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第7课 · 分支结构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教学重难点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920240"/>
            <a:ext cx="5410047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1792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教学重点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6656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认识分支结构，画出满足条件才做的流程图。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24447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324447" y="1920240"/>
            <a:ext cx="5410047" cy="71323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89039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教学难点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43903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理解不满足就跳过（不是两路都走）；与双分支区分。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7 关 / 共 15 关    ·    03 / 15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第7课 · 分支结构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学习过程时间轴（40分钟）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463040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1463040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0–3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828800" y="1463040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828800" y="1463040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084832" y="1463040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纸笔热身　报数；在任务单上画一个菱形判断框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2252472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7200" y="2252472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3–8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828800" y="2252472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828800" y="2252472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084832" y="2252472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感知　带伞判断：下雨才带，不下不带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57200" y="3041904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7200" y="3041904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8–16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828800" y="3041904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1828800" y="3041904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084832" y="3041904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建构·活动一　从判断到结构：这就是分支结构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57200" y="3831336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57200" y="3831336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16–24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828800" y="3831336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828800" y="3831336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084832" y="3831336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建构·活动二　画分支流程图：满足条件才走那一步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57200" y="4620768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7200" y="4620768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24–35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828800" y="4620768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1828800" y="4620768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2084832" y="4620768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应用　A/B/C分层任务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57200" y="5410200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57200" y="5410200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35–40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1828800" y="5410200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1828800" y="5410200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2084832" y="5410200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梳理　小结＋亲子口头作业＋守约时间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7 关 / 共 15 关    ·    04 / 15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第7课 · 分支结构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活动一：带伞判断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乡土化情境：早上出门看天，下雨才带伞，不下就不带——引出分支结构。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看教师举"天气牌"（晴/雨）；全班举"是/否"牌回答"带伞吗"；记录"下雨→带，不下→不带（跳过）"。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早上出门，看天：下雨吗？下雨——带伞；不下——不带，直接走。这一步带伞，是不是每次都做？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24447" y="3764280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24447" y="3764280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25615" y="3800856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不是！**只有下雨才做，不下就跳过。** 这种看情况才做的走法，叫分支结构（单分支）。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24447" y="4721352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324447" y="4721352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25615" y="4757928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和第6课顺序比：顺序是每步都走；分支是**有条件才走那一步，不满足就跳过它**。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设计意图：5分钟内见活动；跳过由学生举牌得出，概念从经验生成；与顺序对比防混淆。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7 关 / 共 15 关    ·    05 / 15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第7课 · 分支结构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活动二：画分支流程图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把带伞画成流程图，强调菱形判断+单路执行/跳过。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在任务单画：开始→看天→菱形"下雨？"→是：矩形"带伞"→结束；否：直接→结束（跳过带伞）。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流程图这样画：圆角开始，矩形看天，菱形下雨？。是——走带伞再结束；否——**直接跳过带伞，去结束**。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24447" y="3764280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24447" y="3764280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25615" y="3800856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注意：分支只有一条做事的路，不满足就绕开它。不像顺序每步都踩。小老师查：否的箭头是不是跳过了带伞框？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24447" y="4721352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324447" y="4721352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25615" y="4757928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口诀先记半句：**遇判断、看条件，满足才走不满足跳。**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设计意图：跳过路径是难点，磁贴+箭头可视化；与顺序对比强化差异。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7 关 / 共 15 关    ·    06 / 15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第7课 · 分支结构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应用环节：分层任务（A/B/C自选）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合·应用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57200" y="1783080"/>
            <a:ext cx="3454298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4360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A层 · 基础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任务单①：在分支模板上填空作业写完才能看电视的处理框与判断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3504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03504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04672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教师：A层同学，模板上判断和框都留空，**填写完吗和看电视**，箭头画好。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68698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368698" y="1783080"/>
            <a:ext cx="3454298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05858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B层 · 提高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51578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任务单②：独立画体温正常才上学分支流程图，标条件，走图验证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15002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515002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716170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教师：B层同学，走图时故意走否那条——**看看看电视是不是被跳过了**。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80196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280196" y="1783080"/>
            <a:ext cx="3454298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417356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C层 · 挑战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63076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任务单③：编一个村里广播通知类分支（如下雨才改室内集会），画流程图并口述跳过哪步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426500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426500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27668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教师：C层同学，编村子里的例子，**条件要写得让人一眼懂**，比如下雨？。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7 关 / 共 15 关    ·    07 / 15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第7课 · 分支结构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配图占位：『分支结构』插图（教师自行补充）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417320"/>
            <a:ext cx="1127729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6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（本页图片请教师自行补充：照片 / 截图 / 课本配图）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2878759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2984098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Isosceles Triangle 8"/>
          <p:cNvSpPr/>
          <p:nvPr/>
        </p:nvSpPr>
        <p:spPr>
          <a:xfrm>
            <a:off x="3010433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3504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建议配图：『分支结构』核心情境图（课本相关页插图）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33007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654567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8759906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Isosceles Triangle 13"/>
          <p:cNvSpPr/>
          <p:nvPr/>
        </p:nvSpPr>
        <p:spPr>
          <a:xfrm>
            <a:off x="8786240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79311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建议配图：学生活动过程 / 作品照片（任务单、贴图、流程图、实物等）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98932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提示：虚线框内请教师自行插入照片 / 截图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7 关 / 共 15 关    ·    08 / 15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第7课 · 分支结构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口诀 / 核心句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2057400"/>
            <a:ext cx="11277295" cy="256032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2057400"/>
            <a:ext cx="10545775" cy="25603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25000"/>
              </a:lnSpc>
              <a:spcAft>
                <a:spcPts val="1200"/>
              </a:spcAft>
            </a:pPr>
            <a:r>
              <a:rPr sz="3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遇判断、看条件，满足才走不满足跳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7 关 / 共 15 关    ·    09 / 15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第7课 · 分支结构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板书设计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463040"/>
            <a:ext cx="11277295" cy="4572000"/>
          </a:xfrm>
          <a:prstGeom prst="rect">
            <a:avLst/>
          </a:prstGeom>
          <a:solidFill>
            <a:srgbClr val="122E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463040"/>
            <a:ext cx="11277295" cy="548640"/>
          </a:xfrm>
          <a:prstGeom prst="rect">
            <a:avLst/>
          </a:prstGeom>
          <a:solidFill>
            <a:srgbClr val="0C221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463040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📋 板书设计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148840"/>
            <a:ext cx="10637215" cy="3749039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第7课 分支结构（单分支）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带伞判断：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下雨？——是 → 带伞 → 结束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       ——否 →（跳过带伞）→ 结束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分支结构 = 遇判断，满足条件才做某步，否则跳过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流程图：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（开始）→〔看天〕→ ◇下雨？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                │是 →〔带伞〕→（结束）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                │否 →（直接结束，跳过带伞）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口诀：遇判断、看条件，满足才走不满足跳；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    这叫分支单岔路，看天带伞就这招。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7 关 / 共 15 关    ·    10 / 15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第7课 · 分支结构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评价量规（本课）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554480"/>
          <a:ext cx="7837024214160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1760"/>
                <a:gridCol w="1959255390600"/>
                <a:gridCol w="1959255390600"/>
                <a:gridCol w="1959255390600"/>
                <a:gridCol w="1959255390600"/>
              </a:tblGrid>
              <a:tr h="896112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评价维度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优秀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良好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待合格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分支感知（目标1）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能独立说清并对比顺序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能说清分支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跟说能指认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说不清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流程图绘制（目标2）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独立画对，跳过路径正确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主要环节对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补全模板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画不出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生活举例（目标3）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能举2个以上分支例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能举1个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跟说例子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无举例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跳过意识（目标4）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能说清不满足哪步被跳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经提醒能说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跟说一次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说不出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7 关 / 共 15 关    ·    11 / 15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第7课 · 分支结构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作业设计（三类，均不需要电脑）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783080"/>
            <a:ext cx="3515258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课堂任务单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第7课任务单（模板填空/独立画图，课上完成，A/B层必交）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层级：全层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8218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8218" y="1783080"/>
            <a:ext cx="3515258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75378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生活观察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21098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在家找一件满足条件才做的事（如写完作业才看电视、天冷才穿棉袄），画分支流程图，明天贴算法墙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层级：B层必做，A层可选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19236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19236" y="1783080"/>
            <a:ext cx="3515258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56396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亲子口头作业单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02116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给家长讲分支结构（看情况才做、不满足就跳），举带伞例子，家长签字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层级：全员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7 关 / 共 15 关    ·    12 / 15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第7课 · 分支结构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教师提示 · 本课适配要点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00200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00200"/>
            <a:ext cx="128016" cy="1664208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673352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乡土化替换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148840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分支实例→下雨带伞、作业写完看电视、体温正常上学、村里广播改室内；提问谁因下雨被拦在门外过？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3465576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57200" y="3465576"/>
            <a:ext cx="128016" cy="166420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3538728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无上机替代版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4014216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判断牌游戏+磁贴照常；设备故障时流程图贴墙，用是/否举手走图。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" y="5330952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57200" y="5330952"/>
            <a:ext cx="128016" cy="1664208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5404104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课堂管理提醒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5879592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举牌游戏控制音量；对判断慢的学生，允许先看同桌牌再举，不当众点名；两人一套磁贴半节课互换。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---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7 关 / 共 15 关    ·    13 / 15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第7课 · 分支结构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梳理环节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合·梳理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5分钟　|　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齐答本课核心句；记录亲子口头作业；守约时间。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今天第二把尺——**分支结构：遇判断、看条件，满足才走、不满足跳。** 它和顺序不同：顺序每步都走，分支看情况。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24447" y="3764280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24447" y="3764280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25615" y="3800856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口诀补全：**遇判断、看条件，满足才走不满足跳；这叫分支单岔路，看天带伞就这招。** 第7关，贴星！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24447" y="4721352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324447" y="4721352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25615" y="4757928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亲子作业：给家长讲分支结构，举带伞例子，家长签字。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设计意图：对比顺序收束；无设备作业。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7 关 / 共 15 关    ·    14 / 15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463040"/>
            <a:ext cx="11277295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44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第7关，通过！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743200"/>
            <a:ext cx="11277295" cy="7315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20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守约时间到；闯关地图贴星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028700.0" y="4229100.0"/>
            <a:ext cx="8193024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5-Point Star 4"/>
          <p:cNvSpPr/>
          <p:nvPr/>
        </p:nvSpPr>
        <p:spPr>
          <a:xfrm>
            <a:off x="82296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5-Point Star 5"/>
          <p:cNvSpPr/>
          <p:nvPr/>
        </p:nvSpPr>
        <p:spPr>
          <a:xfrm>
            <a:off x="140817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5-Point Star 6"/>
          <p:cNvSpPr/>
          <p:nvPr/>
        </p:nvSpPr>
        <p:spPr>
          <a:xfrm>
            <a:off x="1993392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5-Point Star 7"/>
          <p:cNvSpPr/>
          <p:nvPr/>
        </p:nvSpPr>
        <p:spPr>
          <a:xfrm>
            <a:off x="2578608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3163824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374904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4334256" y="4023360"/>
            <a:ext cx="411480" cy="411480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491947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5504688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6089904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6675120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7260336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784555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8430768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9015984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57200" y="603504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 · 闯关进度 第 7 关 / 共 15 关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