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457200" y="960120"/>
            <a:ext cx="11274552" cy="279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第二单元 算法的控制结构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828800"/>
            <a:ext cx="10515600" cy="1554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400"/>
              </a:spcAft>
            </a:pPr>
            <a:r>
              <a:rPr sz="2600" b="1">
                <a:solidFill>
                  <a:srgbClr val="F59E0B"/>
                </a:solidFill>
                <a:latin typeface="微软雅黑"/>
                <a:ea typeface="微软雅黑"/>
                <a:cs typeface="微软雅黑"/>
              </a:rPr>
              <a:t>第 9 课</a:t>
            </a:r>
          </a:p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52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体验算法控制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3520440"/>
            <a:ext cx="10515600" cy="73152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2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/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014984.0" y="4946904.0"/>
            <a:ext cx="7936992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5-Point Star 7"/>
          <p:cNvSpPr/>
          <p:nvPr/>
        </p:nvSpPr>
        <p:spPr>
          <a:xfrm>
            <a:off x="82296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138988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195681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2523744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3090672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3657600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4224528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4791456" y="4754880"/>
            <a:ext cx="384048" cy="384048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5358384" y="4754880"/>
            <a:ext cx="384048" cy="384048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592531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6492240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7059168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5-Point Star 19"/>
          <p:cNvSpPr/>
          <p:nvPr/>
        </p:nvSpPr>
        <p:spPr>
          <a:xfrm>
            <a:off x="7626096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5-Point Star 20"/>
          <p:cNvSpPr/>
          <p:nvPr/>
        </p:nvSpPr>
        <p:spPr>
          <a:xfrm>
            <a:off x="8193024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5-Point Star 21"/>
          <p:cNvSpPr/>
          <p:nvPr/>
        </p:nvSpPr>
        <p:spPr>
          <a:xfrm>
            <a:off x="8759952" y="4754880"/>
            <a:ext cx="384048" cy="384048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22960" y="5989320"/>
            <a:ext cx="731520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217920" y="5989320"/>
            <a:ext cx="5120640" cy="36576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BFD3F2"/>
                </a:solidFill>
                <a:latin typeface="微软雅黑"/>
                <a:ea typeface="微软雅黑"/>
                <a:cs typeface="微软雅黑"/>
              </a:rPr>
              <a:t>闯关进度 第 9 关 / 共 15 关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体验算法控制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学习目标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58368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能结合教材实例（以教材为准），说出一段算法里既有顺序又有分支，控制结构决定先走哪、跳哪。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367963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3367963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505123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569131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能参与人肉执行：一人当控制器发令、一人当计算机走流程，说出某步被执行还是被跳过。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278727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278727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15887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79895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能在任务单上画出含顺序+分支的综合简易流程图（以教材为准），箭头齐全走得通。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89491" y="1691640"/>
            <a:ext cx="2545003" cy="39319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9189491" y="1691640"/>
            <a:ext cx="2545003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326651" y="1691640"/>
            <a:ext cx="227068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目标4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390659" y="2560320"/>
            <a:ext cx="2142667" cy="29260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8000"/>
              </a:lnSpc>
              <a:spcAft>
                <a:spcPts val="800"/>
              </a:spcAft>
            </a:pPr>
            <a:r>
              <a:rPr sz="16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愿意用控制结构三把尺审自己的图，说出每段是顺序还是分支。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15 关    ·    02 / 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体验算法控制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教学重难点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920240"/>
            <a:ext cx="5410047" cy="713232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21792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教学重点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76656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综合体验顺序与分支；人肉执行走通算法。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324447" y="1920240"/>
            <a:ext cx="5410047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324447" y="1920240"/>
            <a:ext cx="5410047" cy="713232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89039" y="1920240"/>
            <a:ext cx="5080863" cy="713232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9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教学难点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43903" y="2834640"/>
            <a:ext cx="4971135" cy="26060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1000"/>
              </a:spcAft>
            </a:pPr>
            <a:r>
              <a:rPr sz="17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理解条件决定走向——哪步执行、哪步跳过由判断结果定。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15 关    ·    03 / 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体验算法控制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学习过程时间轴（40分钟）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46304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457200" y="146304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0–3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46304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1828800" y="1463040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2084832" y="146304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纸笔热身　报数；在任务单上给值日流程标顺序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57200" y="2252472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7200" y="2252472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3–8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1828800" y="2252472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1828800" y="2252472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084832" y="2252472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感知　教师演示综合算法：先写作业，再看书，下雨才带伞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457200" y="3041904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7200" y="3041904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8–16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828800" y="3041904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1828800" y="3041904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084832" y="3041904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建构·活动一　识综合图：顺序里夹着分支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57200" y="3831336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57200" y="3831336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16–24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828800" y="3831336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1828800" y="3831336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2084832" y="3831336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建构·活动二　人肉执行：当一回计算机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457200" y="4620768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57200" y="4620768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24–35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828800" y="4620768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1828800" y="4620768"/>
            <a:ext cx="109728" cy="6248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2084832" y="4620768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应用　A/B/C分层任务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457200" y="5410200"/>
            <a:ext cx="1234440" cy="624840"/>
          </a:xfrm>
          <a:prstGeom prst="round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57200" y="5410200"/>
            <a:ext cx="1234440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35–40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1828800" y="5410200"/>
            <a:ext cx="9905695" cy="6248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1828800" y="5410200"/>
            <a:ext cx="109728" cy="624840"/>
          </a:xfrm>
          <a:prstGeom prst="rect">
            <a:avLst/>
          </a:prstGeom>
          <a:solidFill>
            <a:srgbClr val="EFF4F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084832" y="5410200"/>
            <a:ext cx="9448495" cy="6248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梳理　单元收官＋亲子作业＋守约时间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15 关    ·    04 / 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体验算法控制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活动一：识综合图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用先写作业，再看书，下雨才带伞综合实例，让学生看到顺序里夹着分支。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看课件/磁贴综合图：开始→写作业（顺序）→看书（顺序）→看天（菱形"下雨？"）→是带伞/否跳过→结束；小组讨论"哪段是顺序、哪段是分支"。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把前几课合起来：先写作业（顺序），再看书（顺序），出门看天——下雨才带伞（分支）。**一段算法里，顺序是骨架，分支是路口。**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指给老师看：哪几框是顺序一路下？哪个菱形是分支路口？对——写、看是两阶楼梯，看天是岔路口。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这就是算法的控制结构：它决定你**先踩哪阶、到路口拐不拐**。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设计意图：整合三把尺，形成控制结构总概念；骨架+路口比喻直观。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15 关    ·    05 / 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体验算法控制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活动二：人肉执行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承·活动2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8分钟　|　角色扮演人肉计算机，亲手走一遍综合算法，感受条件决定哪步执行、哪步跳过。</a:t>
              <a:br/>
            </a: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-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三人小组：一人持综合图当"控制器"发令（"写作业！""看书！""看天——下雨吗？"）；一人当"计算机"按令做动作；第三人举"执行/跳过"牌记录。换"晴/雨"两种情形各走一遍。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设计意图：人肉执行把抽象控制变身体动作；执行/跳过牌让判断可见；两种情形对比点明条件决定走向。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15 关    ·    06 / 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体验算法控制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应用环节：分层任务（A/B/C自选）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合·应用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57200" y="1783080"/>
            <a:ext cx="345429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94360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A层 · 基础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0080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任务单①：在综合模板上给值日+下雨才关窗标出顺序段与分支段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03504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603504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04672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教师：A层同学，模板上**顺序段画横线、分支段画圈**，标清楚就过关。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368698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4368698" y="1783080"/>
            <a:ext cx="345429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505858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B层 · 提高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51578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任务单②：独立画先吃饭，再写作业，作业写完才看电视综合流程图，人肉走一遍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515002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4515002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716170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教师：B层同学，人肉走时故意走作业没写完那条——**看电视是不是被跳过了**？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8280196" y="1783080"/>
            <a:ext cx="3454298" cy="3246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80196" y="1783080"/>
            <a:ext cx="345429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17356" y="1783080"/>
            <a:ext cx="317997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C层 · 挑战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63076" y="2606040"/>
            <a:ext cx="3088538" cy="22860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任务单③：编上学：先出门，下雨带伞否则戴帽，再到校综合算法，画流程图并演两情形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426500" y="4370832"/>
            <a:ext cx="3161690" cy="56692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8426500" y="4370832"/>
            <a:ext cx="91440" cy="56692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8627668" y="4407408"/>
            <a:ext cx="2850794" cy="49377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15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教师：C层同学，编上学例子，**两情形（雨/晴）都演一遍**，看戴帽和带伞怎么换。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15 关    ·    07 / 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体验算法控制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配图占位：『体验算法控制』插图（教师自行补充）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57200" y="1417320"/>
            <a:ext cx="1127729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6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（本页图片请教师自行补充：照片 / 截图 / 课本配图）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457200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2878759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2984098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Isosceles Triangle 8"/>
          <p:cNvSpPr/>
          <p:nvPr/>
        </p:nvSpPr>
        <p:spPr>
          <a:xfrm>
            <a:off x="3010433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03504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建议配图：『体验算法控制』核心情境图（课本相关页插图）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33007" y="1938528"/>
            <a:ext cx="5501487" cy="4005072"/>
          </a:xfrm>
          <a:prstGeom prst="roundRect">
            <a:avLst/>
          </a:prstGeom>
          <a:solidFill>
            <a:srgbClr val="EFF4FB"/>
          </a:solidFill>
          <a:ln w="19050">
            <a:solidFill>
              <a:srgbClr val="9AA7B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654567" y="2176272"/>
            <a:ext cx="658368" cy="658368"/>
          </a:xfrm>
          <a:prstGeom prst="rect">
            <a:avLst/>
          </a:prstGeom>
          <a:noFill/>
          <a:ln w="254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8759906" y="2268443"/>
            <a:ext cx="158008" cy="158008"/>
          </a:xfrm>
          <a:prstGeom prst="ellipse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Isosceles Triangle 13"/>
          <p:cNvSpPr/>
          <p:nvPr/>
        </p:nvSpPr>
        <p:spPr>
          <a:xfrm>
            <a:off x="8786240" y="2505456"/>
            <a:ext cx="408188" cy="276514"/>
          </a:xfrm>
          <a:prstGeom prst="triangle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79311" y="2962656"/>
            <a:ext cx="5208879" cy="287121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ctr">
              <a:lnSpc>
                <a:spcPct val="115000"/>
              </a:lnSpc>
              <a:spcAft>
                <a:spcPts val="300"/>
              </a:spcAft>
            </a:pPr>
            <a:r>
              <a:rPr sz="1300" b="1">
                <a:solidFill>
                  <a:srgbClr val="9AA7B8"/>
                </a:solidFill>
                <a:latin typeface="微软雅黑"/>
                <a:ea typeface="微软雅黑"/>
                <a:cs typeface="微软雅黑"/>
              </a:rPr>
              <a:t>图片位置（待补充）</a:t>
            </a: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建议配图：学生活动过程 / 作品照片（任务单、贴图、流程图、实物等）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57200" y="598932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提示：虚线框内请教师自行插入照片 / 截图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15 关    ·    08 / 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体验算法控制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口诀 / 核心句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2057400"/>
            <a:ext cx="11277295" cy="256032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22960" y="2057400"/>
            <a:ext cx="10545775" cy="25603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25000"/>
              </a:lnSpc>
              <a:spcAft>
                <a:spcPts val="1200"/>
              </a:spcAft>
            </a:pPr>
            <a:r>
              <a:rPr sz="30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顺序一路下，分支看条件，双分支两分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15 关    ·    09 / 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体验算法控制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板书设计</a:t>
            </a:r>
          </a:p>
        </p:txBody>
      </p:sp>
      <p:sp>
        <p:nvSpPr>
          <p:cNvPr id="5" name="Rectangle 4"/>
          <p:cNvSpPr/>
          <p:nvPr/>
        </p:nvSpPr>
        <p:spPr>
          <a:xfrm>
            <a:off x="457200" y="1463040"/>
            <a:ext cx="11277295" cy="4572000"/>
          </a:xfrm>
          <a:prstGeom prst="rect">
            <a:avLst/>
          </a:prstGeom>
          <a:solidFill>
            <a:srgbClr val="122E1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463040"/>
            <a:ext cx="11277295" cy="548640"/>
          </a:xfrm>
          <a:prstGeom prst="rect">
            <a:avLst/>
          </a:prstGeom>
          <a:solidFill>
            <a:srgbClr val="0C221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40080" y="1463040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📋 板书设计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7240" y="2148840"/>
            <a:ext cx="10637215" cy="3749039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第9课 体验算法控制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综合算法（以教材为准）：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开始 →〔写作业〕→〔看书〕→〔看天〕→ ◇下雨？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                            │是→〔带伞〕→（结束）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                              │否→（跳过带伞）→（结束）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顺序（骨架）：写作业、看书 一路下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分支（路口）：看天 满足才走带伞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人肉执行记录：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晴天：写✓ 看✓ 带伞✗(跳过)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雨天：写✓ 看✓ 带伞✓(执行)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→ 走哪步，由"下雨吗"决定 = 控制结构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口诀：顺序一路下，分支看条件，双分支两分；</a:t>
            </a:r>
          </a:p>
          <a:p>
            <a:pPr algn="l">
              <a:lnSpc>
                <a:spcPct val="120000"/>
              </a:lnSpc>
              <a:spcAft>
                <a:spcPts val="700"/>
              </a:spcAft>
            </a:pPr>
            <a:r>
              <a:rPr sz="1600" b="0">
                <a:solidFill>
                  <a:srgbClr val="F2F6F2"/>
                </a:solidFill>
                <a:latin typeface="微软雅黑"/>
                <a:ea typeface="微软雅黑"/>
                <a:cs typeface="微软雅黑"/>
              </a:rPr>
              <a:t>      控制定走向，执行或跳过，算得清又明。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15 关    ·    10 / 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体验算法控制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评价量规（本课）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57200" y="1554480"/>
          <a:ext cx="7837024214160" cy="4480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1760"/>
                <a:gridCol w="1959255390600"/>
                <a:gridCol w="1959255390600"/>
                <a:gridCol w="1959255390600"/>
                <a:gridCol w="1959255390600"/>
              </a:tblGrid>
              <a:tr h="896112"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评价维度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优秀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良好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400" b="1">
                          <a:solidFill>
                            <a:srgbClr val="FFFFFF"/>
                          </a:solidFill>
                          <a:latin typeface="微软雅黑"/>
                        </a:rPr>
                        <a:t>待合格</a:t>
                      </a:r>
                    </a:p>
                  </a:txBody>
                  <a:tcPr anchor="ctr" marT="25400" marB="25400">
                    <a:solidFill>
                      <a:srgbClr val="1E50A2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综合识别（目标1）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能独立说清顺序+分支并指走向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能说清两段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跟说能指认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说不清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人肉执行（目标2）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能当控制器/计算机走通并说跳过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能走通并大致说清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跟做能走通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不参与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综合绘图（目标3）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独立画含顺序+分支图，走得通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主要环节对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补全模板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画不出</a:t>
                      </a:r>
                    </a:p>
                  </a:txBody>
                  <a:tcPr anchor="ctr" marT="25400" marB="25400" marL="63500" marR="63500">
                    <a:solidFill>
                      <a:srgbClr val="FFFFFF"/>
                    </a:solidFill>
                  </a:tcPr>
                </a:tc>
              </a:tr>
              <a:tr h="896112">
                <a:tc>
                  <a:txBody>
                    <a:bodyPr/>
                    <a:lstStyle/>
                    <a:p>
                      <a:r>
                        <a:rPr sz="1200" b="1">
                          <a:solidFill>
                            <a:srgbClr val="0F2C52"/>
                          </a:solidFill>
                          <a:latin typeface="微软雅黑"/>
                        </a:rPr>
                        <a:t>审图意识（目标4）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主动用三把尺审图说每段类型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经提醒审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跟做一次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100" b="0">
                          <a:solidFill>
                            <a:srgbClr val="0F2C52"/>
                          </a:solidFill>
                          <a:latin typeface="微软雅黑"/>
                        </a:rPr>
                        <a:t>不审</a:t>
                      </a:r>
                    </a:p>
                  </a:txBody>
                  <a:tcPr anchor="ctr" marT="25400" marB="25400" marL="63500" marR="63500">
                    <a:solidFill>
                      <a:srgbClr val="F4F8FD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15 关    ·    11 / 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体验算法控制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作业设计（三类，均不需要电脑）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783080"/>
            <a:ext cx="3515258" cy="6400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94360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课堂任务单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第9课任务单（标段/综合画图/人肉记录，课上完成，A/B层必交）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8218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38218" y="1783080"/>
            <a:ext cx="3515258" cy="640080"/>
          </a:xfrm>
          <a:prstGeom prst="rect">
            <a:avLst/>
          </a:prstGeom>
          <a:solidFill>
            <a:srgbClr val="5B7B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475378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生活观察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21098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观察家长一天里先做啥后做啥、看情况才做啥，画一张含顺序+分支的综合流程图，明天贴算法墙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层级：B层必做，A层可选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19236" y="1783080"/>
            <a:ext cx="3515258" cy="36576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8219236" y="1783080"/>
            <a:ext cx="3515258" cy="64008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56396" y="1783080"/>
            <a:ext cx="3240938" cy="6400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亲子口头作业单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02116" y="2606040"/>
            <a:ext cx="3149498" cy="269748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给家长讲算法怎么控制步骤（顺序/分支/双分支三把尺），举上学带伞例子，家长签字</a:t>
            </a:r>
          </a:p>
          <a:p>
            <a:pPr algn="l">
              <a:lnSpc>
                <a:spcPct val="112000"/>
              </a:lnSpc>
              <a:spcAft>
                <a:spcPts val="7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层级：全员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15 关    ·    12 / 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体验算法控制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教师提示 · 本课适配要点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457200" y="1600200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457200" y="1600200"/>
            <a:ext cx="128016" cy="1664208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1673352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乡土化替换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2148840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综合实例→上学带伞、值日+下雨关窗、先吃饭再写作业写完才看电视；全场用学生生活场景。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7200" y="3465576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57200" y="3465576"/>
            <a:ext cx="128016" cy="166420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3538728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无上机替代版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4014216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教师演示+人肉执行+磁贴照常，全程无需电脑；设备故障时流程图贴墙，用执行/跳过举牌走图。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7200" y="5330952"/>
            <a:ext cx="11277295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57200" y="5330952"/>
            <a:ext cx="128016" cy="1664208"/>
          </a:xfrm>
          <a:prstGeom prst="rect">
            <a:avLst/>
          </a:prstGeom>
          <a:solidFill>
            <a:srgbClr val="16A34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31520" y="5404104"/>
            <a:ext cx="10728655" cy="45720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课堂管理提醒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879592"/>
            <a:ext cx="10728655" cy="102412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人肉执行易兴奋，用控制器发令—计算机做—记录员举牌三角色分工压场；对害羞学生安排当记录员（举牌）而非计算机；两人一套磁贴半节课互换。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---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## 附：本单元使用与自查说明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1. **栏目齐全**：每课均含课时概况＋一至十一（学习内容分析／学习对象分析／学习目标／教学重难点／教学方法／学习资源／学习过程／板书设计／评价设计／作业设计／教学反思）＋本课适配要点，学习过程内含纸笔热身与分钟级时间轴表，五大环节（感知3-5→建构16→应用11→梳理5，加热身3）合计满40分钟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2. **乡土化**：顺序→泡方便面/值日流程；分支→下雨带伞/作业写完看电视；双分支→猜筐里鸡蛋个数/考试及格；综合→上学带伞。全程未使用学生生活中不存在的智能设备案例。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3. **无网无电脑**：本单元全为纸笔+磁贴+角色扮演活动，备课素材本地化，不依赖网络与编程环境。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4. **数据口径**：本课例题条件、课本栏目名称等以教材原文为准（教案中已标注以教材为准）；猜鸡蛋答案由教师课堂设定，不写死。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5. **安全伦理**：第9课人肉执行渗透按规则走、不随意跳步的责任意识，与全册契约精神呼应；全程不输入任何个人敏感信息。</a:t>
            </a:r>
          </a:p>
          <a:p>
            <a:pPr algn="l">
              <a:lnSpc>
                <a:spcPct val="112000"/>
              </a:lnSpc>
              <a:spcAft>
                <a:spcPts val="5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6. **跨学科衔接**：与数学教师核对比较大小、运算顺序进度，确保分支/双分支判断中的比较不卡数学。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15 关    ·    13 / 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457200" y="320040"/>
            <a:ext cx="146304" cy="86868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"/>
            <a:ext cx="8808415" cy="310896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4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第9课 · 体验算法控制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"/>
            <a:ext cx="8808415" cy="548640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28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梳理环节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9585655" y="384048"/>
            <a:ext cx="2148840" cy="457200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1E50A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85655" y="384048"/>
            <a:ext cx="2148840" cy="45720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合·梳理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457200" y="1371600"/>
            <a:ext cx="11277295" cy="566928"/>
          </a:xfrm>
          <a:prstGeom prst="roundRect">
            <a:avLst/>
          </a:prstGeom>
          <a:solidFill>
            <a:srgbClr val="EFF4FB"/>
          </a:solidFill>
          <a:ln w="12700">
            <a:solidFill>
              <a:srgbClr val="D9E2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40080" y="1371600"/>
            <a:ext cx="10911535" cy="566928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1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⏱ 5分钟　|　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2148840"/>
            <a:ext cx="5455767" cy="548640"/>
          </a:xfrm>
          <a:prstGeom prst="rect">
            <a:avLst/>
          </a:prstGeom>
          <a:solidFill>
            <a:srgbClr val="1E50A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594360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🙋 学生活动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0080" y="2807208"/>
            <a:ext cx="5090007" cy="2670048"/>
          </a:xfrm>
          <a:prstGeom prst="rect">
            <a:avLst/>
          </a:prstGeom>
          <a:noFill/>
        </p:spPr>
        <p:txBody>
          <a:bodyPr wrap="square" anchor="t" lIns="45720" rIns="45720" tIns="18288" bIns="18288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5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• 齐答三把尺；贴第9关星；互评小组积分；守约时间。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278727" y="2148840"/>
            <a:ext cx="5455767" cy="54864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415887" y="2148840"/>
            <a:ext cx="5181447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700" b="1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🗣 教师话术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24447" y="2807208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ectangle 14"/>
          <p:cNvSpPr/>
          <p:nvPr/>
        </p:nvSpPr>
        <p:spPr>
          <a:xfrm>
            <a:off x="6324447" y="2807208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525615" y="2843784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第二单元四课走完——顺序（一路下）、分支（满足才走）、双分支（两路选一）、今天综合体验控制结构决定走向。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24447" y="3764280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6324447" y="3764280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525615" y="3800856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三把尺口诀合起来：**顺序一路下，分支看条件，双分支两分；控制定走向，执行或跳过，算得清又明。**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324447" y="4721352"/>
            <a:ext cx="5364327" cy="810768"/>
          </a:xfrm>
          <a:prstGeom prst="roundRect">
            <a:avLst/>
          </a:prstGeom>
          <a:solidFill>
            <a:srgbClr val="FDF3DF"/>
          </a:solidFill>
          <a:ln w="15875">
            <a:solidFill>
              <a:srgbClr val="F59E0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6324447" y="4721352"/>
            <a:ext cx="91440" cy="810768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525615" y="4757928"/>
            <a:ext cx="5053431" cy="737616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单元收官！第6-9关全部通过，每人贴星！亲子作业：给家长讲算法怎么控制步骤，举上学带伞例子，家长签字。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7200" y="5650992"/>
            <a:ext cx="11277295" cy="548640"/>
          </a:xfrm>
          <a:prstGeom prst="roundRect">
            <a:avLst/>
          </a:prstGeom>
          <a:solidFill>
            <a:srgbClr val="E8F1E6"/>
          </a:solidFill>
          <a:ln w="12700">
            <a:solidFill>
              <a:srgbClr val="16A34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0080" y="5650992"/>
            <a:ext cx="10911535" cy="54864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400" b="0">
                <a:solidFill>
                  <a:srgbClr val="0F2C52"/>
                </a:solidFill>
                <a:latin typeface="微软雅黑"/>
                <a:ea typeface="微软雅黑"/>
                <a:cs typeface="微软雅黑"/>
              </a:rPr>
              <a:t>💡 设计意图：四课一线收束；口诀整合；无设备作业。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7200" y="6355080"/>
            <a:ext cx="64008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l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浙教版《信息科技》五年级上册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8095" y="6355080"/>
            <a:ext cx="5486400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r">
              <a:lnSpc>
                <a:spcPct val="112000"/>
              </a:lnSpc>
              <a:spcAft>
                <a:spcPts val="600"/>
              </a:spcAft>
            </a:pPr>
            <a:r>
              <a:rPr sz="12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闯关进度 第 9 关 / 共 15 关    ·    14 / 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1463040"/>
            <a:ext cx="11277295" cy="109728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4400" b="1">
                <a:solidFill>
                  <a:srgbClr val="1E50A2"/>
                </a:solidFill>
                <a:latin typeface="微软雅黑"/>
                <a:ea typeface="微软雅黑"/>
                <a:cs typeface="微软雅黑"/>
              </a:rPr>
              <a:t>第9关，通过！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2743200"/>
            <a:ext cx="11277295" cy="73152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20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守约时间到；闯关地图贴星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028700.0" y="4229100.0"/>
            <a:ext cx="8193024.0" cy="0.0"/>
          </a:xfrm>
          <a:prstGeom prst="line">
            <a:avLst/>
          </a:prstGeom>
          <a:ln w="12700">
            <a:solidFill>
              <a:srgbClr val="9AA7B8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5-Point Star 4"/>
          <p:cNvSpPr/>
          <p:nvPr/>
        </p:nvSpPr>
        <p:spPr>
          <a:xfrm>
            <a:off x="82296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5-Point Star 5"/>
          <p:cNvSpPr/>
          <p:nvPr/>
        </p:nvSpPr>
        <p:spPr>
          <a:xfrm>
            <a:off x="140817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5-Point Star 6"/>
          <p:cNvSpPr/>
          <p:nvPr/>
        </p:nvSpPr>
        <p:spPr>
          <a:xfrm>
            <a:off x="199339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5-Point Star 7"/>
          <p:cNvSpPr/>
          <p:nvPr/>
        </p:nvSpPr>
        <p:spPr>
          <a:xfrm>
            <a:off x="2578608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5-Point Star 8"/>
          <p:cNvSpPr/>
          <p:nvPr/>
        </p:nvSpPr>
        <p:spPr>
          <a:xfrm>
            <a:off x="3163824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5-Point Star 9"/>
          <p:cNvSpPr/>
          <p:nvPr/>
        </p:nvSpPr>
        <p:spPr>
          <a:xfrm>
            <a:off x="3749040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5-Point Star 10"/>
          <p:cNvSpPr/>
          <p:nvPr/>
        </p:nvSpPr>
        <p:spPr>
          <a:xfrm>
            <a:off x="4334256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5-Point Star 11"/>
          <p:cNvSpPr/>
          <p:nvPr/>
        </p:nvSpPr>
        <p:spPr>
          <a:xfrm>
            <a:off x="4919472" y="4023360"/>
            <a:ext cx="411480" cy="411480"/>
          </a:xfrm>
          <a:prstGeom prst="star5">
            <a:avLst/>
          </a:prstGeom>
          <a:solidFill>
            <a:srgbClr val="1E50A2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5-Point Star 12"/>
          <p:cNvSpPr/>
          <p:nvPr/>
        </p:nvSpPr>
        <p:spPr>
          <a:xfrm>
            <a:off x="5504688" y="4023360"/>
            <a:ext cx="411480" cy="411480"/>
          </a:xfrm>
          <a:prstGeom prst="star5">
            <a:avLst/>
          </a:prstGeom>
          <a:solidFill>
            <a:srgbClr val="F59E0B"/>
          </a:solidFill>
          <a:ln w="15875">
            <a:solidFill>
              <a:srgbClr val="FFFF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5-Point Star 13"/>
          <p:cNvSpPr/>
          <p:nvPr/>
        </p:nvSpPr>
        <p:spPr>
          <a:xfrm>
            <a:off x="608990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5-Point Star 14"/>
          <p:cNvSpPr/>
          <p:nvPr/>
        </p:nvSpPr>
        <p:spPr>
          <a:xfrm>
            <a:off x="6675120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5-Point Star 15"/>
          <p:cNvSpPr/>
          <p:nvPr/>
        </p:nvSpPr>
        <p:spPr>
          <a:xfrm>
            <a:off x="7260336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5-Point Star 16"/>
          <p:cNvSpPr/>
          <p:nvPr/>
        </p:nvSpPr>
        <p:spPr>
          <a:xfrm>
            <a:off x="7845552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5-Point Star 17"/>
          <p:cNvSpPr/>
          <p:nvPr/>
        </p:nvSpPr>
        <p:spPr>
          <a:xfrm>
            <a:off x="8430768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5-Point Star 18"/>
          <p:cNvSpPr/>
          <p:nvPr/>
        </p:nvSpPr>
        <p:spPr>
          <a:xfrm>
            <a:off x="9015984" y="4023360"/>
            <a:ext cx="411480" cy="411480"/>
          </a:xfrm>
          <a:prstGeom prst="star5">
            <a:avLst/>
          </a:prstGeom>
          <a:noFill/>
          <a:ln w="15875">
            <a:solidFill>
              <a:srgbClr val="9AA7B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7200" y="6035040"/>
            <a:ext cx="11277295" cy="365760"/>
          </a:xfrm>
          <a:prstGeom prst="rect">
            <a:avLst/>
          </a:prstGeom>
          <a:noFill/>
        </p:spPr>
        <p:txBody>
          <a:bodyPr wrap="square" anchor="ctr" lIns="45720" rIns="45720" tIns="18288" bIns="18288">
            <a:spAutoFit/>
          </a:bodyPr>
          <a:lstStyle/>
          <a:p>
            <a:pPr algn="ctr">
              <a:lnSpc>
                <a:spcPct val="112000"/>
              </a:lnSpc>
              <a:spcAft>
                <a:spcPts val="600"/>
              </a:spcAft>
            </a:pPr>
            <a:r>
              <a:rPr sz="1300" b="0">
                <a:solidFill>
                  <a:srgbClr val="5B7BA6"/>
                </a:solidFill>
                <a:latin typeface="微软雅黑"/>
                <a:ea typeface="微软雅黑"/>
                <a:cs typeface="微软雅黑"/>
              </a:rPr>
              <a:t>浙教版《信息科技》三年级上册 · 闯关进度 第 9 关 / 共 15 关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