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57200" y="960120"/>
            <a:ext cx="11274552" cy="279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325880"/>
            <a:ext cx="10515600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第三单元 用算法解决问题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828800"/>
            <a:ext cx="10515600" cy="1554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2600" b="1">
                <a:solidFill>
                  <a:srgbClr val="F59E0B"/>
                </a:solidFill>
                <a:latin typeface="微软雅黑"/>
                <a:ea typeface="微软雅黑"/>
                <a:cs typeface="微软雅黑"/>
              </a:rPr>
              <a:t>第 14 课</a:t>
            </a:r>
          </a:p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5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算法的验证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3520440"/>
            <a:ext cx="10515600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2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/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014984.0" y="4946904.0"/>
            <a:ext cx="7936992.0" cy="0.0"/>
          </a:xfrm>
          <a:prstGeom prst="line">
            <a:avLst/>
          </a:prstGeom>
          <a:ln w="12700">
            <a:solidFill>
              <a:srgbClr val="9AA7B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5-Point Star 7"/>
          <p:cNvSpPr/>
          <p:nvPr/>
        </p:nvSpPr>
        <p:spPr>
          <a:xfrm>
            <a:off x="822960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5-Point Star 8"/>
          <p:cNvSpPr/>
          <p:nvPr/>
        </p:nvSpPr>
        <p:spPr>
          <a:xfrm>
            <a:off x="1389888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5-Point Star 9"/>
          <p:cNvSpPr/>
          <p:nvPr/>
        </p:nvSpPr>
        <p:spPr>
          <a:xfrm>
            <a:off x="1956816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5-Point Star 10"/>
          <p:cNvSpPr/>
          <p:nvPr/>
        </p:nvSpPr>
        <p:spPr>
          <a:xfrm>
            <a:off x="2523744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5-Point Star 11"/>
          <p:cNvSpPr/>
          <p:nvPr/>
        </p:nvSpPr>
        <p:spPr>
          <a:xfrm>
            <a:off x="3090672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5-Point Star 12"/>
          <p:cNvSpPr/>
          <p:nvPr/>
        </p:nvSpPr>
        <p:spPr>
          <a:xfrm>
            <a:off x="3657600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5-Point Star 13"/>
          <p:cNvSpPr/>
          <p:nvPr/>
        </p:nvSpPr>
        <p:spPr>
          <a:xfrm>
            <a:off x="4224528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5-Point Star 14"/>
          <p:cNvSpPr/>
          <p:nvPr/>
        </p:nvSpPr>
        <p:spPr>
          <a:xfrm>
            <a:off x="4791456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5-Point Star 15"/>
          <p:cNvSpPr/>
          <p:nvPr/>
        </p:nvSpPr>
        <p:spPr>
          <a:xfrm>
            <a:off x="5358384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5-Point Star 16"/>
          <p:cNvSpPr/>
          <p:nvPr/>
        </p:nvSpPr>
        <p:spPr>
          <a:xfrm>
            <a:off x="5925312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5-Point Star 17"/>
          <p:cNvSpPr/>
          <p:nvPr/>
        </p:nvSpPr>
        <p:spPr>
          <a:xfrm>
            <a:off x="6492240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5-Point Star 18"/>
          <p:cNvSpPr/>
          <p:nvPr/>
        </p:nvSpPr>
        <p:spPr>
          <a:xfrm>
            <a:off x="7059168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5-Point Star 19"/>
          <p:cNvSpPr/>
          <p:nvPr/>
        </p:nvSpPr>
        <p:spPr>
          <a:xfrm>
            <a:off x="7626096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5-Point Star 20"/>
          <p:cNvSpPr/>
          <p:nvPr/>
        </p:nvSpPr>
        <p:spPr>
          <a:xfrm>
            <a:off x="8193024" y="4754880"/>
            <a:ext cx="384048" cy="384048"/>
          </a:xfrm>
          <a:prstGeom prst="star5">
            <a:avLst/>
          </a:prstGeom>
          <a:solidFill>
            <a:srgbClr val="F59E0B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5-Point Star 21"/>
          <p:cNvSpPr/>
          <p:nvPr/>
        </p:nvSpPr>
        <p:spPr>
          <a:xfrm>
            <a:off x="8759952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22960" y="5989320"/>
            <a:ext cx="731520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217920" y="5989320"/>
            <a:ext cx="512064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闯关进度 第 14 关 / 共 15 关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第14课 · 算法的验证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学习目标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691640"/>
            <a:ext cx="3515258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691640"/>
            <a:ext cx="3515258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1691640"/>
            <a:ext cx="3240938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2560320"/>
            <a:ext cx="3112922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能说出算法的三特征检查点（有输入、有输出、能结束/有限），并用来检查自己的流程图。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38218" y="1691640"/>
            <a:ext cx="3515258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38218" y="1691640"/>
            <a:ext cx="3515258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475378" y="1691640"/>
            <a:ext cx="3240938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39386" y="2560320"/>
            <a:ext cx="3112922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能代入具体数据，按流程图一步步试算，发现并改正错误（如找零算错、漏了某项得分）。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19236" y="1691640"/>
            <a:ext cx="3515258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219236" y="1691640"/>
            <a:ext cx="3515258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56396" y="1691640"/>
            <a:ext cx="3240938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20404" y="2560320"/>
            <a:ext cx="3112922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会用验证三步（查三特征→代入数据→改错再算）记录一次完整的验证过程，养成先验证再使用的习惯。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14 关 / 共 15 关    ·    02 / 14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第14课 · 算法的验证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教学重难点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920240"/>
            <a:ext cx="5410047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920240"/>
            <a:ext cx="5410047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21792" y="1920240"/>
            <a:ext cx="508086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教学重点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6656" y="2834640"/>
            <a:ext cx="4971135" cy="2606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000"/>
              </a:spcAft>
            </a:pPr>
            <a:r>
              <a:rPr sz="17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（见教案）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24447" y="1920240"/>
            <a:ext cx="5410047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324447" y="1920240"/>
            <a:ext cx="5410047" cy="71323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89039" y="1920240"/>
            <a:ext cx="508086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教学难点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43903" y="2834640"/>
            <a:ext cx="4971135" cy="2606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000"/>
              </a:spcAft>
            </a:pPr>
            <a:r>
              <a:rPr sz="17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（见教案）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14 关 / 共 15 关    ·    03 / 14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第14课 · 算法的验证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学习过程时间轴（40分钟）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463040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1463040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0–3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828800" y="1463040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1828800" y="1463040"/>
            <a:ext cx="109728" cy="6248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084832" y="1463040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热身　取出第13课流程图；摆文具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" y="2252472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7200" y="2252472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3–8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828800" y="2252472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1828800" y="2252472"/>
            <a:ext cx="109728" cy="624840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084832" y="2252472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感知　小卖部找错钱：阿姨照错办法算，少找了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57200" y="3041904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7200" y="3041904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8–16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828800" y="3041904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1828800" y="3041904"/>
            <a:ext cx="109728" cy="6248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2084832" y="3041904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建构·活动一　三特征找茬：按有输入/有输出/能结束查流程图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57200" y="3831336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57200" y="3831336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16–24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828800" y="3831336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828800" y="3831336"/>
            <a:ext cx="109728" cy="624840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084832" y="3831336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建构·活动二　人肉计算机：代入数据一步步试算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57200" y="4620768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57200" y="4620768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24–35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1828800" y="4620768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1828800" y="4620768"/>
            <a:ext cx="109728" cy="6248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2084832" y="4620768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应用　A/B/C分层：验证档案单（查1项/查2项/查3项+改）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457200" y="5410200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57200" y="5410200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35–40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1828800" y="5410200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1828800" y="5410200"/>
            <a:ext cx="109728" cy="624840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2084832" y="5410200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梳理　验证三步口诀；先验证再使用；贴星、积分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14 关 / 共 15 关    ·    04 / 14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第14课 · 算法的验证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活动一：三特征找茬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8分钟　|　把第13课能跑的流程图悄悄改坏一处（如漏了输出、循环不结束），让学生当侦探：对照三特征逐条找茬。</a:t>
              <a:br/>
            </a: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-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看教师演示"错算法"导致找错钱；小组对照三特征检查表逐条核对自己的流程图；找到问题记录到验证档案单。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小卖部阿姨照一张错流程图算，顾客付20买6元东西，她找了0元——**为什么？因为那张图漏了算找零这一步（没有输出）。**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24447" y="3764280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324447" y="3764280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25615" y="3800856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侦探守则：**算法三特征——一有输入（收钱）、二有输出（找零）、三能结束（算完就停，不绕圈圈停不下来）。** 拿你的图一条条对。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24447" y="4721352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324447" y="4721352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525615" y="4757928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改一处，试一次。不许一口气全改——全改了你就不知道到底哪处起了作用。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设计意图：找茬游戏把验证从枯燥变竞技；三特征对应农村学生最易犯的真问题（漏输出、死循环）。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14 关 / 共 15 关    ·    05 / 14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第14课 · 算法的验证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活动二：人肉计算机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8分钟　|　用角色扮演让算法执行看得见：一名学生当计算机按流程图一步步算，全班看数据怎么变，验证结果对不对。</a:t>
              <a:br/>
            </a: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-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三人小组：一人持流程图当"控制器"逐框发令；一人当"计算机"按口令算；一人拿"结果牌"报答案；记录单上记下试算结果与对错。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现在我们自己来当计算机，**你画什么，就做什么，一步都不偷懒**。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24447" y="3764280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324447" y="3764280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25615" y="3800856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控制器发令：收钱20！算总价6！算找零14！找钱！——计算机同学算出14，结果牌举对。**走一遍，错的地方当场现形。**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24447" y="4721352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324447" y="4721352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525615" y="4757928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数一数，从开始到结束走了几步？——**能走到结束，说明算法能结束；走不到，就是死循环，要改。**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设计意图：人肉执行让看不见的试算变成可见动作；亲口算一遍，为先验证再使用建立体感。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14 关 / 共 15 关    ·    06 / 14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第14课 · 算法的验证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应用环节：分层任务（A/B/C自选）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合·应用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457200" y="1783080"/>
            <a:ext cx="3454298" cy="640080"/>
          </a:xfrm>
          <a:prstGeom prst="rect">
            <a:avLst/>
          </a:prstGeom>
          <a:solidFill>
            <a:srgbClr val="5B7B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94360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A层 · 基础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验证档案单：用三特征查出1处问题（如漏了输出），试算一次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03504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03504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04672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教师：A层同学，先查最好认的那个：**有没有找零这步（输出）？没有就补上。**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368698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4368698" y="1783080"/>
            <a:ext cx="3454298" cy="6400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05858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B层 · 提高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51578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查出2处问题，代入一组数据试算，记录对错并改正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515002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4515002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716170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教师：B层同学，代入一组真实数：**付20、总价6，找零应该是14**，算出来不是14，就回头查哪步错。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280196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280196" y="1783080"/>
            <a:ext cx="3454298" cy="64008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417356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C层 · 挑战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463076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查出3处问题（含循环不结束），写出改正并再试算验证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426500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426500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627668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教师：C层同学，最阴的错是绕圈停不下来——**循环里忘了结束条件，计算机永远算下去。**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14 关 / 共 15 关    ·    07 / 14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第14课 · 算法的验证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配图占位：『算法的验证』插图（教师自行补充）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417320"/>
            <a:ext cx="1127729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6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（本页图片请教师自行补充：照片 / 截图 / 课本配图）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1938528"/>
            <a:ext cx="5501487" cy="4005072"/>
          </a:xfrm>
          <a:prstGeom prst="roundRect">
            <a:avLst/>
          </a:prstGeom>
          <a:solidFill>
            <a:srgbClr val="EFF4FB"/>
          </a:solidFill>
          <a:ln w="19050">
            <a:solidFill>
              <a:srgbClr val="9AA7B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2878759" y="2176272"/>
            <a:ext cx="658368" cy="658368"/>
          </a:xfrm>
          <a:prstGeom prst="rect">
            <a:avLst/>
          </a:prstGeom>
          <a:noFill/>
          <a:ln w="254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2984098" y="2268443"/>
            <a:ext cx="158008" cy="158008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Isosceles Triangle 8"/>
          <p:cNvSpPr/>
          <p:nvPr/>
        </p:nvSpPr>
        <p:spPr>
          <a:xfrm>
            <a:off x="3010433" y="2505456"/>
            <a:ext cx="408188" cy="276514"/>
          </a:xfrm>
          <a:prstGeom prst="triangle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03504" y="2962656"/>
            <a:ext cx="5208879" cy="287121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lnSpc>
                <a:spcPct val="115000"/>
              </a:lnSpc>
              <a:spcAft>
                <a:spcPts val="300"/>
              </a:spcAft>
            </a:pPr>
            <a:r>
              <a:rPr sz="1300" b="1">
                <a:solidFill>
                  <a:srgbClr val="9AA7B8"/>
                </a:solidFill>
                <a:latin typeface="微软雅黑"/>
                <a:ea typeface="微软雅黑"/>
                <a:cs typeface="微软雅黑"/>
              </a:rPr>
              <a:t>图片位置（待补充）</a:t>
            </a: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建议配图：『算法的验证』核心情境图（课本相关页插图）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33007" y="1938528"/>
            <a:ext cx="5501487" cy="4005072"/>
          </a:xfrm>
          <a:prstGeom prst="roundRect">
            <a:avLst/>
          </a:prstGeom>
          <a:solidFill>
            <a:srgbClr val="EFF4FB"/>
          </a:solidFill>
          <a:ln w="19050">
            <a:solidFill>
              <a:srgbClr val="9AA7B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8654567" y="2176272"/>
            <a:ext cx="658368" cy="658368"/>
          </a:xfrm>
          <a:prstGeom prst="rect">
            <a:avLst/>
          </a:prstGeom>
          <a:noFill/>
          <a:ln w="254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8759906" y="2268443"/>
            <a:ext cx="158008" cy="158008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Isosceles Triangle 13"/>
          <p:cNvSpPr/>
          <p:nvPr/>
        </p:nvSpPr>
        <p:spPr>
          <a:xfrm>
            <a:off x="8786240" y="2505456"/>
            <a:ext cx="408188" cy="276514"/>
          </a:xfrm>
          <a:prstGeom prst="triangle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379311" y="2962656"/>
            <a:ext cx="5208879" cy="287121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lnSpc>
                <a:spcPct val="115000"/>
              </a:lnSpc>
              <a:spcAft>
                <a:spcPts val="300"/>
              </a:spcAft>
            </a:pPr>
            <a:r>
              <a:rPr sz="1300" b="1">
                <a:solidFill>
                  <a:srgbClr val="9AA7B8"/>
                </a:solidFill>
                <a:latin typeface="微软雅黑"/>
                <a:ea typeface="微软雅黑"/>
                <a:cs typeface="微软雅黑"/>
              </a:rPr>
              <a:t>图片位置（待补充）</a:t>
            </a: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建议配图：学生活动过程 / 作品照片（任务单、贴图、流程图、实物等）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5989320"/>
            <a:ext cx="11277295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提示：虚线框内请教师自行插入照片 / 截图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14 关 / 共 15 关    ·    08 / 14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第14课 · 算法的验证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板书设计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463040"/>
            <a:ext cx="11277295" cy="4572000"/>
          </a:xfrm>
          <a:prstGeom prst="rect">
            <a:avLst/>
          </a:prstGeom>
          <a:solidFill>
            <a:srgbClr val="122E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463040"/>
            <a:ext cx="11277295" cy="548640"/>
          </a:xfrm>
          <a:prstGeom prst="rect">
            <a:avLst/>
          </a:prstGeom>
          <a:solidFill>
            <a:srgbClr val="0C221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1463040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📋 板书设计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2148840"/>
            <a:ext cx="10637215" cy="3749039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   第14课 算法的验证 —— 画完别急，先验证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算法三特征：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① 有输入（收钱）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② 有输出（找零）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③ 能结束（算完就停，不绕圈）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人肉执行（小卖部找零）：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收钱20 → 总价6 → 找零14 → 找钱 → 结束（走得通√）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验证三步：一查三特征 → 二代入数据 → 三改错再算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先验证再使用！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14 关 / 共 15 关    ·    09 / 14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第14课 · 算法的验证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评价量规（本课）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1554480"/>
          <a:ext cx="7837024214160" cy="448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1760"/>
                <a:gridCol w="1959255390600"/>
                <a:gridCol w="1959255390600"/>
                <a:gridCol w="1959255390600"/>
                <a:gridCol w="1959255390600"/>
              </a:tblGrid>
              <a:tr h="1120140"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评价维度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优秀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良好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合格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待合格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</a:tr>
              <a:tr h="112014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三特征理解（目标1）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能独立用三特征查出问题并说理由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能说出三特征并查1-2项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提示下能查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说不清三特征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</a:tr>
              <a:tr h="112014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试算能力（目标2）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独立代入数据试算并发现错误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代入数据能算对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协助下试算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不会试算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</a:tr>
              <a:tr h="112014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验证档案（目标3）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档案完整：现象—猜想—修改—结果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缺一栏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只记结果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无记录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14 关 / 共 15 关    ·    10 / 14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第14课 · 算法的验证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作业设计（三类，均不需要电脑）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783080"/>
            <a:ext cx="3515258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783080"/>
            <a:ext cx="3515258" cy="6400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1783080"/>
            <a:ext cx="324093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课堂任务单（当堂完成）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06040"/>
            <a:ext cx="3149498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验证档案单（A层查1项；B层查2项+试算；C层查3项+改）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层级：A/B/C自选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38218" y="1783080"/>
            <a:ext cx="3515258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38218" y="1783080"/>
            <a:ext cx="3515258" cy="640080"/>
          </a:xfrm>
          <a:prstGeom prst="rect">
            <a:avLst/>
          </a:prstGeom>
          <a:solidFill>
            <a:srgbClr val="5B7B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475378" y="1783080"/>
            <a:ext cx="324093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生活观察单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21098" y="2606040"/>
            <a:ext cx="3149498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当一回人肉计算机：把妈妈下面条（几个人下几碗）写成5步，请一位家人当控制器逐句发令、你执行，记下哪一步最容易出错（如先放水还是先放面顺序错了会怎样）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层级：B层必做，A层可选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19236" y="1783080"/>
            <a:ext cx="3515258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219236" y="1783080"/>
            <a:ext cx="3515258" cy="64008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56396" y="1783080"/>
            <a:ext cx="324093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亲子口头作业单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02116" y="2606040"/>
            <a:ext cx="3149498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给家长讲验证三步（查特征、代数据、改再算），举小卖部找错钱的例子；家长签字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层级：全员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14 关 / 共 15 关    ·    11 / 14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第14课 · 算法的验证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教师提示 · 本课适配要点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600200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600200"/>
            <a:ext cx="128016" cy="1664208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673352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乡土化替换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148840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验证讲解用小卖部找错钱妈妈下面条顺序错作比；人肉执行用排队分物资，组长一个个点作比。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7200" y="3465576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57200" y="3465576"/>
            <a:ext cx="128016" cy="166420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3538728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无设备替代版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4014216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设备故障时——①三特征检查改为纸质检查单（印出含错流程图，学生用笔圈错并写改正）；②人肉计算机照常演，加演死循环版：控制器故意不发结束令，让全班发现停不下来，体验错误执行。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7200" y="5330952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57200" y="5330952"/>
            <a:ext cx="128016" cy="1664208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5404104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课堂管理提醒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5879592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验证易引发急躁，教师走近第一句话永远是先验证再使用，我帮你查；人肉表演控制音量，用举手当数据代替跑动；对改正确的当即点名表扬（对事不对人：第三组把漏输出找出来了）。</a:t>
            </a:r>
          </a:p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---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14 关 / 共 15 关    ·    12 / 14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第14课 · 算法的验证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梳理环节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合·梳理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5分钟　|　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齐读验证三步；把档案单夹进任务单；贴星。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验证三步，以后每次都用：**一查三特征、二代入数据、三改错再算。**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24447" y="3764280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324447" y="3764280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25615" y="3800856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再念一遍：**先验证再使用——算法写对不算完，试过才放心。**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24447" y="4721352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324447" y="4721352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525615" y="4757928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今天你们已经会三样本事了：画得出、查得出、算得对。下节课，**把算法用到新地方**。第14关，贴星！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设计意图：验证三步是可迁移的程序性知识；预告应用课，激发第15课期待。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14 关 / 共 15 关    ·    13 / 14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463040"/>
            <a:ext cx="11277295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44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第14关，通过！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743200"/>
            <a:ext cx="11277295" cy="7315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20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守约时间到；闯关地图贴星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028700.0" y="4229100.0"/>
            <a:ext cx="8193024.0" cy="0.0"/>
          </a:xfrm>
          <a:prstGeom prst="line">
            <a:avLst/>
          </a:prstGeom>
          <a:ln w="12700">
            <a:solidFill>
              <a:srgbClr val="9AA7B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5-Point Star 4"/>
          <p:cNvSpPr/>
          <p:nvPr/>
        </p:nvSpPr>
        <p:spPr>
          <a:xfrm>
            <a:off x="822960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5-Point Star 5"/>
          <p:cNvSpPr/>
          <p:nvPr/>
        </p:nvSpPr>
        <p:spPr>
          <a:xfrm>
            <a:off x="1408176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5-Point Star 6"/>
          <p:cNvSpPr/>
          <p:nvPr/>
        </p:nvSpPr>
        <p:spPr>
          <a:xfrm>
            <a:off x="1993392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5-Point Star 7"/>
          <p:cNvSpPr/>
          <p:nvPr/>
        </p:nvSpPr>
        <p:spPr>
          <a:xfrm>
            <a:off x="2578608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5-Point Star 8"/>
          <p:cNvSpPr/>
          <p:nvPr/>
        </p:nvSpPr>
        <p:spPr>
          <a:xfrm>
            <a:off x="3163824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5-Point Star 9"/>
          <p:cNvSpPr/>
          <p:nvPr/>
        </p:nvSpPr>
        <p:spPr>
          <a:xfrm>
            <a:off x="3749040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5-Point Star 10"/>
          <p:cNvSpPr/>
          <p:nvPr/>
        </p:nvSpPr>
        <p:spPr>
          <a:xfrm>
            <a:off x="4334256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5-Point Star 11"/>
          <p:cNvSpPr/>
          <p:nvPr/>
        </p:nvSpPr>
        <p:spPr>
          <a:xfrm>
            <a:off x="4919472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5-Point Star 12"/>
          <p:cNvSpPr/>
          <p:nvPr/>
        </p:nvSpPr>
        <p:spPr>
          <a:xfrm>
            <a:off x="5504688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5-Point Star 13"/>
          <p:cNvSpPr/>
          <p:nvPr/>
        </p:nvSpPr>
        <p:spPr>
          <a:xfrm>
            <a:off x="6089904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5-Point Star 14"/>
          <p:cNvSpPr/>
          <p:nvPr/>
        </p:nvSpPr>
        <p:spPr>
          <a:xfrm>
            <a:off x="6675120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5-Point Star 15"/>
          <p:cNvSpPr/>
          <p:nvPr/>
        </p:nvSpPr>
        <p:spPr>
          <a:xfrm>
            <a:off x="7260336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5-Point Star 16"/>
          <p:cNvSpPr/>
          <p:nvPr/>
        </p:nvSpPr>
        <p:spPr>
          <a:xfrm>
            <a:off x="7845552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5-Point Star 17"/>
          <p:cNvSpPr/>
          <p:nvPr/>
        </p:nvSpPr>
        <p:spPr>
          <a:xfrm>
            <a:off x="8430768" y="4023360"/>
            <a:ext cx="411480" cy="411480"/>
          </a:xfrm>
          <a:prstGeom prst="star5">
            <a:avLst/>
          </a:prstGeom>
          <a:solidFill>
            <a:srgbClr val="F59E0B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5-Point Star 18"/>
          <p:cNvSpPr/>
          <p:nvPr/>
        </p:nvSpPr>
        <p:spPr>
          <a:xfrm>
            <a:off x="9015984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57200" y="6035040"/>
            <a:ext cx="11277295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 · 闯关进度 第 14 关 / 共 15 关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