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960120"/>
            <a:ext cx="11274552" cy="279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2588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第二单元 算法的效率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10515600" cy="1554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26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第 9 课</a:t>
            </a:r>
          </a:p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5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算法的评价方法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520440"/>
            <a:ext cx="1051560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2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/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014984.0" y="4946904.0"/>
            <a:ext cx="9637776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5-Point Star 7"/>
          <p:cNvSpPr/>
          <p:nvPr/>
        </p:nvSpPr>
        <p:spPr>
          <a:xfrm>
            <a:off x="82296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138988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195681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252374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3090672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365760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422452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479145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5358384" y="4754880"/>
            <a:ext cx="384048" cy="384048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592531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649224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705916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762609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8193024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875995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5-Point Star 22"/>
          <p:cNvSpPr/>
          <p:nvPr/>
        </p:nvSpPr>
        <p:spPr>
          <a:xfrm>
            <a:off x="932688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5-Point Star 23"/>
          <p:cNvSpPr/>
          <p:nvPr/>
        </p:nvSpPr>
        <p:spPr>
          <a:xfrm>
            <a:off x="989380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5-Point Star 24"/>
          <p:cNvSpPr/>
          <p:nvPr/>
        </p:nvSpPr>
        <p:spPr>
          <a:xfrm>
            <a:off x="1046073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2960" y="5989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217920" y="5989320"/>
            <a:ext cx="512064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闯关进度 第 9 关 / 共 18 关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第9课 · 算法的评价方法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学习目标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能按先对、再省、后合三步比较两个算法，会用**数循环执行次数**（和计时）的方法比较效率。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39386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能结合程序实例说出**正确性、效率、可读性、健壮性**四个标准的意思。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20404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能通过1~100与1~1000两组实测数据，说出问题规模变大时两种算法表现的变化，得出结论**好算法＝做得对＋做得省；规模变了，账要重算再挑**。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9 关 / 共 18 关    ·    02 / 17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第9课 · 算法的评价方法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教学重难点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920240"/>
            <a:ext cx="5410047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1792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教学重点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656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24447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324447" y="1920240"/>
            <a:ext cx="5410047" cy="71323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89039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教学难点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43903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9 关 / 共 18 关    ·    03 / 17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第9课 · 算法的评价方法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学习过程时间轴（40分钟）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463040"/>
            <a:ext cx="1234440" cy="512064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1463040"/>
            <a:ext cx="1234440" cy="51206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0-3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828800" y="1463040"/>
            <a:ext cx="9905695" cy="51206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828800" y="1463040"/>
            <a:ext cx="109728" cy="512064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084832" y="1463040"/>
            <a:ext cx="9448495" cy="51206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操作热身　开机→打开计数器版程序→把答案改成50再跑 独立＋小老师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2139696"/>
            <a:ext cx="1234440" cy="512064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2139696"/>
            <a:ext cx="1234440" cy="51206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3-7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828800" y="2139696"/>
            <a:ext cx="9905695" cy="51206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828800" y="2139696"/>
            <a:ext cx="109728" cy="512064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084832" y="2139696"/>
            <a:ext cx="9448495" cy="51206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感知　算法评委上岗第一关：预测次数大赛 全班抢答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7200" y="2816352"/>
            <a:ext cx="1234440" cy="512064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2816352"/>
            <a:ext cx="1234440" cy="51206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7-13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828800" y="2816352"/>
            <a:ext cx="9905695" cy="51206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828800" y="2816352"/>
            <a:ext cx="109728" cy="512064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084832" y="2816352"/>
            <a:ext cx="9448495" cy="51206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建构·活动1　数循环次数：改答案填表，发现规律 两人一机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200" y="3493008"/>
            <a:ext cx="1234440" cy="512064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7200" y="3493008"/>
            <a:ext cx="1234440" cy="51206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13-18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828800" y="3493008"/>
            <a:ext cx="9905695" cy="51206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828800" y="3493008"/>
            <a:ext cx="109728" cy="512064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84832" y="3493008"/>
            <a:ext cx="9448495" cy="51206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建构·活动2　换规模：1~1000再数次数，填对比表 两人一机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7200" y="4169664"/>
            <a:ext cx="1234440" cy="512064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" y="4169664"/>
            <a:ext cx="1234440" cy="51206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18-23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828800" y="4169664"/>
            <a:ext cx="9905695" cy="51206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828800" y="4169664"/>
            <a:ext cx="109728" cy="512064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084832" y="4169664"/>
            <a:ext cx="9448495" cy="51206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建构·活动3　概念生成：评价三步＋四大标准 全班归纳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57200" y="4846320"/>
            <a:ext cx="1234440" cy="512064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4846320"/>
            <a:ext cx="1234440" cy="51206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23-35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828800" y="4846320"/>
            <a:ext cx="9905695" cy="51206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1828800" y="4846320"/>
            <a:ext cx="109728" cy="512064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2084832" y="4846320"/>
            <a:ext cx="9448495" cy="51206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应用　A/B/C分层任务 自选层级＋小老师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457200" y="5522976"/>
            <a:ext cx="1234440" cy="512064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57200" y="5522976"/>
            <a:ext cx="1234440" cy="51206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35-40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828800" y="5522976"/>
            <a:ext cx="9905695" cy="51206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1828800" y="5522976"/>
            <a:ext cx="109728" cy="512064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2084832" y="5522976"/>
            <a:ext cx="9448495" cy="51206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梳理　结论齐诵＋亲子作业＋守约时间 全班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9 关 / 共 18 关    ·    04 / 17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第9课 · 算法的评价方法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（一）操作热身（0-3'）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复习改一个数字再运行的标准动作，顺手为本课准备好第一组数据。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开机→打开桌面"本课资料"→打开`顺序查找.py`→把`answer=37`改成50→运行，把次数报给同桌听；小老师巡堂。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口令：一二三，坐端正；四五六，开电脑。双击本课资料——双击顺序查找.py——找到answer=37——把37改成50——Run Module——窗口里出现猜了50次，举手。不会改的小声请小老师，不要嚷嚷。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设计意图：热身即预热本课核心操作（改参数→看次数）；猜了50次当场验证顺序查找次数跟着答案涨，为感知环节的预测大赛提供直觉。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9 关 / 共 18 关    ·    05 / 17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第9课 · 算法的评价方法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（二）感知：预测次数大赛（3-7'）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算法评委上岗第一关——不跑程序先预测：1~100猜鸡蛋、答案37，两种算法各猜几次？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在任务单"我的预测"栏写下三个数（顺序几次、二分几次、二分最坏几次）；抢答汇报；程序验证后修正。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想当评委，先有直觉。1到100猜鸡蛋，答案是37。一个一个猜，要猜几次？（生自由喊：37！100！50！）都对一半——猜中它37次，最倒霉100次。对半猜呢？（生：7次！5次！3次！）程序说了算——大屏幕，我数三声一起念：3、2、1！（运行，输出猜了3次。）再换88、99……最多7次封顶！预测准的，已有评委直觉。今天正式上岗：数次数、当评委！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设计意图：预测—验证制造惊奇，比赛化点燃兴趣；所有数字来自程序真实运行，不编造；最坏7次封顶为最坏情况概念积累直观。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9 关 / 共 18 关    ·    06 / 17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第9课 · 算法的评价方法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活动1：数循环次数，填表找规律（7-13'）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运行两个半成品程序，改不同答案，把次数填进记录表，自己发现两条次数曲线。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两人一机，分别用顺序、二分查找猜37、50、88，把次数填进任务单记录表；观察两列数的关系，写一句"我的发现"。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评委的本事第一招——数循环执行次数。程序每猜一次，计数器加一，最后自己报数。改答案，再跑，填表。填完了抬头看黑板——顺序这一列：37、50、88……你发现了什么？（生：跟答案差不多大！）二分这一列呢？（生：都是3、4、5、6，最多7！）一句话：顺序查找的次数跟着答案跑，二分查找最多7次封顶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设计意图：数据由学生亲手跑出，规律由学生自己说出；表格对比让效率差异可视；数循环执行次数作为方法在操作中自然掌握。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9 关 / 共 18 关    ·    07 / 17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第9课 · 算法的评价方法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活动2：换规模，再算一笔账（13-18'）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把猜数范围从1~100改成1~1000，答案仍是37，再数次数，填第二张对比表。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改程序里表示范围的数（100改成1000），分别运行两个程序，记录"这一次"和"最坏"的次数；两组数据对照，说一句"换规模后的发现"。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范围扩大10倍，账要重算。把1到100改成1到1000，答案还是37。先预测：顺序最坏几次？二分最坏几次？写下来再跑。跑完了对答案——顺序最坏1000次，从100涨到1000，翻了10倍；二分最坏几次？10次！从7到10，只涨了3。范围再扩大呢？1到10000？顺序最坏10000，二分还是十几次。发现没有：范围越大，二分越占便宜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设计意图：亲手换规模再验证，落实评价第三步后合；两组数据（100与1000）的对照，让问题规模的影响从抽象名词变成自己算出来的账；为第11课筛选法在大范围更省埋线。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9 关 / 共 18 关    ·    08 / 17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第9课 · 算法的评价方法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活动3：概念生成——评价三步＋四大标准（18-23'）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承·活动5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把刚才当评委的做法归纳成三步，把好算法的标准归纳成四条。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跟着板书齐说三步；每组认领一条标准，举一个本课程序或生活中的例子。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把刚才的做法倒回去看——第一，先确认两个算法都找得对吗？都找到37，这叫先对。第二，再比谁省：数循环次数、计时，这叫再省。第三，换规模、换数据再验证结论成不成立，这叫后合。连起来——先对、再省、后合！四条标准：正确性——做得对；效率——做得省；可读性——别人看得懂，写guess就比写g好懂；健壮性——经得起折腾，输入乱七八糟的东西它不倒。每组认领一条举个例。把三步和四标准钉在脑子里，第10、11课点兵时就拿这把尺子量算法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设计意图：概念全部从刚才的活动倒推归纳，不空讲；四大标准逐条配程序实例（可读性、健壮性尤其需要例子才能落地）；小组举例保证全员开口。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9 关 / 共 18 关    ·    09 / 17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第9课 · 算法的评价方法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应用环节：分层任务（A/B/C自选）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合·应用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1783080"/>
            <a:ext cx="345429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A层 · A层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在印好的半张记录表上填次数（37、50、88、最坏两行），指着表说二分次数少、更省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3504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03504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4672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三层任务自选起点，完成一层贴一颗星。A层只填表、说结论，表都印好了。B层要当完整评委：三步走完，再举一个标准的例子。C层两件事二选一——当预言家，或者当代码美容师，给两段程序按看得懂打分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68698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368698" y="1783080"/>
            <a:ext cx="345429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05858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B层 · B层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51578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独立完成两张记录表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用先对、再省、后合三步口头评价顺序与二分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举例说明四条标准中的一条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15002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15002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716170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三层任务自选起点，完成一层贴一颗星。A层只填表、说结论，表都印好了。B层要当完整评委：三步走完，再举一个标准的例子。C层两件事二选一——当预言家，或者当代码美容师，给两段程序按看得懂打分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80196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280196" y="1783080"/>
            <a:ext cx="345429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417356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C层 · C层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63076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预测1~10000的次数并跑程序验证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或给一段坏程序（变量名a、b、c、无换行、无注释）和一段好程序，按可读性打分并说两条理由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426500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426500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27668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三层任务自选起点，完成一层贴一颗星。A层只填表、说结论，表都印好了。B层要当完整评委：三步走完，再举一个标准的例子。C层两件事二选一——当预言家，或者当代码美容师，给两段程序按看得懂打分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9 关 / 共 18 关    ·    10 / 17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第9课 · 算法的评价方法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配图占位：『算法的评价方法』插图（教师自行补充）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17320"/>
            <a:ext cx="1127729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6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（本页图片请教师自行补充：照片 / 截图 / 课本配图）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878759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984098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Isosceles Triangle 8"/>
          <p:cNvSpPr/>
          <p:nvPr/>
        </p:nvSpPr>
        <p:spPr>
          <a:xfrm>
            <a:off x="3010433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3504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建议配图：『算法的评价方法』核心情境图（课本相关页插图）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3007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654567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759906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>
            <a:off x="8786240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79311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建议配图：学生活动过程 / 作品照片（任务单、贴图、流程图、实物等）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98932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提示：虚线框内请教师自行插入照片 / 截图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9 关 / 共 18 关    ·    11 / 17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第9课 · 算法的评价方法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板书设计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63040"/>
            <a:ext cx="11277295" cy="4572000"/>
          </a:xfrm>
          <a:prstGeom prst="rect">
            <a:avLst/>
          </a:prstGeom>
          <a:solidFill>
            <a:srgbClr val="122E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463040"/>
            <a:ext cx="11277295" cy="548640"/>
          </a:xfrm>
          <a:prstGeom prst="rect">
            <a:avLst/>
          </a:prstGeom>
          <a:solidFill>
            <a:srgbClr val="0C22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463040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📋 板书设计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148840"/>
            <a:ext cx="10637215" cy="3749039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第9课 算法的评价方法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当评委三步：先对 ──► 再省 ──► 后合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         （都找对）  （数次数·计时） （换规模再验）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四条标准：正确性   效率   可读性   健壮性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实测记账（答案37）：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范围      顺序最坏    二分最坏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1~100      100         7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1~1000     1000        10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好算法 = 做得对 + 做得省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规模变了，账要重算再挑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9 关 / 共 18 关    ·    12 / 17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第9课 · 算法的评价方法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评价量规（本课）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554480"/>
          <a:ext cx="783702421416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1760"/>
                <a:gridCol w="1959255390600"/>
                <a:gridCol w="1959255390600"/>
                <a:gridCol w="1959255390600"/>
                <a:gridCol w="1959255390600"/>
              </a:tblGrid>
              <a:tr h="896112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评价维度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优秀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良好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待合格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评价三步（目标1）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能独立按先对、再省、后合完整评价两个算法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能按三步评价，表述有小漏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跟小组能走完三步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需提示才能比较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四标准理解（目标2）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能举出四个标准各一个实例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能举出两三个实例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能跟说标准名称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说不清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数次数与换规模（目标1、3）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两张表独立完成，能说出顺序线性涨、二分慢慢涨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两张表完成，能说规模影响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填表需协助，能说结论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未完成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合作与守约（过程性）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主动助人＋全程守约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完成本层＋守约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经提醒守约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需重点关注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9 关 / 共 18 关    ·    13 / 17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第9课 · 算法的评价方法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作业设计（三类，均不需要电脑）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783080"/>
            <a:ext cx="1962851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783080"/>
            <a:ext cx="1962851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783080"/>
            <a:ext cx="1688531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课堂任务单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06040"/>
            <a:ext cx="1597091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第9课任务单（两张记录表，课上完成，A/B层必交）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层级：全层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785811" y="1783080"/>
            <a:ext cx="1962851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2785811" y="1783080"/>
            <a:ext cx="1962851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922971" y="1783080"/>
            <a:ext cx="1688531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68691" y="2606040"/>
            <a:ext cx="1597091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留意家长用手机时刷新、加载哪个快哪个慢，记住一个快的和一个慢的例子，说给同学听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层级：A层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114422" y="1783080"/>
            <a:ext cx="1962851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114422" y="1783080"/>
            <a:ext cx="1962851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251582" y="1783080"/>
            <a:ext cx="1688531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97302" y="2606040"/>
            <a:ext cx="1597091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用先对、再省、后合向家人评价猜鸡蛋两种猜法，请家长说一句我听懂了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层级：B层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443033" y="1783080"/>
            <a:ext cx="1962851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443033" y="1783080"/>
            <a:ext cx="1962851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580193" y="1783080"/>
            <a:ext cx="1688531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25913" y="2606040"/>
            <a:ext cx="1597091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找一个换规模要重算账的生活例子（如5个人排队与50个人排队，办法不一样），记在任务单上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层级：C层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771644" y="1783080"/>
            <a:ext cx="1962851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9771644" y="1783080"/>
            <a:ext cx="1962851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908804" y="1783080"/>
            <a:ext cx="1688531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亲子口头作业单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954524" y="2606040"/>
            <a:ext cx="1597091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给家长讲什么叫做得对＋做得省，家长签字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层级：全层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9 关 / 共 18 关    ·    14 / 17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第9课 · 算法的评价方法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教师提示 · 本课适配要点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00200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00200"/>
            <a:ext cx="128016" cy="1664208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73352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乡土化替换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148840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猜数场景延续赶集猜鸡蛋；可读性举例改用两个小卖部阿姨的记账本，一本写得清一本鬼画符；健壮性举例用阿姨算账时你报个 abc ，她会说听不懂。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3465576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7200" y="3465576"/>
            <a:ext cx="128016" cy="166420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3538728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无上机替代版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4014216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教师课前把两个程序的运行结果（各答案、各范围的次数）截图制成数据卡贴在黑板；学生看卡填表，预测—验证的比赛照常进行；概念归纳环节不变。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5330952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" y="5330952"/>
            <a:ext cx="128016" cy="1664208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5404104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课堂管理提醒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5879592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本课概念密度全册最高，严守5分钟内见比赛；四大标准举例环节控制在一句话一个例，不展开辩论；对数学心算吃力的小组，允许先用计算器算37×10这类账，不当堂批评。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9 关 / 共 18 关    ·    15 / 17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第9课 · 算法的评价方法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（五）梳理（35-40'）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合·梳理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5分钟　|　结论齐诵，布置亲子口头作业，发放守约时间。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跟板书齐诵结论句；记录亲子口头作业；守约时间。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今天当了一回评委，两句话带回家——第一句：好算法＝做得对＋做得省；第二句：规模变了，账要重算再挑。一起说！下一课真刀真枪——韩信点兵，一百零一个数让电脑查户口，到时候我们用今天这把尺子量一量两种查法。亲子作业：回家给家长讲什么叫做得对＋做得省，再讲一个家里换规模要重算账的例子，家长签字。守约时间现在发放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设计意图：结论句齐诵强化记忆；亲子作业把评价意识带回家；无设备、无电脑。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9 关 / 共 18 关    ·    16 / 17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463040"/>
            <a:ext cx="11277295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44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第9关，通过！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7315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20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守约时间到；闯关地图贴星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028700.0" y="4229100.0"/>
            <a:ext cx="9948672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5-Point Star 4"/>
          <p:cNvSpPr/>
          <p:nvPr/>
        </p:nvSpPr>
        <p:spPr>
          <a:xfrm>
            <a:off x="82296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5-Point Star 5"/>
          <p:cNvSpPr/>
          <p:nvPr/>
        </p:nvSpPr>
        <p:spPr>
          <a:xfrm>
            <a:off x="140817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5-Point Star 6"/>
          <p:cNvSpPr/>
          <p:nvPr/>
        </p:nvSpPr>
        <p:spPr>
          <a:xfrm>
            <a:off x="199339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>
            <a:off x="257860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3163824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374904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433425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491947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5504688" y="4023360"/>
            <a:ext cx="411480" cy="411480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608990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667512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726033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784555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8430768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901598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960120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1018641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1077163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03504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 · 闯关进度 第 9 关 / 共 18 关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