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960120"/>
            <a:ext cx="11274552" cy="279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25880"/>
            <a:ext cx="1051560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第二单元 算法的效率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828800"/>
            <a:ext cx="10515600" cy="1554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26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第 10 课</a:t>
            </a:r>
          </a:p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5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韩信点兵枚举法的实现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520440"/>
            <a:ext cx="10515600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2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/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014984.0" y="4946904.0"/>
            <a:ext cx="9637776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5-Point Star 7"/>
          <p:cNvSpPr/>
          <p:nvPr/>
        </p:nvSpPr>
        <p:spPr>
          <a:xfrm>
            <a:off x="82296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138988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1956816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2523744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3090672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365760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422452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4791456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5358384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5925312" y="4754880"/>
            <a:ext cx="384048" cy="384048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6492240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7059168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>
            <a:off x="762609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5-Point Star 20"/>
          <p:cNvSpPr/>
          <p:nvPr/>
        </p:nvSpPr>
        <p:spPr>
          <a:xfrm>
            <a:off x="8193024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5-Point Star 21"/>
          <p:cNvSpPr/>
          <p:nvPr/>
        </p:nvSpPr>
        <p:spPr>
          <a:xfrm>
            <a:off x="8759952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5-Point Star 22"/>
          <p:cNvSpPr/>
          <p:nvPr/>
        </p:nvSpPr>
        <p:spPr>
          <a:xfrm>
            <a:off x="9326880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5-Point Star 23"/>
          <p:cNvSpPr/>
          <p:nvPr/>
        </p:nvSpPr>
        <p:spPr>
          <a:xfrm>
            <a:off x="9893808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5-Point Star 24"/>
          <p:cNvSpPr/>
          <p:nvPr/>
        </p:nvSpPr>
        <p:spPr>
          <a:xfrm>
            <a:off x="1046073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22960" y="5989320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217920" y="5989320"/>
            <a:ext cx="512064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闯关进度 第 10 关 / 共 18 关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第10课 · 韩信点兵枚举法的实现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学习目标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能在排队报数活动中说出余数的含义，把3人一排多2人写成`x%3==2`。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8218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8218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75378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39386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能对韩信点兵问题完成抽象建模：人数在1000到1100之间，三个条件同时满足（`x%3==2 and x%5==3 and x%7==2`），并在任务单建模表上填对三行。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19236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19236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56396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20404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能画出枚举算法流程图，运行半成品程序找出结果（本数据条件下为1073，**以教材为准**），说出把1000到1100之间的数一个一个拿出来对条件就是枚举。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10 关 / 共 18 关    ·    02 / 17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第10课 · 韩信点兵枚举法的实现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教学重难点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920240"/>
            <a:ext cx="5410047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1792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教学重点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6656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（见教案）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24447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324447" y="1920240"/>
            <a:ext cx="5410047" cy="71323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89039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教学难点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43903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（见教案）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10 关 / 共 18 关    ·    03 / 17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第10课 · 韩信点兵枚举法的实现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学习过程时间轴（40分钟）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463040"/>
            <a:ext cx="1234440" cy="512064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1463040"/>
            <a:ext cx="1234440" cy="51206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0-3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828800" y="1463040"/>
            <a:ext cx="9905695" cy="51206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828800" y="1463040"/>
            <a:ext cx="109728" cy="512064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084832" y="1463040"/>
            <a:ext cx="9448495" cy="51206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操作热身　开机→运行枚举版半成品→看到1073→验算余数 独立＋小老师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2139696"/>
            <a:ext cx="1234440" cy="512064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7200" y="2139696"/>
            <a:ext cx="1234440" cy="51206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3-7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828800" y="2139696"/>
            <a:ext cx="9905695" cy="51206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828800" y="2139696"/>
            <a:ext cx="109728" cy="512064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084832" y="2139696"/>
            <a:ext cx="9448495" cy="51206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感知　课间操排队报数游戏：3人一排多几个？ 全班起立/上台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57200" y="2816352"/>
            <a:ext cx="1234440" cy="512064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7200" y="2816352"/>
            <a:ext cx="1234440" cy="51206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7-13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828800" y="2816352"/>
            <a:ext cx="9905695" cy="51206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1828800" y="2816352"/>
            <a:ext cx="109728" cy="512064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084832" y="2816352"/>
            <a:ext cx="9448495" cy="51206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建构·活动1　从余数到建模：填建模表，认识`%`与`and` 黑板演算＋填表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57200" y="3493008"/>
            <a:ext cx="1234440" cy="512064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57200" y="3493008"/>
            <a:ext cx="1234440" cy="51206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13-18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828800" y="3493008"/>
            <a:ext cx="9905695" cy="51206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828800" y="3493008"/>
            <a:ext cx="109728" cy="512064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084832" y="3493008"/>
            <a:ext cx="9448495" cy="51206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建构·活动2　纸上流程图：枚举＝查户口 纸上画＋投影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57200" y="4169664"/>
            <a:ext cx="1234440" cy="512064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57200" y="4169664"/>
            <a:ext cx="1234440" cy="51206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18-23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828800" y="4169664"/>
            <a:ext cx="9905695" cy="51206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1828800" y="4169664"/>
            <a:ext cx="109728" cy="512064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2084832" y="4169664"/>
            <a:ext cx="9448495" cy="51206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建构·活动3　上机运行半成品，验证答案 两人一机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57200" y="4846320"/>
            <a:ext cx="1234440" cy="512064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57200" y="4846320"/>
            <a:ext cx="1234440" cy="51206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23-35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1828800" y="4846320"/>
            <a:ext cx="9905695" cy="51206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1828800" y="4846320"/>
            <a:ext cx="109728" cy="512064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2084832" y="4846320"/>
            <a:ext cx="9448495" cy="51206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应用　A/B/C分层任务 自选层级＋小老师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457200" y="5522976"/>
            <a:ext cx="1234440" cy="512064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457200" y="5522976"/>
            <a:ext cx="1234440" cy="51206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35-40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1828800" y="5522976"/>
            <a:ext cx="9905695" cy="51206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1828800" y="5522976"/>
            <a:ext cx="109728" cy="512064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2084832" y="5522976"/>
            <a:ext cx="9448495" cy="51206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梳理　小结＋亲子作业＋守约时间 全班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10 关 / 共 18 关    ·    04 / 17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第10课 · 韩信点兵枚举法的实现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（一）操作热身（0-3'）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先让学生看见结果——程序已经能跑出1073，建立我也能点兵的信心。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开机→双击桌面"本课资料"→双击`韩信点兵-枚举.py`→Run Module→把窗口里的数抄在任务单"热身栏"；小老师巡堂帮开机困难者。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口令：一二三，坐端正；四五六，开电脑。双击本课资料——双击韩信点兵-枚举.py——菜单 Run——Run Module——窗口里跳出一个数，抄在任务单热身栏，举手。不知道这个数怎么来的？别急，这节课我们就来把它弄明白。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设计意图：先跑起来，再搞明白；把验证答案变成热身动作，为活动3的验证环节预热；零基础学生也能完成。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10 关 / 共 18 关    ·    05 / 17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第10课 · 韩信点兵枚举法的实现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（二）感知：排队报数游戏（3-7'）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乡土化情境：课间操排队报数（韩信点兵的校园版），从现场游戏中重建余数概念。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请12名同学上台（或全班起立）：3人一排报数分组——数一共几排、多几个；换成11人再来一次；再试5人一排。把"几排、多几个"填进任务单"报数记录"栏。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课间操排队，体育委员喊三人一排——前排同学起立，向左转，报数！停！11个人，3人一排，排了几排？多几个？（生：3排，多2个。）5人一排呢？（生：2排，多1个。）古代将军带兵就是这个场面。韩信点兵的传说听过吗——1500名士兵出战，死伤四五百，剩下的不用挨个数，只听报数：3人一排多2、5人一排多3、7人一排多2，就知道还剩多少（数以教材为准）。今天我们也来当韩信——不过，请电脑来点兵！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设计意图：5分钟内见活动，全员参与；余数从排队游戏中重建，补救数学衔接；韩信点兵乡土化为课间操排队报数／村里分物资按组数；答案先不给，制造探究任务。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10 关 / 共 18 关    ·    06 / 17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第10课 · 韩信点兵枚举法的实现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活动1：从余数到建模（7-13'）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把3人一排多2人逐步翻译成数学式和程序式，完成韩信点兵建模表。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跟老师板书演算：11÷3＝3余2 → 电脑里`11%3`等于2；在教师机输入`print(11%3)`验证；在任务单建模表上填三行（条件→数学式→程序式）；讨论"三个条件都要满足"用什么词连接。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黑板上来。11个人，3人一排多2个——数学书上写过：11除以3，商3余2。电脑里有个符号专管余数，就是百分号%。谁上来输入print(11%3)，看等于几？（生操作，输出2。）对！所以3人一排多2人，程序里就写`x%3==2`。5人一排多3、7人一排多2呢？填进建模表。三个条件都要满足，像过三关，少一关都不行。用哪个词？——`and`，中文叫并且。`x%3==2 and x%5==3 and x%7==2`，三关全过才算数。还有，人数在1000到1100之间，这是范围，第四行填上。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设计意图：`%`第一次出现，用现场输入验证含义；`and`用过三关比喻落地；建模表填空式，数学弱生照黑板也能填对；范围单独成行，防遗漏。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10 关 / 共 18 关    ·    07 / 17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第10课 · 韩信点兵枚举法的实现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活动2：纸上流程图——枚举思路（13-18'）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承·活动4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先纸上设计枚举算法流程图，再上机，落实纸上优先。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在任务单上画流程图（4框左右）：开始→x＝1000→x≤1100？→三关全过？→过：输出x；不过：x＝x＋1回到循环；画完与投影答案对照。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剩下的人在1000到1100之间，一百零一个数，怎么办？最老实也最可靠的办法——一个一个拿出来对条件，像查户口，一个都不放过。这就叫枚举，第3课我们见过老伙计了。流程图四步：开始、x＝1000、循环判断、过关输出。画在任务单上，4分钟，画完抬头看投影对答案。提醒一句：范围到1100，程序里却写1101——`range`管头不管尾，多写1才包含1100。这个细节C层改范围时要用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设计意图：纸上优先，上机只做录入—运行—验证；流程图4框低难度；`range`边界由教师点破，避免C层踩坑；枚举是旧方法迁移，降低坡度。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10 关 / 共 18 关    ·    08 / 17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第10课 · 韩信点兵枚举法的实现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活动3：运行半成品，验证答案（18-23'）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承·活动5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运行半成品程序找出答案，并动手验证余数，落实先对。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两人一机运行程序；在程序末尾照图文卡加一行`print(1073%3, 1073%5, 1073%7)`，看输出是否为2、3、2；把第一个`==2`改成`==1`再跑，观察答案变化。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打开程序，Run Module——出来了：1073！古代韩信听报数就知道数，我们让电脑查户口查出来了。信不过？自己验！程序最后加一行打印，看1073除以3、5、7各余几——2、3、2，三关全过，答案坐实。A层同学做一件事：把第一个==2改成==1，再跑，答案变成几？跑完告诉小老师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设计意图：半成品改一改就能跑；验证答案建立严谨习惯（第9课先对的即时应用）；A层只改数字零门槛；C层在改范围中体会`range`边界。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10 关 / 共 18 关    ·    09 / 17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第10课 · 韩信点兵枚举法的实现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应用环节：分层任务（A/B/C自选）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合·应用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57200" y="1783080"/>
            <a:ext cx="3454298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4360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A层 · A层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运行半成品找到答案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把`x%3==2`改成`x%3==1`再运行，记录新答案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3504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03504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04672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三层任务自选起点，完成一层贴一颗星。A层最简单：改一个数字再跑。B层要三样：建模表、流程图、答案验证。C层是评委预备役——自己换范围出题，再数一数电脑查户口一共查了多少次；这个数字，下一课当武器用。卡住了三步走：先看墙上图文卡，再问小老师，最后举手叫我。不许点浏览器！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68698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368698" y="1783080"/>
            <a:ext cx="3454298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05858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B层 · B层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51578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完成任务单建模表＋流程图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运行程序找到答案并口头验证三个余数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说出枚举＝一个一个试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15002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515002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716170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三层任务自选起点，完成一层贴一颗星。A层最简单：改一个数字再跑。B层要三样：建模表、流程图、答案验证。C层是评委预备役——自己换范围出题，再数一数电脑查户口一共查了多少次；这个数字，下一课当武器用。卡住了三步走：先看墙上图文卡，再问小老师，最后举手叫我。不许点浏览器！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80196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280196" y="1783080"/>
            <a:ext cx="3454298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417356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C层 · C层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63076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自己改范围（如1100~1200）或改余数条件，求出新答案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在程序里加计数器`count`，数出循环执行了多少次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426500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426500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27668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三层任务自选起点，完成一层贴一颗星。A层最简单：改一个数字再跑。B层要三样：建模表、流程图、答案验证。C层是评委预备役——自己换范围出题，再数一数电脑查户口一共查了多少次；这个数字，下一课当武器用。卡住了三步走：先看墙上图文卡，再问小老师，最后举手叫我。不许点浏览器！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10 关 / 共 18 关    ·    10 / 17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第10课 · 韩信点兵枚举法的实现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配图占位：『韩信点兵枚举法的实现』插图（教师自行补充）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417320"/>
            <a:ext cx="1127729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6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（本页图片请教师自行补充：照片 / 截图 / 课本配图）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2878759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2984098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Isosceles Triangle 8"/>
          <p:cNvSpPr/>
          <p:nvPr/>
        </p:nvSpPr>
        <p:spPr>
          <a:xfrm>
            <a:off x="3010433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3504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建议配图：『韩信点兵枚举法的实现』核心情境图（课本相关页插图）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33007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654567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8759906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Isosceles Triangle 13"/>
          <p:cNvSpPr/>
          <p:nvPr/>
        </p:nvSpPr>
        <p:spPr>
          <a:xfrm>
            <a:off x="8786240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79311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建议配图：学生活动过程 / 作品照片（任务单、贴图、流程图、实物等）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98932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提示：虚线框内请教师自行插入照片 / 截图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10 关 / 共 18 关    ·    11 / 17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第10课 · 韩信点兵枚举法的实现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板书设计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463040"/>
            <a:ext cx="11277295" cy="4572000"/>
          </a:xfrm>
          <a:prstGeom prst="rect">
            <a:avLst/>
          </a:prstGeom>
          <a:solidFill>
            <a:srgbClr val="122E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463040"/>
            <a:ext cx="11277295" cy="548640"/>
          </a:xfrm>
          <a:prstGeom prst="rect">
            <a:avLst/>
          </a:prstGeom>
          <a:solidFill>
            <a:srgbClr val="0C221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463040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📋 板书设计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148840"/>
            <a:ext cx="10637215" cy="3749039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第10课 "韩信点兵"枚举法的实现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1500名士兵出战，死伤四五百，剩1000~1100人（数以教材为准）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3人一排多2 ──► x % 3 == 2 ┐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5人一排多3 ──► x % 5 == 3 ├─ and 三关全过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7人一排多2 ──► x % 7 == 2 ┘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枚举：1000 ──► 1100 一个一个试（查户口，一个不放过）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    range(1000, 1101)   ← 管头不管尾，多写1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答案：1073（以教材为准）  验证：1073%3=2  1073%5=3  1073%7=2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悬念：能只查该查的吗？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10 关 / 共 18 关    ·    12 / 17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第10课 · 韩信点兵枚举法的实现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评价量规（本课）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554480"/>
          <a:ext cx="7837024214160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1760"/>
                <a:gridCol w="1959255390600"/>
                <a:gridCol w="1959255390600"/>
                <a:gridCol w="1959255390600"/>
                <a:gridCol w="1959255390600"/>
              </a:tblGrid>
              <a:tr h="896112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评价维度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优秀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良好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待合格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余数建模（目标1、2）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独立填对建模表，能另举一例说余数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填对建模表，说清一行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小老师协助下填表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未完成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算法设计与描述（目标2、3）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流程图画对，能改条件自设新题并求解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流程图画对，能运行验证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流程图有小错，运行靠协助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未画未运行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程序运行与验证（目标3）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独立运行＋加验证行＋改条件观察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独立运行并口头验证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协助下运行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未运行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合作与守约（过程性）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主动助人＋全程守约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完成本层＋守约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经提醒守约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需重点关注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10 关 / 共 18 关    ·    13 / 17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第10课 · 韩信点兵枚举法的实现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作业设计（三类，均不需要电脑）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783080"/>
            <a:ext cx="1962851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783080"/>
            <a:ext cx="1962851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783080"/>
            <a:ext cx="1688531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课堂任务单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06040"/>
            <a:ext cx="1597091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第10课任务单（报数记录＋建模表＋流程图，课上完成，A/B层必交）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层级：全层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785811" y="1783080"/>
            <a:ext cx="1962851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2785811" y="1783080"/>
            <a:ext cx="1962851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922971" y="1783080"/>
            <a:ext cx="1688531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生活观察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968691" y="2606040"/>
            <a:ext cx="1597091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午餐分牛奶、课间操、大扫除分组时，数一数自己组几人一组多几个，明天告诉同桌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层级：A层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114422" y="1783080"/>
            <a:ext cx="1962851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114422" y="1783080"/>
            <a:ext cx="1962851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251582" y="1783080"/>
            <a:ext cx="1688531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生活观察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297302" y="2606040"/>
            <a:ext cx="1597091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编一道村里分物资小题（如物资不到100份，3人一组多1、5人一组多2），写在任务单上，课间与同学互相出题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层级：B层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443033" y="1783080"/>
            <a:ext cx="1962851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7443033" y="1783080"/>
            <a:ext cx="1962851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580193" y="1783080"/>
            <a:ext cx="1688531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生活观察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625913" y="2606040"/>
            <a:ext cx="1597091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当小考官：报一个两位数，让家长口算它除以3、5、7各余几，孩子核对答案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层级：C层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771644" y="1783080"/>
            <a:ext cx="1962851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9771644" y="1783080"/>
            <a:ext cx="1962851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908804" y="1783080"/>
            <a:ext cx="1688531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亲子口头作业单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954524" y="2606040"/>
            <a:ext cx="1597091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给家长讲韩信点兵故事＋电脑怎么查户口，家长签字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层级：全层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10 关 / 共 18 关    ·    14 / 17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第10课 · 韩信点兵枚举法的实现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教师提示 · 本课适配要点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00200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00200"/>
            <a:ext cx="128016" cy="1664208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673352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乡土化替换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148840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韩信点兵→课间操排队报数（现场游戏）＋村里分物资按组数（建模表情境句）；查户口比喻枚举。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3465576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57200" y="3465576"/>
            <a:ext cx="128016" cy="166420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3538728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无上机替代版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4014216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排队游戏、建模表、流程图全部纸上完成；答案由教师板书演算推出（1073，以教材为准）；半成品程序改为教师机广播看老师跑，学生口头报余数验证；任务单加印程序截图版供无设备班贴窗口。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" y="5330952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57200" y="5330952"/>
            <a:ext cx="128016" cy="1664208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5404104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课堂管理提醒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5879592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`%`、`and`、`==`三个新符号集中出现，板书必须保留整节课不擦，供学生随时抬头查；上台游戏注意请内向学生当分组小助手而非报数者，避免当众出错伤自尊；两人一机严格执行半节课互换。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10 关 / 共 18 关    ·    15 / 17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第10课 · 韩信点兵枚举法的实现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（五）梳理（35-40'）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合·梳理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5分钟　|　三个问题齐答收束，布置亲子口头作业，发放守约时间。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齐答三问；记录亲子作业；守约时间。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今天当了一回韩信。三个问题记心头——第一问：3人一排多2人程序里怎么写？（生：`x%3==2`！）第二问：一百零一个数怎么找？（生：枚举，查户口！）第三问：答案多少？（生：1073！具体数以教材为准。）电脑点兵比耳朵点兵差在哪？——慢！一百零一个数全查一遍。能不能只查该查的？下一课见分晓。亲子作业：回家给家长讲韩信点兵和电脑怎么查户口，家长签字。守约时间发放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设计意图：三问齐答巩固建模、算法、结果三个要点；结尾悬念引出第11课筛选法；无设备作业。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10 关 / 共 18 关    ·    16 / 17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463040"/>
            <a:ext cx="11277295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44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第10关，通过！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743200"/>
            <a:ext cx="11277295" cy="7315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20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守约时间到；闯关地图贴星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028700.0" y="4229100.0"/>
            <a:ext cx="9948672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5-Point Star 4"/>
          <p:cNvSpPr/>
          <p:nvPr/>
        </p:nvSpPr>
        <p:spPr>
          <a:xfrm>
            <a:off x="82296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5-Point Star 5"/>
          <p:cNvSpPr/>
          <p:nvPr/>
        </p:nvSpPr>
        <p:spPr>
          <a:xfrm>
            <a:off x="140817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5-Point Star 6"/>
          <p:cNvSpPr/>
          <p:nvPr/>
        </p:nvSpPr>
        <p:spPr>
          <a:xfrm>
            <a:off x="1993392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5-Point Star 7"/>
          <p:cNvSpPr/>
          <p:nvPr/>
        </p:nvSpPr>
        <p:spPr>
          <a:xfrm>
            <a:off x="2578608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3163824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374904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433425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4919472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5504688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6089904" y="4023360"/>
            <a:ext cx="411480" cy="411480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6675120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7260336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784555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8430768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9015984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>
            <a:off x="9601200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5-Point Star 20"/>
          <p:cNvSpPr/>
          <p:nvPr/>
        </p:nvSpPr>
        <p:spPr>
          <a:xfrm>
            <a:off x="10186416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5-Point Star 21"/>
          <p:cNvSpPr/>
          <p:nvPr/>
        </p:nvSpPr>
        <p:spPr>
          <a:xfrm>
            <a:off x="1077163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7200" y="603504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 · 闯关进度 第 10 关 / 共 18 关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