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57200" y="960120"/>
            <a:ext cx="11274552" cy="279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325880"/>
            <a:ext cx="10515600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>第三单元 算法的影响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828800"/>
            <a:ext cx="10515600" cy="1554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2600" b="1">
                <a:solidFill>
                  <a:srgbClr val="F59E0B"/>
                </a:solidFill>
                <a:latin typeface="微软雅黑"/>
                <a:ea typeface="微软雅黑"/>
                <a:cs typeface="微软雅黑"/>
              </a:rPr>
              <a:t>第 18 课</a:t>
            </a:r>
          </a:p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5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对话机器人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3520440"/>
            <a:ext cx="10515600" cy="7315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200" b="0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/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1014984.0" y="4946904.0"/>
            <a:ext cx="9637776.0" cy="0.0"/>
          </a:xfrm>
          <a:prstGeom prst="line">
            <a:avLst/>
          </a:prstGeom>
          <a:ln w="12700">
            <a:solidFill>
              <a:srgbClr val="9AA7B8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5-Point Star 7"/>
          <p:cNvSpPr/>
          <p:nvPr/>
        </p:nvSpPr>
        <p:spPr>
          <a:xfrm>
            <a:off x="822960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5-Point Star 8"/>
          <p:cNvSpPr/>
          <p:nvPr/>
        </p:nvSpPr>
        <p:spPr>
          <a:xfrm>
            <a:off x="1389888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5-Point Star 9"/>
          <p:cNvSpPr/>
          <p:nvPr/>
        </p:nvSpPr>
        <p:spPr>
          <a:xfrm>
            <a:off x="1956816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5-Point Star 10"/>
          <p:cNvSpPr/>
          <p:nvPr/>
        </p:nvSpPr>
        <p:spPr>
          <a:xfrm>
            <a:off x="2523744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5-Point Star 11"/>
          <p:cNvSpPr/>
          <p:nvPr/>
        </p:nvSpPr>
        <p:spPr>
          <a:xfrm>
            <a:off x="3090672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5-Point Star 12"/>
          <p:cNvSpPr/>
          <p:nvPr/>
        </p:nvSpPr>
        <p:spPr>
          <a:xfrm>
            <a:off x="3657600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5-Point Star 13"/>
          <p:cNvSpPr/>
          <p:nvPr/>
        </p:nvSpPr>
        <p:spPr>
          <a:xfrm>
            <a:off x="4224528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5-Point Star 14"/>
          <p:cNvSpPr/>
          <p:nvPr/>
        </p:nvSpPr>
        <p:spPr>
          <a:xfrm>
            <a:off x="4791456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5-Point Star 15"/>
          <p:cNvSpPr/>
          <p:nvPr/>
        </p:nvSpPr>
        <p:spPr>
          <a:xfrm>
            <a:off x="5358384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5-Point Star 16"/>
          <p:cNvSpPr/>
          <p:nvPr/>
        </p:nvSpPr>
        <p:spPr>
          <a:xfrm>
            <a:off x="5925312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5-Point Star 17"/>
          <p:cNvSpPr/>
          <p:nvPr/>
        </p:nvSpPr>
        <p:spPr>
          <a:xfrm>
            <a:off x="6492240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5-Point Star 18"/>
          <p:cNvSpPr/>
          <p:nvPr/>
        </p:nvSpPr>
        <p:spPr>
          <a:xfrm>
            <a:off x="7059168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5-Point Star 19"/>
          <p:cNvSpPr/>
          <p:nvPr/>
        </p:nvSpPr>
        <p:spPr>
          <a:xfrm>
            <a:off x="7626096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5-Point Star 20"/>
          <p:cNvSpPr/>
          <p:nvPr/>
        </p:nvSpPr>
        <p:spPr>
          <a:xfrm>
            <a:off x="8193024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5-Point Star 21"/>
          <p:cNvSpPr/>
          <p:nvPr/>
        </p:nvSpPr>
        <p:spPr>
          <a:xfrm>
            <a:off x="8759952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5-Point Star 22"/>
          <p:cNvSpPr/>
          <p:nvPr/>
        </p:nvSpPr>
        <p:spPr>
          <a:xfrm>
            <a:off x="9326880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5-Point Star 23"/>
          <p:cNvSpPr/>
          <p:nvPr/>
        </p:nvSpPr>
        <p:spPr>
          <a:xfrm>
            <a:off x="9893808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5-Point Star 24"/>
          <p:cNvSpPr/>
          <p:nvPr/>
        </p:nvSpPr>
        <p:spPr>
          <a:xfrm>
            <a:off x="10460736" y="4754880"/>
            <a:ext cx="384048" cy="384048"/>
          </a:xfrm>
          <a:prstGeom prst="star5">
            <a:avLst/>
          </a:prstGeom>
          <a:solidFill>
            <a:srgbClr val="F59E0B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22960" y="5989320"/>
            <a:ext cx="731520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217920" y="5989320"/>
            <a:ext cx="512064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>闯关进度 第 18 关 / 共 18 关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第18课 · 对话机器人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学习目标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691640"/>
            <a:ext cx="3515258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691640"/>
            <a:ext cx="3515258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1691640"/>
            <a:ext cx="3240938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目标1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8368" y="2560320"/>
            <a:ext cx="3112922" cy="29260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6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能结合体验说出对话机器人三个能力（听得懂问、找得到答、答得出来），并能对照加载语料库→接住问题→匹配→给出回复→循环复述算法流程。（计算思维）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38218" y="1691640"/>
            <a:ext cx="3515258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38218" y="1691640"/>
            <a:ext cx="3515258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475378" y="1691640"/>
            <a:ext cx="3240938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目标2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39386" y="2560320"/>
            <a:ext cx="3112922" cy="29260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6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能区分语料库匹配与大语言模型两种支撑技术，各举一例说明怎么找答案，知道问题对得上才有答案，知道大语言模型见得多、算得多但也不是永远正确。（信息意识／信息社会责任）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19236" y="1691640"/>
            <a:ext cx="3515258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219236" y="1691640"/>
            <a:ext cx="3515258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56396" y="1691640"/>
            <a:ext cx="3240938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目标3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20404" y="2560320"/>
            <a:ext cx="3112922" cy="29260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6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能在小组中分工编写至少 3 条规范的一问一答语料（问清楚、答准确、不泄露隐私、不编造），说出本组分工与量规四维。（数字化学习与创新）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18 关 / 共 18 关    ·    02 / 15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第18课 · 对话机器人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教学重难点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920240"/>
            <a:ext cx="5410047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920240"/>
            <a:ext cx="5410047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21792" y="1920240"/>
            <a:ext cx="5080863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教学重点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76656" y="2834640"/>
            <a:ext cx="4971135" cy="2606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1000"/>
              </a:spcAft>
            </a:pPr>
            <a:r>
              <a:rPr sz="17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（见教案）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324447" y="1920240"/>
            <a:ext cx="5410047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324447" y="1920240"/>
            <a:ext cx="5410047" cy="71323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89039" y="1920240"/>
            <a:ext cx="5080863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教学难点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43903" y="2834640"/>
            <a:ext cx="4971135" cy="2606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1000"/>
              </a:spcAft>
            </a:pPr>
            <a:r>
              <a:rPr sz="17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（见教案）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18 关 / 共 18 关    ·    03 / 15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第18课 · 对话机器人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学习过程时间轴（40分钟）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463040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1463040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0-3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828800" y="1463040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1828800" y="1463040"/>
            <a:ext cx="109728" cy="6248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2084832" y="1463040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热身　上节回顾快问快答（第 17 课：三环节＋翻车原因）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57200" y="2252472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7200" y="2252472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3-8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828800" y="2252472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1828800" y="2252472"/>
            <a:ext cx="109728" cy="624840"/>
          </a:xfrm>
          <a:prstGeom prst="rect">
            <a:avLst/>
          </a:prstGeom>
          <a:solidFill>
            <a:srgbClr val="EFF4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2084832" y="2252472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感知　活动①班级问答箱现场演示＋找茬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57200" y="3041904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7200" y="3041904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8-16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828800" y="3041904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1828800" y="3041904"/>
            <a:ext cx="109728" cy="6248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2084832" y="3041904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建构　活动②三个能力：它怎么找到答案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57200" y="3831336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57200" y="3831336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16-24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1828800" y="3831336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1828800" y="3831336"/>
            <a:ext cx="109728" cy="624840"/>
          </a:xfrm>
          <a:prstGeom prst="rect">
            <a:avLst/>
          </a:prstGeom>
          <a:solidFill>
            <a:srgbClr val="EFF4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2084832" y="3831336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建构　活动③两种技术辨一辨＋补全算法流程图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457200" y="4620768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457200" y="4620768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24-35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1828800" y="4620768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1828800" y="4620768"/>
            <a:ext cx="109728" cy="6248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2084832" y="4620768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应用　活动④项目启动：分组攒语料库（A/B/C 分层）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457200" y="5410200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457200" y="5410200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35-40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1828800" y="5410200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1828800" y="5410200"/>
            <a:ext cx="109728" cy="624840"/>
          </a:xfrm>
          <a:prstGeom prst="rect">
            <a:avLst/>
          </a:prstGeom>
          <a:solidFill>
            <a:srgbClr val="EFF4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2084832" y="5410200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梳理　项目计划＋安全约定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18 关 / 共 18 关    ·    04 / 15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第18课 · 对话机器人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活动① "班级问答箱"现场演示＋找茬（3-8'，感知）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承·活动1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8分钟　|　教师用问答箱（内含示范对子本）现场回答学生提问，让学生经历答得上与答不上两种时刻。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4-5 名学生向"问答箱"提问（放学时间、值日安排、图书馆开不开等），并找出它"翻车"的一次。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2724912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272491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2651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照念：这是咱们班的问答箱，里面装着一本对子本——一条问题配一条答案。你们问，我来翻。学生问今天几点放学？，翻本答4:30；学生问食堂晚饭吃什么？，本上没有，答：这个问题我还不会，建议问班主任。——这就是默认的话。提问：它什么时候答得上、什么时候答不上？答不上时它说了句什么？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设计意图：从体验直接生成三个能力的雏形：接住问题（听得懂问）、翻对子本（找得到答）、答得上就答、答不上答默认的话（答得出来）。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18 关 / 共 18 关    ·    05 / 15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第18课 · 对话机器人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活动② 三个能力：它怎么找到答案（8-16'，建构）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承·活动2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8分钟　|　把演示经验抽象为三个能力与算法流程。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跟教师提炼三个能力，在任务单流程图上排序；用自己的话复述一遍流程。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2724912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272491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2651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边讲边板书：对话机器人就是用自然语言和人对话的机器——我们说一句，它答一句。三个能力：听得懂问——先把这句话接住，弄明白问的是什么；找得到答——拿这句话去语料库里找最匹配的一问一答；答得出来——找到就答对应的那句，找不到就答默认的话。领着排流程：加载语料库→接住问题→匹配→给出回复→循环。追问：所以对话机器人到底是什么？——一份语料库，加一段查对子的算法。问题对得上，才有答案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设计意图：三个能力与流程均由演示经验抽象而来；一份语料库＋一段查对子的算法是本课落点，用大白话讲，用学生自己的话复述来检验。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18 关 / 共 18 关    ·    06 / 15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第18课 · 对话机器人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活动③ 两种技术辨一辨＋补全流程图（16-24'，建构）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承·活动3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8分钟　|　比较语料库匹配与大语言模型两种支撑技术，补全算法流程图。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小组用对比表辨一辨两种技术"怎么找答案"并举身边的例子；补全流程图中缺的环节。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2724912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272491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2651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讲解（配对比表）：第一种，语料库匹配——一问一答成对攒起来，拿用户的话逐条比，找最匹配的那一对。就像查字典，像小卖部阿姨的问答账：你问买烟找零，她照账答。第 17 课的失物招领机、今天的问答箱，都是这一种。第二种，大语言模型——建立在深度神经网络上的统计语言模型，具备自然语言理解、生成和推理的能力；它不靠背对子，靠见得多、算得多：读过海量文字，用算的方式猜出下一句最可能是什么。（以教材表述为准）举例身边的对话机器人：导购机器人（商场网店）、智能音箱（家里）、虚拟数字人（屏幕展馆）、人工智能助手（手机里）。再补安全提醒：大语言模型也可能编出听起来对、其实不对的内容，机器答的不能全信，存疑要核实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设计意图：对比表把两种技术钉在怎么找答案这一根轴上；用查字典、问答账作类比降维；顺带落实不盲目相信机器输出的伦理要求。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18 关 / 共 18 关    ·    07 / 15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第18课 · 对话机器人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活动④ 项目启动：分组攒语料库（24-35'，应用，含 A/B/C 分层）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承·活动4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8分钟　|　启动跨学科项目《给班级攒一个对话机器人》，4 人小组按四类语料编写一问一答对子，写入纸质对子本。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分组（4 人／组，定组长、记录员、发言员、检查员），领语料卡和对子本模板；按层完成：**A 层**照样例改一改，写 3 条对子（问清楚、答准确）；**B 层**结合真实校园生活独立写 3-5 条，互读改通顺；**C 层**写 5 条以上，另设计 1 句"答不上来的默认话术"，并给机器人起名、画名片（美术）。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2724912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272491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2651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宣布照念：从今天起，我们全班要做一件真事——给班级攒一个对话机器人。做得好不好，跟着量规走：语料质量、算法理解、实现或演示效果、合作分工与表达，各占 25%。今天先攒语料。四类：校园事务类、学习问答类、安全规则类、生活常识类，每组主攻一类。要求三条：问的话要清楚，像真有人会问的；答的话要准确，拿不准的问老师，不准编；不许出现真实姓名、电话、家庭住址。语文上话要简洁；道法课的校园规则、安全规则正好当素材；美术课画名片。没有电脑也能做——纸质对子本就是我们的语料库。给大家 8 分钟，开始。巡视时提醒编造答案的组：拿不准的先标待核实。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设计意图：项目四维量规前置，学生知道做好的标准；三类学科整合点一句话点明；拿不准先核实、不编造把安全伦理与知识产权意识写进项目规则。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18 关 / 共 18 关    ·    08 / 15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第18课 · 对话机器人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配图占位：『对话机器人』插图（教师自行补充）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417320"/>
            <a:ext cx="1127729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6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（本页图片请教师自行补充：照片 / 截图 / 课本配图）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57200" y="1938528"/>
            <a:ext cx="5501487" cy="4005072"/>
          </a:xfrm>
          <a:prstGeom prst="roundRect">
            <a:avLst/>
          </a:prstGeom>
          <a:solidFill>
            <a:srgbClr val="EFF4FB"/>
          </a:solidFill>
          <a:ln w="19050">
            <a:solidFill>
              <a:srgbClr val="9AA7B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2878759" y="2176272"/>
            <a:ext cx="658368" cy="658368"/>
          </a:xfrm>
          <a:prstGeom prst="rect">
            <a:avLst/>
          </a:prstGeom>
          <a:noFill/>
          <a:ln w="254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2984098" y="2268443"/>
            <a:ext cx="158008" cy="158008"/>
          </a:xfrm>
          <a:prstGeom prst="ellipse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Isosceles Triangle 8"/>
          <p:cNvSpPr/>
          <p:nvPr/>
        </p:nvSpPr>
        <p:spPr>
          <a:xfrm>
            <a:off x="3010433" y="2505456"/>
            <a:ext cx="408188" cy="276514"/>
          </a:xfrm>
          <a:prstGeom prst="triangle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03504" y="2962656"/>
            <a:ext cx="5208879" cy="287121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>
              <a:lnSpc>
                <a:spcPct val="115000"/>
              </a:lnSpc>
              <a:spcAft>
                <a:spcPts val="300"/>
              </a:spcAft>
            </a:pPr>
            <a:r>
              <a:rPr sz="1300" b="1">
                <a:solidFill>
                  <a:srgbClr val="9AA7B8"/>
                </a:solidFill>
                <a:latin typeface="微软雅黑"/>
                <a:ea typeface="微软雅黑"/>
                <a:cs typeface="微软雅黑"/>
              </a:rPr>
              <a:t>图片位置（待补充）</a:t>
            </a: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建议配图：『对话机器人』核心情境图（课本相关页插图）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33007" y="1938528"/>
            <a:ext cx="5501487" cy="4005072"/>
          </a:xfrm>
          <a:prstGeom prst="roundRect">
            <a:avLst/>
          </a:prstGeom>
          <a:solidFill>
            <a:srgbClr val="EFF4FB"/>
          </a:solidFill>
          <a:ln w="19050">
            <a:solidFill>
              <a:srgbClr val="9AA7B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8654567" y="2176272"/>
            <a:ext cx="658368" cy="658368"/>
          </a:xfrm>
          <a:prstGeom prst="rect">
            <a:avLst/>
          </a:prstGeom>
          <a:noFill/>
          <a:ln w="254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8759906" y="2268443"/>
            <a:ext cx="158008" cy="158008"/>
          </a:xfrm>
          <a:prstGeom prst="ellipse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Isosceles Triangle 13"/>
          <p:cNvSpPr/>
          <p:nvPr/>
        </p:nvSpPr>
        <p:spPr>
          <a:xfrm>
            <a:off x="8786240" y="2505456"/>
            <a:ext cx="408188" cy="276514"/>
          </a:xfrm>
          <a:prstGeom prst="triangle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379311" y="2962656"/>
            <a:ext cx="5208879" cy="287121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>
              <a:lnSpc>
                <a:spcPct val="115000"/>
              </a:lnSpc>
              <a:spcAft>
                <a:spcPts val="300"/>
              </a:spcAft>
            </a:pPr>
            <a:r>
              <a:rPr sz="1300" b="1">
                <a:solidFill>
                  <a:srgbClr val="9AA7B8"/>
                </a:solidFill>
                <a:latin typeface="微软雅黑"/>
                <a:ea typeface="微软雅黑"/>
                <a:cs typeface="微软雅黑"/>
              </a:rPr>
              <a:t>图片位置（待补充）</a:t>
            </a: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建议配图：学生活动过程 / 作品照片（任务单、贴图、流程图、实物等）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5989320"/>
            <a:ext cx="11277295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提示：虚线框内请教师自行插入照片 / 截图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18 关 / 共 18 关    ·    09 / 15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第18课 · 对话机器人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板书设计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1463040"/>
            <a:ext cx="11277295" cy="4572000"/>
          </a:xfrm>
          <a:prstGeom prst="rect">
            <a:avLst/>
          </a:prstGeom>
          <a:solidFill>
            <a:srgbClr val="122E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463040"/>
            <a:ext cx="11277295" cy="548640"/>
          </a:xfrm>
          <a:prstGeom prst="rect">
            <a:avLst/>
          </a:prstGeom>
          <a:solidFill>
            <a:srgbClr val="0C221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1463040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📋 板书设计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2148840"/>
            <a:ext cx="10637215" cy="3749039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     第18课 对话机器人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我们说一句，它答一句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三个能力：听得懂问 → 找得到答 → 答得出来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算法流程：加载语料库 → 接住问题 → 匹配 → 给出回复 → 循环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两种技术：语料库匹配（一问一答成对攒，逐条比，找最匹配）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        大语言模型（深度神经网络·见得多、算得多·也可能编）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班级机器人 = 一份语料库 + 一段查对子的算法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项目：给班级攒一个对话机器人（四类语料）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18 关 / 共 18 关    ·    10 / 15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第18课 · 对话机器人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评价量规（本课）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57200" y="1554480"/>
          <a:ext cx="7837024214160" cy="448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1760"/>
                <a:gridCol w="1959255390600"/>
                <a:gridCol w="1959255390600"/>
                <a:gridCol w="1959255390600"/>
                <a:gridCol w="1959255390600"/>
              </a:tblGrid>
              <a:tr h="896112"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评价维度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优秀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良好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合格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待合格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</a:tr>
              <a:tr h="896112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流程理解（目标1）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复述三能力与流程并举 1 例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能复述流程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经提示说全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说不出流程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</a:tr>
              <a:tr h="896112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技术辨析（目标2）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说清两种技术怎么找答案并举安全例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能说出区别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经提示说出区别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认为机器人什么都懂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</a:tr>
              <a:tr h="896112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语料质量（目标3，项目量规25%）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3 条以上对子问清楚、答准确、无隐私信息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3 条对子基本规范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照样例改写 3 条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语料混乱或有隐私信息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</a:tr>
              <a:tr h="896112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合作分工与表达（目标3，项目量规25%）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分工明确、人人动笔、能说出量规四维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分工明确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经提醒分工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无人负责或单人包办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18 关 / 共 18 关    ·    11 / 15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第18课 · 对话机器人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作业设计（三类，均不需要电脑）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783080"/>
            <a:ext cx="3515258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783080"/>
            <a:ext cx="3515258" cy="6400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1783080"/>
            <a:ext cx="324093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A 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606040"/>
            <a:ext cx="3149498" cy="2697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课堂任务单：完成本组 3 条对子写入纸质对子本；口头向家人复述三个能力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层级：课堂任务单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38218" y="1783080"/>
            <a:ext cx="3515258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38218" y="1783080"/>
            <a:ext cx="3515258" cy="640080"/>
          </a:xfrm>
          <a:prstGeom prst="rect">
            <a:avLst/>
          </a:prstGeom>
          <a:solidFill>
            <a:srgbClr val="5B7B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475378" y="1783080"/>
            <a:ext cx="324093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B 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21098" y="2606040"/>
            <a:ext cx="3149498" cy="2697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生活观察单：找一找身边的对话机器人（商场、手机、电视里的），记下它一次答不上来的表现；课后继续收集本组对子到 5 条以上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层级：生活观察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19236" y="1783080"/>
            <a:ext cx="3515258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219236" y="1783080"/>
            <a:ext cx="3515258" cy="64008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56396" y="1783080"/>
            <a:ext cx="324093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C 层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02116" y="2606040"/>
            <a:ext cx="3149498" cy="2697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亲子口头作业单：给家长讲语料库匹配和大语言模型哪里不一样，请家长提一个希望班级机器人回答的问题记录下来下周带到课堂；另写 3 条礼貌用语对子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层级：亲子口头作业单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18 关 / 共 18 关    ·    12 / 15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第18课 · 对话机器人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教师提示 · 本课适配要点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600200"/>
            <a:ext cx="11277295" cy="16642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600200"/>
            <a:ext cx="128016" cy="1664208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673352"/>
            <a:ext cx="1072865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乡土化替换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148840"/>
            <a:ext cx="10728655" cy="102412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智能音箱→教师问答箱演示；导购机器人→小卖部阿姨的问答账；虚拟数字人→超市门口叫号屏（以学生见过的为准）；校园事务语料换成本校真实问题（放学时间、值日、图书借阅）。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57200" y="3465576"/>
            <a:ext cx="11277295" cy="16642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57200" y="3465576"/>
            <a:ext cx="128016" cy="166420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3538728"/>
            <a:ext cx="1072865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无网替代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31520" y="4014216"/>
            <a:ext cx="10728655" cy="102412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全课不调用真 AI；大语言模型用见得多、算得多类比；如需语音助手实录，课前下载本地视频；无电脑组全程纸质对子本＋角色扮演演示。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57200" y="5330952"/>
            <a:ext cx="11277295" cy="16642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57200" y="5330952"/>
            <a:ext cx="128016" cy="1664208"/>
          </a:xfrm>
          <a:prstGeom prst="rect">
            <a:avLst/>
          </a:prstGeom>
          <a:solidFill>
            <a:srgbClr val="16A3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31520" y="5404104"/>
            <a:ext cx="1072865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课堂管理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5879592"/>
            <a:ext cx="10728655" cy="102412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项目课最易乱——语料卡统一发放编号、课后回收；每组检查员专查隐私与不文明内容，教师终审；防止恶搞答语，发现当场引导：这个不该写进机器人，为什么？；演示环节控制音量与时长。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18 关 / 共 18 关    ·    13 / 15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第18课 · 对话机器人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梳理（35-40'）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合·梳理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5分钟　|　明确项目后续安排，固化安全约定。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在对子本封皮写清组名、分工名单、完成日期；齐读约定。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2724912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272491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2651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照念：今天我们读懂了一件事：对话机器人＝一份语料库＋一段查对子的算法。课后一周各组继续攒对子，问同学、问老师、问家长都行。期末展示：有电脑的组把对子变成程序，没电脑的组用对子本加角色扮演演示，一样评分。约定三条：语料不编造、不泄露隐私；引用别人内容注明出处；机器答的不全信，存疑先核实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设计意图：把项目推进路径（课后收集—期末展示）说清楚，让不同设备条件的小组都明确怎么做。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18 关 / 共 18 关    ·    14 / 15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1463040"/>
            <a:ext cx="11277295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44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第18关，通过！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743200"/>
            <a:ext cx="11277295" cy="73152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20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全册 18 关全部通过！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028700.0" y="4229100.0"/>
            <a:ext cx="9948672.0" cy="0.0"/>
          </a:xfrm>
          <a:prstGeom prst="line">
            <a:avLst/>
          </a:prstGeom>
          <a:ln w="12700">
            <a:solidFill>
              <a:srgbClr val="9AA7B8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5-Point Star 4"/>
          <p:cNvSpPr/>
          <p:nvPr/>
        </p:nvSpPr>
        <p:spPr>
          <a:xfrm>
            <a:off x="822960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5-Point Star 5"/>
          <p:cNvSpPr/>
          <p:nvPr/>
        </p:nvSpPr>
        <p:spPr>
          <a:xfrm>
            <a:off x="1408176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5-Point Star 6"/>
          <p:cNvSpPr/>
          <p:nvPr/>
        </p:nvSpPr>
        <p:spPr>
          <a:xfrm>
            <a:off x="1993392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5-Point Star 7"/>
          <p:cNvSpPr/>
          <p:nvPr/>
        </p:nvSpPr>
        <p:spPr>
          <a:xfrm>
            <a:off x="2578608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5-Point Star 8"/>
          <p:cNvSpPr/>
          <p:nvPr/>
        </p:nvSpPr>
        <p:spPr>
          <a:xfrm>
            <a:off x="3163824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5-Point Star 9"/>
          <p:cNvSpPr/>
          <p:nvPr/>
        </p:nvSpPr>
        <p:spPr>
          <a:xfrm>
            <a:off x="3749040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5-Point Star 10"/>
          <p:cNvSpPr/>
          <p:nvPr/>
        </p:nvSpPr>
        <p:spPr>
          <a:xfrm>
            <a:off x="4334256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5-Point Star 11"/>
          <p:cNvSpPr/>
          <p:nvPr/>
        </p:nvSpPr>
        <p:spPr>
          <a:xfrm>
            <a:off x="4919472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5-Point Star 12"/>
          <p:cNvSpPr/>
          <p:nvPr/>
        </p:nvSpPr>
        <p:spPr>
          <a:xfrm>
            <a:off x="5504688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5-Point Star 13"/>
          <p:cNvSpPr/>
          <p:nvPr/>
        </p:nvSpPr>
        <p:spPr>
          <a:xfrm>
            <a:off x="6089904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5-Point Star 14"/>
          <p:cNvSpPr/>
          <p:nvPr/>
        </p:nvSpPr>
        <p:spPr>
          <a:xfrm>
            <a:off x="6675120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5-Point Star 15"/>
          <p:cNvSpPr/>
          <p:nvPr/>
        </p:nvSpPr>
        <p:spPr>
          <a:xfrm>
            <a:off x="7260336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5-Point Star 16"/>
          <p:cNvSpPr/>
          <p:nvPr/>
        </p:nvSpPr>
        <p:spPr>
          <a:xfrm>
            <a:off x="7845552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5-Point Star 17"/>
          <p:cNvSpPr/>
          <p:nvPr/>
        </p:nvSpPr>
        <p:spPr>
          <a:xfrm>
            <a:off x="8430768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5-Point Star 18"/>
          <p:cNvSpPr/>
          <p:nvPr/>
        </p:nvSpPr>
        <p:spPr>
          <a:xfrm>
            <a:off x="9015984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5-Point Star 19"/>
          <p:cNvSpPr/>
          <p:nvPr/>
        </p:nvSpPr>
        <p:spPr>
          <a:xfrm>
            <a:off x="9601200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5-Point Star 20"/>
          <p:cNvSpPr/>
          <p:nvPr/>
        </p:nvSpPr>
        <p:spPr>
          <a:xfrm>
            <a:off x="10186416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5-Point Star 21"/>
          <p:cNvSpPr/>
          <p:nvPr/>
        </p:nvSpPr>
        <p:spPr>
          <a:xfrm>
            <a:off x="10771632" y="4023360"/>
            <a:ext cx="411480" cy="411480"/>
          </a:xfrm>
          <a:prstGeom prst="star5">
            <a:avLst/>
          </a:prstGeom>
          <a:solidFill>
            <a:srgbClr val="F59E0B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57200" y="6035040"/>
            <a:ext cx="11277295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 · 闯关进度 第 18 关 / 共 18 关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