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960120"/>
            <a:ext cx="11274552" cy="279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2588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第二单元 数据证明观点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15600" cy="1554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26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第 8 课</a:t>
            </a: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5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图表呈现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52044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2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/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14984.0" y="4946904.0"/>
            <a:ext cx="9637776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5-Point Star 7"/>
          <p:cNvSpPr/>
          <p:nvPr/>
        </p:nvSpPr>
        <p:spPr>
          <a:xfrm>
            <a:off x="82296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138988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195681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252374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309067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365760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422452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4791456" y="4754880"/>
            <a:ext cx="384048" cy="384048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535838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592531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649224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705916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762609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819302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875995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5-Point Star 22"/>
          <p:cNvSpPr/>
          <p:nvPr/>
        </p:nvSpPr>
        <p:spPr>
          <a:xfrm>
            <a:off x="932688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5-Point Star 23"/>
          <p:cNvSpPr/>
          <p:nvPr/>
        </p:nvSpPr>
        <p:spPr>
          <a:xfrm>
            <a:off x="989380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5-Point Star 24"/>
          <p:cNvSpPr/>
          <p:nvPr/>
        </p:nvSpPr>
        <p:spPr>
          <a:xfrm>
            <a:off x="1046073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2960" y="5989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217920" y="598932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闯关进度 第 8 关 / 共 18 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第8课 · 图表呈现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学习目标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能插入柱形图、折线图，说出柱形比多少、折线看变化。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39386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能根据问题选合适图表（比高低用柱形、看趋势用折线）。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20404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愿意用图让数据说话，遵守课堂契约。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8 关 / 共 18 关    ·    02 / 16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第8课 · 图表呈现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教学重难点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920240"/>
            <a:ext cx="5410047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教学重点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插入柱形图/折线图；选合适类型。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24447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324447" y="1920240"/>
            <a:ext cx="5410047" cy="71323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89039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教学难点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43903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根据问题选图表；插入时选对数据区域。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8 关 / 共 18 关    ·    03 / 16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第8课 · 图表呈现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学习过程时间轴（40分钟）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234440" cy="782726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463040"/>
            <a:ext cx="1234440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0-3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1463040"/>
            <a:ext cx="9905695" cy="78272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828800" y="1463040"/>
            <a:ext cx="109728" cy="782726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84832" y="1463040"/>
            <a:ext cx="9448495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热身　开机→打开表→找到插入图表 独立＋小老师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2410358"/>
            <a:ext cx="1234440" cy="782726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410358"/>
            <a:ext cx="1234440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3-8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28800" y="2410358"/>
            <a:ext cx="9905695" cy="78272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828800" y="2410358"/>
            <a:ext cx="109728" cy="782726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084832" y="2410358"/>
            <a:ext cx="9448495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感知　图表猜谜：这张图说了啥 全班抢答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3357676"/>
            <a:ext cx="1234440" cy="782726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3357676"/>
            <a:ext cx="1234440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8-23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28800" y="3357676"/>
            <a:ext cx="9905695" cy="78272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828800" y="3357676"/>
            <a:ext cx="109728" cy="782726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084832" y="3357676"/>
            <a:ext cx="9448495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　插柱形/折线；选图口诀 汇报＋两人一机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4304995"/>
            <a:ext cx="1234440" cy="782726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4304995"/>
            <a:ext cx="1234440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23-35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828800" y="4304995"/>
            <a:ext cx="9905695" cy="78272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828800" y="4304995"/>
            <a:ext cx="109728" cy="782726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84832" y="4304995"/>
            <a:ext cx="9448495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应用　A/B/C分层任务 自选层级＋小老师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5252313"/>
            <a:ext cx="1234440" cy="782726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5252313"/>
            <a:ext cx="1234440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35-40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828800" y="5252313"/>
            <a:ext cx="9905695" cy="78272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828800" y="5252313"/>
            <a:ext cx="109728" cy="782726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084832" y="5252313"/>
            <a:ext cx="9448495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梳理　小结＋亲子作业＋守约时间 全班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8 关 / 共 18 关    ·    04 / 16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第8课 · 图表呈现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活动一：热身——找到插入图表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0-3分钟　|　用3分钟在菜单找到插入→图表，消除操作陌生感。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开机→打开`身高菜价图.xlsx`→点"插入"找到"图表"按钮（高亮）；小老师帮。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双击表——点上方插入——找到图表这按钮，高亮举手。小老师帮没找到的同伴。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设计意图：把找按钮前置；零基础不因找功能卡住。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8 关 / 共 18 关    ·    05 / 16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第8课 · 图表呈现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活动二：感知——图表猜谜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3-8分钟　|　游戏：看两张教师机图表（柱形比身高、折线看菜价涨跌），猜它说啥。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看大屏幕两张图，抢答：柱形图谁最高、折线图菜价是涨是跌；组长记。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第一张——一根根柱子比高低，谁最高？（生：小明！）这叫柱形图，比多少。第二张——线往上爬，菜价咋了？（生：涨了！）这叫折线图，看变化。一眼就懂，比看一串数快吧？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设计意图：5分钟内见游戏；从图反推图能说话；柱形/折线区别由学生自己看出。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8 关 / 共 18 关    ·    06 / 16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第8课 · 图表呈现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活动三：建构——插图表与选图口诀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8-23分钟　|　把数据变成图：比身高插柱形、看菜价插折线；给出口诀比多少柱形、看变化折线。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两人一机，选中身高数据插柱形图；选中菜价数据插折线图；在任务单选图格判断"藏书分类用哪种"。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选中身高那两列，点图表→柱形图——刷一下，柱子立起来，谁高谁矮一眼见。选中菜价7天，点折线图——线画出涨跌。口诀记牢：比多少，用柱形；看变化，用折线。考你：图书角故事书30本、科学书20本，比多少用啥图？（生：柱形！）对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设计意图：操作从感知迁移；口诀把选图变成可背规则；藏书分类题巩固。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8 关 / 共 18 关    ·    07 / 16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第8课 · 图表呈现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应用环节：分层任务（A/B/C自选）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合·应用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783080"/>
            <a:ext cx="345429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A层 · A层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在半成品表点插入，生成身高柱形图一张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3504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03504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2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教师：三层自选。A层只生成身高柱形图；B层两种都会还解释；C层换产量、藏书新数据，选对图还要说这图证明啥。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68698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68698" y="1783080"/>
            <a:ext cx="345429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05858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B层 · B层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1578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独立插柱形（身高）+折线（菜价）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说清各为啥选这类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15002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15002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16170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教师：三层自选。A层只生成身高柱形图；B层两种都会还解释；C层换产量、藏书新数据，选对图还要说这图证明啥。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80196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280196" y="1783080"/>
            <a:ext cx="345429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7356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C层 · C层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63076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插完外，换自己身边新数据（如村里产量、图书分类）选合适图插入并说观点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426500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426500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27668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教师：三层自选。A层只生成身高柱形图；B层两种都会还解释；C层换产量、藏书新数据，选对图还要说这图证明啥。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8 关 / 共 18 关    ·    08 / 16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第8课 · 图表呈现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配图占位：『图表呈现』插图（教师自行补充）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17320"/>
            <a:ext cx="1127729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6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（本页图片请教师自行补充：照片 / 截图 / 课本配图）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878759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984098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>
            <a:off x="3010433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3504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建议配图：『图表呈现』核心情境图（课本相关页插图）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54567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759906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786240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79311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建议配图：学生活动过程 / 作品照片（任务单、贴图、流程图、实物等）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98932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提示：虚线框内请教师自行插入照片 / 截图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8 关 / 共 18 关    ·    09 / 16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第8课 · 图表呈现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口诀 / 核心句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2057400"/>
            <a:ext cx="11277295" cy="256032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057400"/>
            <a:ext cx="10545775" cy="2560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比多少  → 柱形图（一根根柱子比高低）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8 关 / 共 18 关    ·    10 / 16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第8课 · 图表呈现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板书设计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11277295" cy="4572000"/>
          </a:xfrm>
          <a:prstGeom prst="rect">
            <a:avLst/>
          </a:prstGeom>
          <a:solidFill>
            <a:srgbClr val="122E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63040"/>
            <a:ext cx="11277295" cy="548640"/>
          </a:xfrm>
          <a:prstGeom prst="rect">
            <a:avLst/>
          </a:prstGeom>
          <a:solidFill>
            <a:srgbClr val="0C22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463040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📋 板书设计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148840"/>
            <a:ext cx="10637215" cy="3749039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第8课 图表呈现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选图口诀：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比多少  → 柱形图（一根根柱子比高低）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看变化  → 折线图（一条线爬涨落）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操作：选中数据 → 插入 → 柱形/折线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例：身高用柱形（谁高）；菜价用折线（涨还是跌）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8 关 / 共 18 关    ·    11 / 16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第8课 · 图表呈现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评价量规（本课）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554480"/>
          <a:ext cx="783702421416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760"/>
                <a:gridCol w="1959255390600"/>
                <a:gridCol w="1959255390600"/>
                <a:gridCol w="1959255390600"/>
                <a:gridCol w="1959255390600"/>
              </a:tblGrid>
              <a:tr h="1120140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评价维度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优秀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良好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待合格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插图表（目标1）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独立插两种图，无空图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能插一种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协助下插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未插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选图合适（目标2）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能按问题选对并解释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能选对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跟小组能选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选错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合作与守约（过程性）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主动助人＋全程守约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完成本层＋守约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经提醒守约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需关注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8 关 / 共 18 关    ·    12 / 16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第8课 · 图表呈现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作业设计（三类，均不需要电脑）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783080"/>
            <a:ext cx="1962851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783080"/>
            <a:ext cx="1962851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783080"/>
            <a:ext cx="1688531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课堂任务单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6040"/>
            <a:ext cx="1597091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第8课任务单（选图格＋图表说明，课上完成，A/B层必交）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785811" y="1783080"/>
            <a:ext cx="1962851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785811" y="1783080"/>
            <a:ext cx="1962851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922971" y="1783080"/>
            <a:ext cx="1688531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68691" y="2606040"/>
            <a:ext cx="1597091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在家找一张图（如价目表、天气图），说它是柱形还是折线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层级：A层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114422" y="1783080"/>
            <a:ext cx="1962851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114422" y="1783080"/>
            <a:ext cx="1962851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251582" y="1783080"/>
            <a:ext cx="1688531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97302" y="2606040"/>
            <a:ext cx="1597091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写比多少/看变化各一例并说选啥图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层级：B层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443033" y="1783080"/>
            <a:ext cx="1962851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443033" y="1783080"/>
            <a:ext cx="1962851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580193" y="1783080"/>
            <a:ext cx="1688531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25913" y="2606040"/>
            <a:ext cx="1597091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记产量/藏书新数据，写清选啥图证啥观点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层级：C层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771644" y="1783080"/>
            <a:ext cx="1962851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9771644" y="1783080"/>
            <a:ext cx="1962851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908804" y="1783080"/>
            <a:ext cx="1688531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亲子口头作业单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954524" y="2606040"/>
            <a:ext cx="1597091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给家长讲柱形和折线区别，举家里一例，家长签字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8 关 / 共 18 关    ·    13 / 16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第8课 · 图表呈现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教师提示 · 本课适配要点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00200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00200"/>
            <a:ext cx="128016" cy="1664208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73352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乡土化替换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148840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图表用班级身高（柱形）、一周菜价（折线）、图书分类（柱形）、村里产量（柱形）。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3465576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3465576"/>
            <a:ext cx="128016" cy="166420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538728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无上机替代版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4014216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图表猜谜用教师机图；插入由广播演示；学生用纸质画柱/画线手工版体验；选图格照常填。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5330952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5330952"/>
            <a:ext cx="128016" cy="166420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5404104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课堂管理提醒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879592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图表空图多因数据区域选错，小老师必查选区；两人一机互换时指挥官核对图是否出；对选图犹豫的学生先让其只判比多少还是看变化，不要求立刻插。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8 关 / 共 18 关    ·    14 / 16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第8课 · 图表呈现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梳理环节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合·梳理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5分钟　|　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齐答选图口诀；记录亲子口头作业；守约时间。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今天把数画成图：比多少柱形，看变化折线。图一出来，数据自己说话。下节课——盯着图，我们证明一个观点！亲子作业：回家给家长讲柱形和折线区别，举家里一例，家长签字。守约时间发放。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设计意图：首尾呼应；悬念引出解读；无设备作业。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8 关 / 共 18 关    ·    15 / 16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463040"/>
            <a:ext cx="11277295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44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第8关，通过！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7315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20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守约时间到；闯关地图贴星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028700.0" y="4229100.0"/>
            <a:ext cx="9948672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5-Point Star 4"/>
          <p:cNvSpPr/>
          <p:nvPr/>
        </p:nvSpPr>
        <p:spPr>
          <a:xfrm>
            <a:off x="82296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>
            <a:off x="140817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>
            <a:off x="199339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>
            <a:off x="257860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316382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374904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433425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4919472" y="4023360"/>
            <a:ext cx="411480" cy="411480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550468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608990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667512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726033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784555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843076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901598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960120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1018641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1077163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03504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 · 闯关进度 第 8 关 / 共 18 关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